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1" r:id="rId3"/>
    <p:sldId id="368" r:id="rId4"/>
    <p:sldId id="351" r:id="rId5"/>
    <p:sldId id="369" r:id="rId6"/>
    <p:sldId id="363" r:id="rId7"/>
    <p:sldId id="362" r:id="rId8"/>
    <p:sldId id="361" r:id="rId9"/>
    <p:sldId id="364" r:id="rId10"/>
    <p:sldId id="370" r:id="rId11"/>
    <p:sldId id="356" r:id="rId12"/>
    <p:sldId id="360" r:id="rId13"/>
    <p:sldId id="367" r:id="rId14"/>
    <p:sldId id="357" r:id="rId15"/>
    <p:sldId id="352" r:id="rId16"/>
    <p:sldId id="354" r:id="rId17"/>
    <p:sldId id="355" r:id="rId18"/>
    <p:sldId id="359" r:id="rId19"/>
    <p:sldId id="371" r:id="rId20"/>
    <p:sldId id="372" r:id="rId21"/>
    <p:sldId id="365" r:id="rId22"/>
    <p:sldId id="3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61"/>
            <p14:sldId id="368"/>
            <p14:sldId id="351"/>
            <p14:sldId id="369"/>
            <p14:sldId id="363"/>
            <p14:sldId id="362"/>
            <p14:sldId id="361"/>
            <p14:sldId id="364"/>
            <p14:sldId id="370"/>
            <p14:sldId id="356"/>
            <p14:sldId id="360"/>
            <p14:sldId id="367"/>
            <p14:sldId id="357"/>
            <p14:sldId id="352"/>
            <p14:sldId id="354"/>
            <p14:sldId id="355"/>
            <p14:sldId id="359"/>
            <p14:sldId id="371"/>
            <p14:sldId id="372"/>
            <p14:sldId id="365"/>
            <p14:sldId id="3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77259" autoAdjust="0"/>
  </p:normalViewPr>
  <p:slideViewPr>
    <p:cSldViewPr>
      <p:cViewPr varScale="1">
        <p:scale>
          <a:sx n="89" d="100"/>
          <a:sy n="89" d="100"/>
        </p:scale>
        <p:origin x="-2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0B007-D18F-46B4-BEAB-E595B22BB11E}" type="doc">
      <dgm:prSet loTypeId="urn:microsoft.com/office/officeart/2005/8/layout/pyramid1" loCatId="pyramid" qsTypeId="urn:microsoft.com/office/officeart/2005/8/quickstyle/simple3" qsCatId="simple" csTypeId="urn:microsoft.com/office/officeart/2005/8/colors/accent2_4" csCatId="accent2" phldr="1"/>
      <dgm:spPr/>
    </dgm:pt>
    <dgm:pt modelId="{3260C44B-88EE-4FC4-939F-EF444C1E5802}">
      <dgm:prSet phldrT="[Szöveg]" custT="1"/>
      <dgm:spPr/>
      <dgm:t>
        <a:bodyPr/>
        <a:lstStyle/>
        <a:p>
          <a:pPr>
            <a:lnSpc>
              <a:spcPct val="300000"/>
            </a:lnSpc>
          </a:pPr>
          <a:r>
            <a:rPr lang="hu-HU" sz="1800" b="1" dirty="0" smtClean="0"/>
            <a:t>PhD</a:t>
          </a:r>
        </a:p>
      </dgm:t>
    </dgm:pt>
    <dgm:pt modelId="{06FBF5B3-654A-4D32-8D13-FB0774689A01}" type="parTrans" cxnId="{CBDE6497-2C9D-45BB-A880-2D31D23A4B5C}">
      <dgm:prSet/>
      <dgm:spPr/>
      <dgm:t>
        <a:bodyPr/>
        <a:lstStyle/>
        <a:p>
          <a:endParaRPr lang="hu-HU" sz="4800"/>
        </a:p>
      </dgm:t>
    </dgm:pt>
    <dgm:pt modelId="{5590FD05-35F8-4789-92B7-0C5D5A0AE117}" type="sibTrans" cxnId="{CBDE6497-2C9D-45BB-A880-2D31D23A4B5C}">
      <dgm:prSet/>
      <dgm:spPr/>
      <dgm:t>
        <a:bodyPr/>
        <a:lstStyle/>
        <a:p>
          <a:endParaRPr lang="hu-HU" sz="4800"/>
        </a:p>
      </dgm:t>
    </dgm:pt>
    <dgm:pt modelId="{098A8197-D42C-4441-B8A6-C9E462174123}">
      <dgm:prSet phldrT="[Szöveg]" custT="1"/>
      <dgm:spPr/>
      <dgm:t>
        <a:bodyPr/>
        <a:lstStyle/>
        <a:p>
          <a:r>
            <a:rPr lang="hu-HU" sz="3200" b="1" dirty="0" smtClean="0"/>
            <a:t>MSc</a:t>
          </a:r>
          <a:endParaRPr lang="hu-HU" sz="3200" b="1" dirty="0"/>
        </a:p>
      </dgm:t>
    </dgm:pt>
    <dgm:pt modelId="{6D17A36E-E881-4F0A-B61E-3E944EAB4C90}" type="parTrans" cxnId="{23E484D8-88F6-46AB-A943-EF27829EADF7}">
      <dgm:prSet/>
      <dgm:spPr/>
      <dgm:t>
        <a:bodyPr/>
        <a:lstStyle/>
        <a:p>
          <a:endParaRPr lang="hu-HU" sz="4800"/>
        </a:p>
      </dgm:t>
    </dgm:pt>
    <dgm:pt modelId="{64F360AD-636A-4D8C-89F7-F8070D3DED8C}" type="sibTrans" cxnId="{23E484D8-88F6-46AB-A943-EF27829EADF7}">
      <dgm:prSet/>
      <dgm:spPr/>
      <dgm:t>
        <a:bodyPr/>
        <a:lstStyle/>
        <a:p>
          <a:endParaRPr lang="hu-HU" sz="4800"/>
        </a:p>
      </dgm:t>
    </dgm:pt>
    <dgm:pt modelId="{ABE9B4BA-5B19-4713-BE1D-BB22144709C8}">
      <dgm:prSet phldrT="[Szöveg]" custT="1"/>
      <dgm:spPr/>
      <dgm:t>
        <a:bodyPr/>
        <a:lstStyle/>
        <a:p>
          <a:r>
            <a:rPr lang="hu-HU" sz="4800" b="1" dirty="0" smtClean="0"/>
            <a:t>BSc</a:t>
          </a:r>
          <a:endParaRPr lang="hu-HU" sz="4800" b="1" dirty="0"/>
        </a:p>
      </dgm:t>
    </dgm:pt>
    <dgm:pt modelId="{4FEB7631-3AA7-4355-A33C-C834D169C54E}" type="parTrans" cxnId="{BBE73189-C89A-4177-BD91-98D7C637CF9E}">
      <dgm:prSet/>
      <dgm:spPr/>
      <dgm:t>
        <a:bodyPr/>
        <a:lstStyle/>
        <a:p>
          <a:endParaRPr lang="hu-HU" sz="4800"/>
        </a:p>
      </dgm:t>
    </dgm:pt>
    <dgm:pt modelId="{A067BE47-6492-4B78-B12E-3D4F0A758565}" type="sibTrans" cxnId="{BBE73189-C89A-4177-BD91-98D7C637CF9E}">
      <dgm:prSet/>
      <dgm:spPr/>
      <dgm:t>
        <a:bodyPr/>
        <a:lstStyle/>
        <a:p>
          <a:endParaRPr lang="hu-HU" sz="4800"/>
        </a:p>
      </dgm:t>
    </dgm:pt>
    <dgm:pt modelId="{18C5CB21-08AB-45F9-84A9-40249B599D0F}" type="pres">
      <dgm:prSet presAssocID="{1410B007-D18F-46B4-BEAB-E595B22BB11E}" presName="Name0" presStyleCnt="0">
        <dgm:presLayoutVars>
          <dgm:dir/>
          <dgm:animLvl val="lvl"/>
          <dgm:resizeHandles val="exact"/>
        </dgm:presLayoutVars>
      </dgm:prSet>
      <dgm:spPr/>
    </dgm:pt>
    <dgm:pt modelId="{72BD5236-59E9-475D-9722-4D2515FA20EA}" type="pres">
      <dgm:prSet presAssocID="{3260C44B-88EE-4FC4-939F-EF444C1E5802}" presName="Name8" presStyleCnt="0"/>
      <dgm:spPr/>
    </dgm:pt>
    <dgm:pt modelId="{4A3A1199-0CDD-4AD5-BA9F-C6BAA32F79BD}" type="pres">
      <dgm:prSet presAssocID="{3260C44B-88EE-4FC4-939F-EF444C1E5802}" presName="level" presStyleLbl="node1" presStyleIdx="0" presStyleCnt="3" custScaleX="100000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02868CF-7A5E-4A3D-B794-930650C39F7A}" type="pres">
      <dgm:prSet presAssocID="{3260C44B-88EE-4FC4-939F-EF444C1E58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67931F-805E-4FE7-9B63-5BAF14189738}" type="pres">
      <dgm:prSet presAssocID="{098A8197-D42C-4441-B8A6-C9E462174123}" presName="Name8" presStyleCnt="0"/>
      <dgm:spPr/>
    </dgm:pt>
    <dgm:pt modelId="{F7F5177C-508D-4602-955A-DE5DEFC39502}" type="pres">
      <dgm:prSet presAssocID="{098A8197-D42C-4441-B8A6-C9E46217412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C1C02E-9312-4048-AB76-1AAFFF60FEC8}" type="pres">
      <dgm:prSet presAssocID="{098A8197-D42C-4441-B8A6-C9E4621741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A91D9B-D3D6-44A4-8495-F2371D508044}" type="pres">
      <dgm:prSet presAssocID="{ABE9B4BA-5B19-4713-BE1D-BB22144709C8}" presName="Name8" presStyleCnt="0"/>
      <dgm:spPr/>
    </dgm:pt>
    <dgm:pt modelId="{FE8F9E5D-E310-4AEF-B464-B520CE7C8172}" type="pres">
      <dgm:prSet presAssocID="{ABE9B4BA-5B19-4713-BE1D-BB22144709C8}" presName="level" presStyleLbl="node1" presStyleIdx="2" presStyleCnt="3" custLinFactNeighborX="4043" custLinFactNeighborY="-5797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4B097D-C18E-4CCF-9AE8-5F74C0063D26}" type="pres">
      <dgm:prSet presAssocID="{ABE9B4BA-5B19-4713-BE1D-BB22144709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BD5B0C4-B954-C744-81EE-4B53FBAB6C2D}" type="presOf" srcId="{3260C44B-88EE-4FC4-939F-EF444C1E5802}" destId="{702868CF-7A5E-4A3D-B794-930650C39F7A}" srcOrd="1" destOrd="0" presId="urn:microsoft.com/office/officeart/2005/8/layout/pyramid1"/>
    <dgm:cxn modelId="{C58BFA48-F4D1-E044-98FB-8C20F10501FD}" type="presOf" srcId="{098A8197-D42C-4441-B8A6-C9E462174123}" destId="{F7F5177C-508D-4602-955A-DE5DEFC39502}" srcOrd="0" destOrd="0" presId="urn:microsoft.com/office/officeart/2005/8/layout/pyramid1"/>
    <dgm:cxn modelId="{D3C1A691-2306-0841-BD63-49CABFE8138D}" type="presOf" srcId="{3260C44B-88EE-4FC4-939F-EF444C1E5802}" destId="{4A3A1199-0CDD-4AD5-BA9F-C6BAA32F79BD}" srcOrd="0" destOrd="0" presId="urn:microsoft.com/office/officeart/2005/8/layout/pyramid1"/>
    <dgm:cxn modelId="{CBDE6497-2C9D-45BB-A880-2D31D23A4B5C}" srcId="{1410B007-D18F-46B4-BEAB-E595B22BB11E}" destId="{3260C44B-88EE-4FC4-939F-EF444C1E5802}" srcOrd="0" destOrd="0" parTransId="{06FBF5B3-654A-4D32-8D13-FB0774689A01}" sibTransId="{5590FD05-35F8-4789-92B7-0C5D5A0AE117}"/>
    <dgm:cxn modelId="{834756A3-1B42-D449-AF82-59F3AF6120D1}" type="presOf" srcId="{1410B007-D18F-46B4-BEAB-E595B22BB11E}" destId="{18C5CB21-08AB-45F9-84A9-40249B599D0F}" srcOrd="0" destOrd="0" presId="urn:microsoft.com/office/officeart/2005/8/layout/pyramid1"/>
    <dgm:cxn modelId="{BBE73189-C89A-4177-BD91-98D7C637CF9E}" srcId="{1410B007-D18F-46B4-BEAB-E595B22BB11E}" destId="{ABE9B4BA-5B19-4713-BE1D-BB22144709C8}" srcOrd="2" destOrd="0" parTransId="{4FEB7631-3AA7-4355-A33C-C834D169C54E}" sibTransId="{A067BE47-6492-4B78-B12E-3D4F0A758565}"/>
    <dgm:cxn modelId="{23E484D8-88F6-46AB-A943-EF27829EADF7}" srcId="{1410B007-D18F-46B4-BEAB-E595B22BB11E}" destId="{098A8197-D42C-4441-B8A6-C9E462174123}" srcOrd="1" destOrd="0" parTransId="{6D17A36E-E881-4F0A-B61E-3E944EAB4C90}" sibTransId="{64F360AD-636A-4D8C-89F7-F8070D3DED8C}"/>
    <dgm:cxn modelId="{B7DCC444-07D7-F641-9BCB-CA005D3117EA}" type="presOf" srcId="{ABE9B4BA-5B19-4713-BE1D-BB22144709C8}" destId="{FE4B097D-C18E-4CCF-9AE8-5F74C0063D26}" srcOrd="1" destOrd="0" presId="urn:microsoft.com/office/officeart/2005/8/layout/pyramid1"/>
    <dgm:cxn modelId="{F6AB02FC-E110-C243-9A58-16D4EEA56117}" type="presOf" srcId="{ABE9B4BA-5B19-4713-BE1D-BB22144709C8}" destId="{FE8F9E5D-E310-4AEF-B464-B520CE7C8172}" srcOrd="0" destOrd="0" presId="urn:microsoft.com/office/officeart/2005/8/layout/pyramid1"/>
    <dgm:cxn modelId="{DF88B9D9-94F1-5B43-A3CB-FC8EAA9910DB}" type="presOf" srcId="{098A8197-D42C-4441-B8A6-C9E462174123}" destId="{C0C1C02E-9312-4048-AB76-1AAFFF60FEC8}" srcOrd="1" destOrd="0" presId="urn:microsoft.com/office/officeart/2005/8/layout/pyramid1"/>
    <dgm:cxn modelId="{20C19B14-EAAE-FA4A-B008-AEDE353B1A7A}" type="presParOf" srcId="{18C5CB21-08AB-45F9-84A9-40249B599D0F}" destId="{72BD5236-59E9-475D-9722-4D2515FA20EA}" srcOrd="0" destOrd="0" presId="urn:microsoft.com/office/officeart/2005/8/layout/pyramid1"/>
    <dgm:cxn modelId="{4B8E13C2-11D9-0F4B-8101-6D2212F0C7EE}" type="presParOf" srcId="{72BD5236-59E9-475D-9722-4D2515FA20EA}" destId="{4A3A1199-0CDD-4AD5-BA9F-C6BAA32F79BD}" srcOrd="0" destOrd="0" presId="urn:microsoft.com/office/officeart/2005/8/layout/pyramid1"/>
    <dgm:cxn modelId="{E3FBFB9F-B2E8-A44D-BB27-3A8700E838A4}" type="presParOf" srcId="{72BD5236-59E9-475D-9722-4D2515FA20EA}" destId="{702868CF-7A5E-4A3D-B794-930650C39F7A}" srcOrd="1" destOrd="0" presId="urn:microsoft.com/office/officeart/2005/8/layout/pyramid1"/>
    <dgm:cxn modelId="{36155B59-ECC9-1548-9F18-F7FF6378E258}" type="presParOf" srcId="{18C5CB21-08AB-45F9-84A9-40249B599D0F}" destId="{3A67931F-805E-4FE7-9B63-5BAF14189738}" srcOrd="1" destOrd="0" presId="urn:microsoft.com/office/officeart/2005/8/layout/pyramid1"/>
    <dgm:cxn modelId="{7C714AC9-ADD5-0140-8095-DDD4968DBAF3}" type="presParOf" srcId="{3A67931F-805E-4FE7-9B63-5BAF14189738}" destId="{F7F5177C-508D-4602-955A-DE5DEFC39502}" srcOrd="0" destOrd="0" presId="urn:microsoft.com/office/officeart/2005/8/layout/pyramid1"/>
    <dgm:cxn modelId="{BD2DF8FC-0FD5-FE46-8DD9-BA2324C573EE}" type="presParOf" srcId="{3A67931F-805E-4FE7-9B63-5BAF14189738}" destId="{C0C1C02E-9312-4048-AB76-1AAFFF60FEC8}" srcOrd="1" destOrd="0" presId="urn:microsoft.com/office/officeart/2005/8/layout/pyramid1"/>
    <dgm:cxn modelId="{896DA438-655E-584A-9535-A7A4995290B9}" type="presParOf" srcId="{18C5CB21-08AB-45F9-84A9-40249B599D0F}" destId="{56A91D9B-D3D6-44A4-8495-F2371D508044}" srcOrd="2" destOrd="0" presId="urn:microsoft.com/office/officeart/2005/8/layout/pyramid1"/>
    <dgm:cxn modelId="{EAEAE6AF-A176-5D4B-A6C4-CBA34BF93C65}" type="presParOf" srcId="{56A91D9B-D3D6-44A4-8495-F2371D508044}" destId="{FE8F9E5D-E310-4AEF-B464-B520CE7C8172}" srcOrd="0" destOrd="0" presId="urn:microsoft.com/office/officeart/2005/8/layout/pyramid1"/>
    <dgm:cxn modelId="{214DE062-3D54-2F43-96DB-9316CB17AFE9}" type="presParOf" srcId="{56A91D9B-D3D6-44A4-8495-F2371D508044}" destId="{FE4B097D-C18E-4CCF-9AE8-5F74C0063D2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A1199-0CDD-4AD5-BA9F-C6BAA32F79BD}">
      <dsp:nvSpPr>
        <dsp:cNvPr id="0" name=""/>
        <dsp:cNvSpPr/>
      </dsp:nvSpPr>
      <dsp:spPr>
        <a:xfrm>
          <a:off x="1187250" y="0"/>
          <a:ext cx="1187250" cy="952871"/>
        </a:xfrm>
        <a:prstGeom prst="trapezoid">
          <a:avLst>
            <a:gd name="adj" fmla="val 62299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30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PhD</a:t>
          </a:r>
        </a:p>
      </dsp:txBody>
      <dsp:txXfrm>
        <a:off x="1187250" y="0"/>
        <a:ext cx="1187250" cy="952871"/>
      </dsp:txXfrm>
    </dsp:sp>
    <dsp:sp modelId="{F7F5177C-508D-4602-955A-DE5DEFC39502}">
      <dsp:nvSpPr>
        <dsp:cNvPr id="0" name=""/>
        <dsp:cNvSpPr/>
      </dsp:nvSpPr>
      <dsp:spPr>
        <a:xfrm>
          <a:off x="593624" y="952871"/>
          <a:ext cx="2374500" cy="952871"/>
        </a:xfrm>
        <a:prstGeom prst="trapezoid">
          <a:avLst>
            <a:gd name="adj" fmla="val 62299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/>
            <a:t>MSc</a:t>
          </a:r>
          <a:endParaRPr lang="hu-HU" sz="3200" b="1" kern="1200" dirty="0"/>
        </a:p>
      </dsp:txBody>
      <dsp:txXfrm>
        <a:off x="1009162" y="952871"/>
        <a:ext cx="1543425" cy="952871"/>
      </dsp:txXfrm>
    </dsp:sp>
    <dsp:sp modelId="{FE8F9E5D-E310-4AEF-B464-B520CE7C8172}">
      <dsp:nvSpPr>
        <dsp:cNvPr id="0" name=""/>
        <dsp:cNvSpPr/>
      </dsp:nvSpPr>
      <dsp:spPr>
        <a:xfrm>
          <a:off x="0" y="1850504"/>
          <a:ext cx="3561750" cy="952871"/>
        </a:xfrm>
        <a:prstGeom prst="trapezoid">
          <a:avLst>
            <a:gd name="adj" fmla="val 62299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800" b="1" kern="1200" dirty="0" smtClean="0"/>
            <a:t>BSc</a:t>
          </a:r>
          <a:endParaRPr lang="hu-HU" sz="4800" b="1" kern="1200" dirty="0"/>
        </a:p>
      </dsp:txBody>
      <dsp:txXfrm>
        <a:off x="623306" y="1850504"/>
        <a:ext cx="2315137" cy="952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2013.10.01.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2013.10.01.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2013.10.01.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2013.10.01.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2013.10.01.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F1E8-9991-EA4E-AC8A-29F777695F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055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B112-27AD-1E40-B9F0-4C124A38F1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32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2013.10.01.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2013.10.01.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2013.10.01.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2013.10.01.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2013.10.01.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2013.10.01.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2013.10.01.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2013.10.01.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2013.10.01.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  <p:sldLayoutId id="2147483665" r:id="rId14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file://localhost/http/::www.sosballon.hu:reklamballon:_new_heli07.jpg" TargetMode="External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sosballon.hu/reklamballon/htm/kepek_heli07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6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295400" y="457200"/>
            <a:ext cx="7924800" cy="3505200"/>
          </a:xfr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hu-HU" sz="3600" dirty="0" smtClean="0">
                <a:solidFill>
                  <a:schemeClr val="tx2"/>
                </a:solidFill>
              </a:rPr>
              <a:t>A KÖZSZOLGÁLATI HIVATÁSRENDEK OKTATÁSÁBAN MEGHATÁROZÓ BIZTONSÁGFELFOGÁS, VALAMINT AZ EZZEL ÖSSZEFÜGGŐ KUTATÁS-FEJLESZTÉS A NEMZETI </a:t>
            </a:r>
            <a:r>
              <a:rPr lang="hu-HU" sz="3600" dirty="0">
                <a:solidFill>
                  <a:schemeClr val="tx2"/>
                </a:solidFill>
              </a:rPr>
              <a:t>K</a:t>
            </a:r>
            <a:r>
              <a:rPr lang="hu-HU" sz="3600" dirty="0" smtClean="0">
                <a:solidFill>
                  <a:schemeClr val="tx2"/>
                </a:solidFill>
              </a:rPr>
              <a:t>ÖZSZOLGÁLATI EGYETEMEN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52072" y="4953000"/>
            <a:ext cx="5382128" cy="1295400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latin typeface="+mn-lt"/>
              </a:rPr>
              <a:t>Kovács László</a:t>
            </a:r>
            <a:endParaRPr lang="hu-HU" sz="2800" b="1" dirty="0">
              <a:latin typeface="+mn-lt"/>
            </a:endParaRPr>
          </a:p>
          <a:p>
            <a:r>
              <a:rPr lang="hu-HU" b="1" dirty="0" smtClean="0">
                <a:latin typeface="+mn-lt"/>
              </a:rPr>
              <a:t>Nemzeti Közszolgálati Egyetem</a:t>
            </a:r>
            <a:endParaRPr lang="hu-HU" b="1" dirty="0">
              <a:latin typeface="+mn-lt"/>
            </a:endParaRPr>
          </a:p>
          <a:p>
            <a:r>
              <a:rPr lang="hu-HU" sz="1800" dirty="0" smtClean="0">
                <a:solidFill>
                  <a:srgbClr val="376092"/>
                </a:solidFill>
                <a:latin typeface="+mn-lt"/>
              </a:rPr>
              <a:t>kovacs.laszlo</a:t>
            </a:r>
            <a:r>
              <a:rPr lang="hu-HU" sz="1800" dirty="0">
                <a:solidFill>
                  <a:srgbClr val="376092"/>
                </a:solidFill>
                <a:latin typeface="+mn-lt"/>
              </a:rPr>
              <a:t>@uni-nke.hu</a:t>
            </a:r>
            <a:endParaRPr lang="hu-HU" dirty="0">
              <a:solidFill>
                <a:srgbClr val="37609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766" y="4572000"/>
            <a:ext cx="2133600" cy="20841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371600"/>
            <a:ext cx="1066800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886200"/>
            <a:ext cx="1143000" cy="1104899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2057400" y="0"/>
            <a:ext cx="5486400" cy="5599331"/>
          </a:xfrm>
          <a:prstGeom prst="triangle">
            <a:avLst>
              <a:gd name="adj" fmla="val 50275"/>
            </a:avLst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0" y="381000"/>
            <a:ext cx="2209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HADTUDOMÁNY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16764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RENDÉSZET-</a:t>
            </a:r>
          </a:p>
          <a:p>
            <a:pPr algn="ctr"/>
            <a:r>
              <a:rPr lang="en-US" dirty="0" smtClean="0"/>
              <a:t>TUDOMÁNY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4648200"/>
            <a:ext cx="19050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KÖZIGAZGATÁS-</a:t>
            </a:r>
          </a:p>
          <a:p>
            <a:pPr algn="ctr"/>
            <a:r>
              <a:rPr lang="en-US" dirty="0" smtClean="0"/>
              <a:t>TUDOMÁNY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295400" y="0"/>
            <a:ext cx="7086600" cy="687393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56388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BIZTONSÁG</a:t>
            </a:r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990600"/>
            <a:ext cx="2209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6A6A6"/>
                </a:solidFill>
              </a:rPr>
              <a:t>NEMZETBIZTONSÁG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276600"/>
            <a:ext cx="28194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KATASZTRÓFAVÉDELEM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3276600"/>
            <a:ext cx="28194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6A6A6"/>
                </a:solidFill>
              </a:rPr>
              <a:t>KÖZIGAZGATÁSI REFORM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175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Rend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Közbiztonság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838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Korszerű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haderő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190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Modern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állam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2590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E-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közigazgatás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562552"/>
            <a:ext cx="1433034" cy="1399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810000"/>
            <a:ext cx="1126129" cy="11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9797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219200"/>
            <a:ext cx="73152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hu-HU" sz="3200" b="1" dirty="0" smtClean="0"/>
              <a:t>Hadtudományi és Honvédtisztképző Kar</a:t>
            </a:r>
          </a:p>
          <a:p>
            <a:pPr marL="0" indent="0">
              <a:buClr>
                <a:schemeClr val="accent6"/>
              </a:buClr>
              <a:buNone/>
            </a:pPr>
            <a:endParaRPr lang="hu-HU" sz="3200" b="1" dirty="0"/>
          </a:p>
          <a:p>
            <a:pPr>
              <a:buClr>
                <a:schemeClr val="accent6"/>
              </a:buClr>
            </a:pPr>
            <a:r>
              <a:rPr lang="hu-HU" sz="3200" dirty="0" smtClean="0"/>
              <a:t>Katonai Vezetőképző Intézet</a:t>
            </a:r>
          </a:p>
          <a:p>
            <a:pPr>
              <a:buClr>
                <a:schemeClr val="accent6"/>
              </a:buClr>
            </a:pPr>
            <a:r>
              <a:rPr lang="hu-HU" sz="3200" dirty="0" smtClean="0"/>
              <a:t>Katonai Logisztikai Intézet</a:t>
            </a:r>
          </a:p>
          <a:p>
            <a:pPr>
              <a:buClr>
                <a:schemeClr val="accent6"/>
              </a:buClr>
            </a:pPr>
            <a:r>
              <a:rPr lang="hu-HU" sz="3200" dirty="0" smtClean="0"/>
              <a:t>Katonai Üzemeltetési Intézet</a:t>
            </a:r>
          </a:p>
          <a:p>
            <a:pPr>
              <a:buClr>
                <a:schemeClr val="accent6"/>
              </a:buClr>
            </a:pPr>
            <a:r>
              <a:rPr lang="hu-HU" sz="3200" dirty="0" smtClean="0"/>
              <a:t>Doktori iskolák:</a:t>
            </a:r>
          </a:p>
          <a:p>
            <a:pPr lvl="1">
              <a:buClr>
                <a:schemeClr val="accent6"/>
              </a:buClr>
            </a:pPr>
            <a:r>
              <a:rPr lang="hu-HU" dirty="0" smtClean="0"/>
              <a:t>Hadtudományi Doktori Iskola</a:t>
            </a:r>
          </a:p>
          <a:p>
            <a:pPr lvl="1">
              <a:buClr>
                <a:schemeClr val="accent6"/>
              </a:buClr>
            </a:pPr>
            <a:r>
              <a:rPr lang="hu-HU" dirty="0" smtClean="0"/>
              <a:t>Katonai Műszaki Doktori Iskola</a:t>
            </a:r>
            <a:endParaRPr lang="hu-HU" sz="3600" dirty="0" smtClean="0"/>
          </a:p>
          <a:p>
            <a:pPr marL="0" indent="0">
              <a:buClr>
                <a:schemeClr val="accent6"/>
              </a:buClr>
              <a:buNone/>
            </a:pPr>
            <a:endParaRPr lang="hu-HU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76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8672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52450" y="133290"/>
            <a:ext cx="4781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0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Kibervédelemmel kapcsolatos oktatás</a:t>
            </a:r>
            <a:endParaRPr lang="hu-HU" sz="2000" b="1" dirty="0">
              <a:solidFill>
                <a:srgbClr val="37609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2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219200"/>
            <a:ext cx="7315200" cy="495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hu-HU" sz="3200" b="1" dirty="0" smtClean="0"/>
              <a:t>Hadtudományi és Honvédtisztképző Kar</a:t>
            </a:r>
          </a:p>
          <a:p>
            <a:pPr marL="0" indent="0">
              <a:buClr>
                <a:schemeClr val="accent6"/>
              </a:buClr>
              <a:buNone/>
            </a:pPr>
            <a:endParaRPr lang="hu-HU" sz="3200" b="1" dirty="0"/>
          </a:p>
          <a:p>
            <a:pPr>
              <a:buClr>
                <a:schemeClr val="accent6"/>
              </a:buClr>
            </a:pPr>
            <a:r>
              <a:rPr lang="hu-HU" sz="3200" dirty="0" smtClean="0"/>
              <a:t>Kutatás-fejlesztési projektek (példa): </a:t>
            </a:r>
          </a:p>
          <a:p>
            <a:pPr>
              <a:buClr>
                <a:schemeClr val="accent6"/>
              </a:buClr>
            </a:pPr>
            <a:endParaRPr lang="hu-HU" sz="3200" dirty="0" smtClean="0"/>
          </a:p>
          <a:p>
            <a:pPr lvl="1">
              <a:buClr>
                <a:schemeClr val="accent6"/>
              </a:buClr>
            </a:pPr>
            <a:r>
              <a:rPr lang="hu-HU" sz="2800" dirty="0"/>
              <a:t>TÁMOP-4.2.1.B-11/2/KMR-2011-0001. „Kritikus infrastruktúra védelmi kutatások</a:t>
            </a:r>
            <a:r>
              <a:rPr lang="hu-HU" sz="2800" dirty="0" smtClean="0"/>
              <a:t>”</a:t>
            </a:r>
          </a:p>
          <a:p>
            <a:pPr marL="457200" lvl="1" indent="0">
              <a:buClr>
                <a:schemeClr val="accent6"/>
              </a:buClr>
              <a:buNone/>
            </a:pPr>
            <a:r>
              <a:rPr lang="hu-HU" sz="2800" dirty="0" smtClean="0"/>
              <a:t> </a:t>
            </a:r>
          </a:p>
          <a:p>
            <a:pPr lvl="1">
              <a:buClr>
                <a:schemeClr val="accent6"/>
              </a:buClr>
            </a:pPr>
            <a:r>
              <a:rPr lang="hu-HU" sz="2800" dirty="0"/>
              <a:t>TÁMOP4-2.2.B-10/1. „Kockázatok és válaszok a tehetséggondozásban (KOVÁSZ)”</a:t>
            </a:r>
            <a:r>
              <a:rPr lang="en-US" sz="2800" dirty="0"/>
              <a:t> </a:t>
            </a:r>
            <a:endParaRPr lang="hu-HU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76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9350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sosballon.hu/reklamballon/_new_heli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03325"/>
            <a:ext cx="1922463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38"/>
          <p:cNvPicPr>
            <a:picLocks noChangeAspect="1" noChangeArrowheads="1"/>
          </p:cNvPicPr>
          <p:nvPr/>
        </p:nvPicPr>
        <p:blipFill>
          <a:blip r:embed="rId5">
            <a:lum bright="14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2" r="5144"/>
          <a:stretch>
            <a:fillRect/>
          </a:stretch>
        </p:blipFill>
        <p:spPr bwMode="auto">
          <a:xfrm>
            <a:off x="2484438" y="1203325"/>
            <a:ext cx="2016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TUZOK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9" b="30154"/>
          <a:stretch>
            <a:fillRect/>
          </a:stretch>
        </p:blipFill>
        <p:spPr bwMode="auto">
          <a:xfrm>
            <a:off x="4716463" y="1203325"/>
            <a:ext cx="2016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1623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203325"/>
            <a:ext cx="2016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2413" y="2474912"/>
            <a:ext cx="1943100" cy="1373188"/>
          </a:xfrm>
          <a:prstGeom prst="rect">
            <a:avLst/>
          </a:prstGeom>
          <a:solidFill>
            <a:srgbClr val="CBE7E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Payload: 10 kg</a:t>
            </a:r>
          </a:p>
          <a:p>
            <a:pPr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Radius: 0</a:t>
            </a:r>
          </a:p>
          <a:p>
            <a:pPr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Max. height: 0-600 m</a:t>
            </a:r>
          </a:p>
          <a:p>
            <a:pPr>
              <a:spcBef>
                <a:spcPct val="50000"/>
              </a:spcBef>
              <a:defRPr/>
            </a:pPr>
            <a:r>
              <a:rPr lang="hu-HU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Time: 168 h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0" i="1">
                <a:latin typeface="Arial" pitchFamily="34" charset="0"/>
                <a:ea typeface="+mn-ea"/>
              </a:rPr>
              <a:t>Sosballon Ltd.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484438" y="2481262"/>
            <a:ext cx="2016125" cy="1373188"/>
          </a:xfrm>
          <a:prstGeom prst="rect">
            <a:avLst/>
          </a:prstGeom>
          <a:solidFill>
            <a:srgbClr val="CBE7E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Payload: </a:t>
            </a:r>
            <a:r>
              <a:rPr lang="hu-HU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1,5 </a:t>
            </a: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kg</a:t>
            </a:r>
          </a:p>
          <a:p>
            <a:pPr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Radius: </a:t>
            </a:r>
            <a:r>
              <a:rPr lang="hu-HU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15 km</a:t>
            </a: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Max. height: </a:t>
            </a:r>
            <a:r>
              <a:rPr lang="hu-HU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1500</a:t>
            </a: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 m</a:t>
            </a:r>
          </a:p>
          <a:p>
            <a:pPr>
              <a:spcBef>
                <a:spcPct val="50000"/>
              </a:spcBef>
              <a:defRPr/>
            </a:pPr>
            <a:r>
              <a:rPr lang="hu-HU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Time: 4 h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0" i="1">
                <a:latin typeface="Arial" pitchFamily="34" charset="0"/>
                <a:ea typeface="+mn-ea"/>
              </a:rPr>
              <a:t>Aerotarget Ltd.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716463" y="2500312"/>
            <a:ext cx="2016125" cy="1373188"/>
          </a:xfrm>
          <a:prstGeom prst="rect">
            <a:avLst/>
          </a:prstGeom>
          <a:solidFill>
            <a:srgbClr val="CBE7E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Payload: </a:t>
            </a:r>
            <a:r>
              <a:rPr lang="hu-HU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3,5 </a:t>
            </a: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kg</a:t>
            </a:r>
          </a:p>
          <a:p>
            <a:pPr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Radius: </a:t>
            </a:r>
            <a:r>
              <a:rPr lang="hu-HU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70 km</a:t>
            </a: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Max. height: </a:t>
            </a:r>
            <a:r>
              <a:rPr lang="hu-HU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2000</a:t>
            </a: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 m</a:t>
            </a:r>
          </a:p>
          <a:p>
            <a:pPr>
              <a:spcBef>
                <a:spcPct val="50000"/>
              </a:spcBef>
              <a:defRPr/>
            </a:pPr>
            <a:r>
              <a:rPr lang="hu-HU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Time: 5 h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0" i="1">
                <a:latin typeface="Arial" pitchFamily="34" charset="0"/>
                <a:ea typeface="+mn-ea"/>
              </a:rPr>
              <a:t>Aerotarget Ltd.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948488" y="2500312"/>
            <a:ext cx="2016125" cy="1373188"/>
          </a:xfrm>
          <a:prstGeom prst="rect">
            <a:avLst/>
          </a:prstGeom>
          <a:solidFill>
            <a:srgbClr val="CBE7E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Payload: </a:t>
            </a:r>
            <a:r>
              <a:rPr lang="hu-HU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11 </a:t>
            </a: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kg</a:t>
            </a:r>
          </a:p>
          <a:p>
            <a:pPr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Radius</a:t>
            </a:r>
            <a:r>
              <a:rPr lang="hu-HU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120 km</a:t>
            </a: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Max. height: </a:t>
            </a:r>
            <a:r>
              <a:rPr lang="hu-HU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3500</a:t>
            </a: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 m</a:t>
            </a:r>
          </a:p>
          <a:p>
            <a:pPr>
              <a:spcBef>
                <a:spcPct val="50000"/>
              </a:spcBef>
              <a:defRPr/>
            </a:pPr>
            <a:r>
              <a:rPr lang="hu-HU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</a:rPr>
              <a:t>Time: 6 h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0" i="1">
                <a:latin typeface="Arial" pitchFamily="34" charset="0"/>
                <a:ea typeface="+mn-ea"/>
              </a:rPr>
              <a:t>Aerotarget Ltd.</a:t>
            </a:r>
          </a:p>
        </p:txBody>
      </p:sp>
      <p:pic>
        <p:nvPicPr>
          <p:cNvPr id="10" name="Picture 15" descr="IMG_419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7512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IMG_42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7512"/>
            <a:ext cx="25923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DSCF284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7512"/>
            <a:ext cx="27368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38400" y="228600"/>
            <a:ext cx="4793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/>
              <a:t>Kutatás-fejlesztési projektek (példa)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2392983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38200" y="228600"/>
            <a:ext cx="4781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0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Kibervédelemmel kapcsolatos oktatás és kutatás</a:t>
            </a:r>
            <a:endParaRPr lang="hu-HU" sz="2000" b="1" dirty="0">
              <a:solidFill>
                <a:srgbClr val="37609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2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219200"/>
            <a:ext cx="7315200" cy="41947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hu-HU" sz="3200" b="1" dirty="0" smtClean="0"/>
              <a:t>Hadtudományi és Honvédtisztképző Kar</a:t>
            </a:r>
          </a:p>
          <a:p>
            <a:pPr marL="0" indent="0">
              <a:buClr>
                <a:schemeClr val="accent6"/>
              </a:buClr>
              <a:buNone/>
            </a:pPr>
            <a:endParaRPr lang="hu-HU" sz="3200" b="1" dirty="0"/>
          </a:p>
          <a:p>
            <a:pPr>
              <a:buClr>
                <a:schemeClr val="accent6"/>
              </a:buClr>
            </a:pPr>
            <a:r>
              <a:rPr lang="hu-HU" sz="3200" dirty="0" smtClean="0"/>
              <a:t>Doktori képzés:</a:t>
            </a:r>
          </a:p>
          <a:p>
            <a:pPr marL="0" indent="271463">
              <a:buClr>
                <a:schemeClr val="accent6"/>
              </a:buClr>
              <a:buNone/>
              <a:tabLst>
                <a:tab pos="357188" algn="l"/>
              </a:tabLst>
            </a:pPr>
            <a:r>
              <a:rPr lang="hu-HU" sz="3200" dirty="0" smtClean="0"/>
              <a:t>8 meghirdetett kutatási téma</a:t>
            </a:r>
          </a:p>
          <a:p>
            <a:pPr marL="0" indent="271463">
              <a:buClr>
                <a:schemeClr val="accent6"/>
              </a:buClr>
              <a:buNone/>
              <a:tabLst>
                <a:tab pos="357188" algn="l"/>
              </a:tabLst>
            </a:pPr>
            <a:r>
              <a:rPr lang="hu-HU" sz="3200" dirty="0" smtClean="0"/>
              <a:t>19 PhD hallgató</a:t>
            </a:r>
          </a:p>
          <a:p>
            <a:pPr marL="357188" indent="-85725">
              <a:buClr>
                <a:schemeClr val="accent6"/>
              </a:buClr>
              <a:buNone/>
              <a:tabLst>
                <a:tab pos="357188" algn="l"/>
              </a:tabLst>
            </a:pPr>
            <a:r>
              <a:rPr lang="en-US" sz="3200" dirty="0" smtClean="0"/>
              <a:t>T</a:t>
            </a:r>
            <a:r>
              <a:rPr lang="hu-HU" sz="3200" dirty="0" smtClean="0"/>
              <a:t>öbb, mint 10 megvédett doktori értekezés</a:t>
            </a:r>
            <a:endParaRPr lang="hu-HU" sz="4000" dirty="0" smtClean="0"/>
          </a:p>
          <a:p>
            <a:pPr marL="0" indent="0">
              <a:buClr>
                <a:schemeClr val="accent6"/>
              </a:buClr>
              <a:buNone/>
            </a:pPr>
            <a:endParaRPr lang="hu-HU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76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8040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219200"/>
            <a:ext cx="7315200" cy="41947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hu-HU" sz="3200" b="1" dirty="0" smtClean="0"/>
              <a:t>Hadtudományi és Honvédtisztképző Kar</a:t>
            </a:r>
          </a:p>
          <a:p>
            <a:pPr marL="0" indent="0">
              <a:buClr>
                <a:schemeClr val="accent6"/>
              </a:buClr>
              <a:buNone/>
            </a:pPr>
            <a:endParaRPr lang="hu-HU" sz="3200" b="1" dirty="0"/>
          </a:p>
          <a:p>
            <a:pPr>
              <a:buClr>
                <a:schemeClr val="accent6"/>
              </a:buClr>
            </a:pPr>
            <a:r>
              <a:rPr lang="hu-HU" sz="3200" dirty="0" smtClean="0"/>
              <a:t>Védelmi vezetéstechnikai rendszertervező MSc szak: </a:t>
            </a:r>
          </a:p>
          <a:p>
            <a:pPr marL="0" indent="271463">
              <a:buClr>
                <a:schemeClr val="accent6"/>
              </a:buClr>
              <a:buNone/>
              <a:tabLst>
                <a:tab pos="357188" algn="l"/>
              </a:tabLst>
            </a:pPr>
            <a:r>
              <a:rPr lang="hu-HU" sz="3200" dirty="0" smtClean="0"/>
              <a:t>6 szakirány </a:t>
            </a:r>
          </a:p>
          <a:p>
            <a:pPr marL="0" indent="271463">
              <a:buClr>
                <a:schemeClr val="accent6"/>
              </a:buClr>
              <a:buNone/>
              <a:tabLst>
                <a:tab pos="357188" algn="l"/>
              </a:tabLst>
            </a:pPr>
            <a:r>
              <a:rPr lang="hu-HU" sz="3200" dirty="0" smtClean="0"/>
              <a:t>(pl. Információbiztonsági szakirány)</a:t>
            </a:r>
            <a:endParaRPr lang="hu-HU" sz="4000" dirty="0" smtClean="0"/>
          </a:p>
          <a:p>
            <a:pPr marL="0" indent="0">
              <a:buClr>
                <a:schemeClr val="accent6"/>
              </a:buClr>
              <a:buNone/>
            </a:pPr>
            <a:endParaRPr lang="hu-HU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76200"/>
            <a:ext cx="1524000" cy="152400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38200" y="228600"/>
            <a:ext cx="4781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0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Kibervédelemmel kapcsolatos oktatás és kutatás</a:t>
            </a:r>
            <a:endParaRPr lang="hu-HU" sz="2000" b="1" dirty="0">
              <a:solidFill>
                <a:srgbClr val="37609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78858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219200"/>
            <a:ext cx="7315200" cy="41947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hu-HU" sz="3200" b="1" dirty="0" smtClean="0"/>
              <a:t>Hadtudományi és Honvédtisztképző Kar</a:t>
            </a:r>
          </a:p>
          <a:p>
            <a:pPr marL="0" indent="0">
              <a:buClr>
                <a:schemeClr val="accent6"/>
              </a:buClr>
              <a:buNone/>
            </a:pPr>
            <a:endParaRPr lang="hu-HU" sz="3200" b="1" dirty="0"/>
          </a:p>
          <a:p>
            <a:pPr>
              <a:buClr>
                <a:schemeClr val="accent6"/>
              </a:buClr>
            </a:pPr>
            <a:r>
              <a:rPr lang="hu-HU" sz="3200" dirty="0" smtClean="0"/>
              <a:t>Katonai üzemeltetés BSc szak: </a:t>
            </a:r>
          </a:p>
          <a:p>
            <a:pPr marL="0" indent="271463">
              <a:buClr>
                <a:schemeClr val="accent6"/>
              </a:buClr>
              <a:buNone/>
              <a:tabLst>
                <a:tab pos="357188" algn="l"/>
              </a:tabLst>
            </a:pPr>
            <a:r>
              <a:rPr lang="hu-HU" sz="3200" dirty="0" smtClean="0"/>
              <a:t>5 specializáció </a:t>
            </a:r>
          </a:p>
          <a:p>
            <a:pPr marL="0" indent="0">
              <a:buClr>
                <a:schemeClr val="accent6"/>
              </a:buClr>
              <a:buNone/>
            </a:pPr>
            <a:endParaRPr lang="hu-HU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76200"/>
            <a:ext cx="1524000" cy="152400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8200" y="228600"/>
            <a:ext cx="4781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0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Kibervédelemmel kapcsolatos oktatás és kutatás</a:t>
            </a:r>
            <a:endParaRPr lang="hu-HU" sz="2000" b="1" dirty="0">
              <a:solidFill>
                <a:srgbClr val="37609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80260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219200"/>
            <a:ext cx="7315200" cy="41947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hu-HU" sz="3200" b="1" dirty="0" smtClean="0"/>
              <a:t>Hadtudományi és Honvédtisztképző Kar</a:t>
            </a:r>
          </a:p>
          <a:p>
            <a:pPr marL="0" indent="0">
              <a:buClr>
                <a:schemeClr val="accent6"/>
              </a:buClr>
              <a:buNone/>
            </a:pPr>
            <a:endParaRPr lang="hu-HU" sz="3200" b="1" dirty="0"/>
          </a:p>
          <a:p>
            <a:pPr>
              <a:buClr>
                <a:schemeClr val="accent6"/>
              </a:buClr>
            </a:pPr>
            <a:r>
              <a:rPr lang="hu-HU" sz="3200" dirty="0" smtClean="0"/>
              <a:t>Alapszakok és mesterszakok: 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hu-HU" sz="3200" dirty="0" smtClean="0"/>
              <a:t>Információs műveletek tantárgy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hu-HU" sz="3200" dirty="0" smtClean="0"/>
              <a:t>(Kiberhadviselés, kiberbiztonság, kritikus információs infratsruktúrák védelme)</a:t>
            </a:r>
          </a:p>
          <a:p>
            <a:pPr marL="0" indent="0">
              <a:buClr>
                <a:schemeClr val="accent6"/>
              </a:buClr>
              <a:buNone/>
            </a:pPr>
            <a:endParaRPr lang="hu-HU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76200"/>
            <a:ext cx="1524000" cy="152400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38200" y="228600"/>
            <a:ext cx="4781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0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Kibervédelemmel kapcsolatos oktatás és kutatás</a:t>
            </a:r>
            <a:endParaRPr lang="hu-HU" sz="2000" b="1" dirty="0">
              <a:solidFill>
                <a:srgbClr val="37609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54647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219200"/>
            <a:ext cx="7315200" cy="41947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hu-HU" sz="3200" b="1" dirty="0" smtClean="0"/>
              <a:t>Közigazgatás-tudományi Kar</a:t>
            </a:r>
          </a:p>
          <a:p>
            <a:pPr marL="0" indent="0">
              <a:buClr>
                <a:schemeClr val="accent6"/>
              </a:buClr>
              <a:buNone/>
            </a:pPr>
            <a:endParaRPr lang="hu-HU" sz="3200" b="1" dirty="0"/>
          </a:p>
          <a:p>
            <a:pPr>
              <a:buClr>
                <a:schemeClr val="accent6"/>
              </a:buClr>
            </a:pPr>
            <a:r>
              <a:rPr lang="hu-HU" sz="3200" dirty="0" smtClean="0"/>
              <a:t>E-közszolgálati Fejlesztési Intézet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I</a:t>
            </a:r>
            <a:r>
              <a:rPr lang="hu-HU" dirty="0" smtClean="0"/>
              <a:t>nformatikai Alkalmazások Szakcsoport</a:t>
            </a:r>
          </a:p>
          <a:p>
            <a:pPr lvl="1">
              <a:buClr>
                <a:schemeClr val="accent6"/>
              </a:buClr>
            </a:pPr>
            <a:r>
              <a:rPr lang="hu-HU" dirty="0" smtClean="0"/>
              <a:t>Közszolgálati Rendszerfejlesztési Szakcsoport</a:t>
            </a:r>
          </a:p>
          <a:p>
            <a:pPr lvl="1">
              <a:buClr>
                <a:schemeClr val="accent6"/>
              </a:buClr>
            </a:pPr>
            <a:r>
              <a:rPr lang="hu-HU" dirty="0" smtClean="0"/>
              <a:t>Információ-biztonság Szakcsoport</a:t>
            </a:r>
          </a:p>
          <a:p>
            <a:pPr>
              <a:buClr>
                <a:schemeClr val="accent6"/>
              </a:buClr>
            </a:pPr>
            <a:endParaRPr lang="hu-HU" sz="3200" dirty="0" smtClean="0"/>
          </a:p>
          <a:p>
            <a:pPr>
              <a:buClr>
                <a:schemeClr val="accent6"/>
              </a:buClr>
            </a:pPr>
            <a:endParaRPr lang="hu-HU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470" y="152400"/>
            <a:ext cx="1707330" cy="167640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8200" y="228600"/>
            <a:ext cx="4781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0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Kibervédelemmel kapcsolatos oktatás és kutatás</a:t>
            </a:r>
            <a:endParaRPr lang="hu-HU" sz="2000" b="1" dirty="0">
              <a:solidFill>
                <a:srgbClr val="37609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52342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786" r="23215"/>
          <a:stretch/>
        </p:blipFill>
        <p:spPr>
          <a:xfrm>
            <a:off x="990600" y="762000"/>
            <a:ext cx="4320049" cy="4796779"/>
          </a:xfrm>
          <a:prstGeom prst="rect">
            <a:avLst/>
          </a:prstGeom>
        </p:spPr>
      </p:pic>
      <p:pic>
        <p:nvPicPr>
          <p:cNvPr id="4" name="Picture 3" descr="AARMS_borito_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5000"/>
            <a:ext cx="1906438" cy="26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7220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152400"/>
            <a:ext cx="8077200" cy="8382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Tartalom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3813787"/>
          </a:xfrm>
        </p:spPr>
        <p:txBody>
          <a:bodyPr>
            <a:noAutofit/>
          </a:bodyPr>
          <a:lstStyle/>
          <a:p>
            <a:pPr>
              <a:buClr>
                <a:schemeClr val="accent6"/>
              </a:buClr>
              <a:buFont typeface="Wingdings" charset="2"/>
              <a:buChar char="§"/>
            </a:pPr>
            <a:r>
              <a:rPr lang="hu-HU" sz="4000" dirty="0" smtClean="0"/>
              <a:t>NKE megalakítása</a:t>
            </a:r>
          </a:p>
          <a:p>
            <a:pPr>
              <a:buClr>
                <a:schemeClr val="accent6"/>
              </a:buClr>
              <a:buFont typeface="Wingdings" charset="2"/>
              <a:buChar char="§"/>
            </a:pPr>
            <a:r>
              <a:rPr lang="hu-HU" sz="4000" dirty="0" smtClean="0"/>
              <a:t>NKE struktúrája</a:t>
            </a:r>
          </a:p>
          <a:p>
            <a:pPr>
              <a:buClr>
                <a:schemeClr val="accent6"/>
              </a:buClr>
              <a:buFont typeface="Wingdings" charset="2"/>
              <a:buChar char="§"/>
            </a:pPr>
            <a:r>
              <a:rPr lang="hu-HU" sz="4000" dirty="0" smtClean="0"/>
              <a:t>NKE HHK</a:t>
            </a:r>
          </a:p>
          <a:p>
            <a:pPr>
              <a:buClr>
                <a:schemeClr val="accent6"/>
              </a:buClr>
              <a:buFont typeface="Wingdings" charset="2"/>
              <a:buChar char="§"/>
            </a:pPr>
            <a:r>
              <a:rPr lang="hu-HU" sz="4000" dirty="0" smtClean="0"/>
              <a:t>Kutatás-fejlesztési tevékenység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450" t="4092" r="17675" b="-4092"/>
          <a:stretch/>
        </p:blipFill>
        <p:spPr>
          <a:xfrm>
            <a:off x="1143000" y="228600"/>
            <a:ext cx="6934200" cy="632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4142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9220200" cy="6919913"/>
          </a:xfrm>
        </p:spPr>
      </p:pic>
      <p:pic>
        <p:nvPicPr>
          <p:cNvPr id="38914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28" y="-23088"/>
            <a:ext cx="285790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29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9625" y="639763"/>
            <a:ext cx="5311775" cy="5032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Köszönöm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a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figyelmet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!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2534" name="Picture 6" descr="http://img6.hvg.hu/image.aspx?id=3ad9bba2-ffd5-4823-8b1e-2e3523be5913&amp;view=d51db973-3806-4736-8c32-8f24015e8404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191000" y="1295400"/>
            <a:ext cx="4554910" cy="341618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9939" name="Szövegdoboz 4"/>
          <p:cNvSpPr txBox="1">
            <a:spLocks noChangeArrowheads="1"/>
          </p:cNvSpPr>
          <p:nvPr/>
        </p:nvSpPr>
        <p:spPr bwMode="auto">
          <a:xfrm>
            <a:off x="6576966" y="164068"/>
            <a:ext cx="25670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 b="1" i="1" dirty="0" smtClean="0"/>
              <a:t>A haza szolgálatában</a:t>
            </a:r>
            <a:endParaRPr lang="hu-HU" sz="1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852487" y="193675"/>
            <a:ext cx="2195513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00" i="1" dirty="0">
                <a:solidFill>
                  <a:schemeClr val="bg2">
                    <a:lumMod val="75000"/>
                  </a:schemeClr>
                </a:solidFill>
                <a:cs typeface="+mn-cs"/>
              </a:rPr>
              <a:t>http://www.uni-nke.hu</a:t>
            </a:r>
            <a:endParaRPr lang="en-US" sz="1600" i="1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43000" y="4548720"/>
            <a:ext cx="7696200" cy="2286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Prof. Dr. K</a:t>
            </a:r>
            <a:r>
              <a:rPr lang="en-US" sz="2000" dirty="0" smtClean="0">
                <a:solidFill>
                  <a:schemeClr val="tx1"/>
                </a:solidFill>
              </a:rPr>
              <a:t>o</a:t>
            </a:r>
            <a:r>
              <a:rPr lang="hu-HU" sz="2000" dirty="0" smtClean="0">
                <a:solidFill>
                  <a:schemeClr val="tx1"/>
                </a:solidFill>
              </a:rPr>
              <a:t>vács László mk. ezredes</a:t>
            </a:r>
            <a:endParaRPr lang="hu-HU" sz="2000" dirty="0">
              <a:solidFill>
                <a:schemeClr val="tx1"/>
              </a:solidFill>
            </a:endParaRPr>
          </a:p>
          <a:p>
            <a:pPr algn="ctr"/>
            <a:r>
              <a:rPr lang="hu-HU" sz="1800" b="0" dirty="0" smtClean="0">
                <a:solidFill>
                  <a:schemeClr val="tx1"/>
                </a:solidFill>
              </a:rPr>
              <a:t>Nemzeti Közszolgálati Egyetem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H</a:t>
            </a:r>
            <a:r>
              <a:rPr lang="hu-HU" sz="1800" b="0" dirty="0" smtClean="0">
                <a:solidFill>
                  <a:schemeClr val="tx1"/>
                </a:solidFill>
              </a:rPr>
              <a:t>adtudományi és honvédtisztképző kar</a:t>
            </a:r>
          </a:p>
          <a:p>
            <a:pPr algn="ctr"/>
            <a:r>
              <a:rPr lang="hu-HU" sz="1800" b="0" dirty="0" smtClean="0">
                <a:solidFill>
                  <a:schemeClr val="tx1"/>
                </a:solidFill>
              </a:rPr>
              <a:t>Egyetemi tanár, </a:t>
            </a:r>
            <a:r>
              <a:rPr lang="en-US" sz="1800" b="0" dirty="0" smtClean="0">
                <a:solidFill>
                  <a:schemeClr val="tx1"/>
                </a:solidFill>
              </a:rPr>
              <a:t>T</a:t>
            </a:r>
            <a:r>
              <a:rPr lang="hu-HU" sz="1800" b="0" dirty="0" smtClean="0">
                <a:solidFill>
                  <a:schemeClr val="tx1"/>
                </a:solidFill>
              </a:rPr>
              <a:t>udományos és nemzetközi dékánhelyettes</a:t>
            </a:r>
            <a:endParaRPr lang="hu-HU" sz="1800" b="0" dirty="0">
              <a:solidFill>
                <a:schemeClr val="tx1"/>
              </a:solidFill>
            </a:endParaRPr>
          </a:p>
          <a:p>
            <a:endParaRPr lang="hu-HU" sz="1600" dirty="0">
              <a:solidFill>
                <a:schemeClr val="tx1"/>
              </a:solidFill>
              <a:latin typeface="+mn-lt"/>
            </a:endParaRPr>
          </a:p>
          <a:p>
            <a:pPr marL="2509838">
              <a:tabLst>
                <a:tab pos="989013" algn="l"/>
              </a:tabLst>
            </a:pPr>
            <a:r>
              <a:rPr lang="hu-HU" sz="1600" b="0" dirty="0" smtClean="0">
                <a:solidFill>
                  <a:schemeClr val="tx1"/>
                </a:solidFill>
                <a:latin typeface="+mn-lt"/>
              </a:rPr>
              <a:t>Posta: 1581 </a:t>
            </a:r>
            <a:r>
              <a:rPr lang="hu-HU" sz="1600" b="0" dirty="0">
                <a:solidFill>
                  <a:schemeClr val="tx1"/>
                </a:solidFill>
                <a:latin typeface="+mn-lt"/>
              </a:rPr>
              <a:t>Budapest, </a:t>
            </a:r>
            <a:r>
              <a:rPr lang="hu-HU" sz="1600" b="0" dirty="0" smtClean="0">
                <a:solidFill>
                  <a:schemeClr val="tx1"/>
                </a:solidFill>
                <a:latin typeface="+mn-lt"/>
              </a:rPr>
              <a:t>Pf.: </a:t>
            </a:r>
            <a:r>
              <a:rPr lang="hu-HU" sz="1600" b="0" dirty="0">
                <a:solidFill>
                  <a:schemeClr val="tx1"/>
                </a:solidFill>
                <a:latin typeface="+mn-lt"/>
              </a:rPr>
              <a:t>15.</a:t>
            </a:r>
          </a:p>
          <a:p>
            <a:pPr marL="2509838">
              <a:tabLst>
                <a:tab pos="989013" algn="l"/>
              </a:tabLst>
            </a:pPr>
            <a:r>
              <a:rPr lang="hu-HU" sz="1600" b="0" dirty="0" smtClean="0">
                <a:solidFill>
                  <a:schemeClr val="tx1"/>
                </a:solidFill>
                <a:latin typeface="+mn-lt"/>
              </a:rPr>
              <a:t>Telefon: </a:t>
            </a:r>
            <a:r>
              <a:rPr lang="hu-HU" sz="1600" b="0" dirty="0">
                <a:solidFill>
                  <a:schemeClr val="tx1"/>
                </a:solidFill>
                <a:latin typeface="+mn-lt"/>
              </a:rPr>
              <a:t>+36-1-432-</a:t>
            </a:r>
            <a:r>
              <a:rPr lang="hu-HU" sz="1600" b="0" dirty="0" smtClean="0">
                <a:solidFill>
                  <a:schemeClr val="tx1"/>
                </a:solidFill>
                <a:latin typeface="+mn-lt"/>
              </a:rPr>
              <a:t>9000/29-015</a:t>
            </a:r>
            <a:endParaRPr lang="hu-HU" sz="1600" b="0" dirty="0">
              <a:solidFill>
                <a:schemeClr val="tx1"/>
              </a:solidFill>
              <a:latin typeface="+mn-lt"/>
            </a:endParaRPr>
          </a:p>
          <a:p>
            <a:pPr marL="2509838">
              <a:tabLst>
                <a:tab pos="989013" algn="l"/>
              </a:tabLst>
            </a:pPr>
            <a:r>
              <a:rPr lang="hu-HU" sz="1600" b="0" dirty="0">
                <a:solidFill>
                  <a:schemeClr val="tx1"/>
                </a:solidFill>
                <a:latin typeface="+mn-lt"/>
              </a:rPr>
              <a:t>E-mail: kovacs.laszlo</a:t>
            </a:r>
            <a:r>
              <a:rPr lang="hu-HU" sz="1600" b="0" dirty="0" smtClean="0">
                <a:solidFill>
                  <a:schemeClr val="tx1"/>
                </a:solidFill>
                <a:latin typeface="+mn-lt"/>
              </a:rPr>
              <a:t>@uni-nke.hu</a:t>
            </a:r>
            <a:endParaRPr lang="hu-HU" sz="16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600200"/>
            <a:ext cx="2667000" cy="26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4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403350" y="44450"/>
            <a:ext cx="6932613" cy="1079500"/>
          </a:xfrm>
        </p:spPr>
        <p:txBody>
          <a:bodyPr/>
          <a:lstStyle/>
          <a:p>
            <a:pPr algn="ctr"/>
            <a:r>
              <a:rPr lang="hu-HU" sz="2400" b="1" dirty="0" smtClean="0">
                <a:latin typeface="Arial" charset="0"/>
              </a:rPr>
              <a:t>Az NKE megalapítása:</a:t>
            </a:r>
            <a:r>
              <a:rPr lang="hu-HU" sz="2400" b="1" dirty="0">
                <a:latin typeface="Arial" charset="0"/>
              </a:rPr>
              <a:t/>
            </a:r>
            <a:br>
              <a:rPr lang="hu-HU" sz="2400" b="1" dirty="0">
                <a:latin typeface="Arial" charset="0"/>
              </a:rPr>
            </a:br>
            <a:r>
              <a:rPr lang="hu-HU" sz="2400" b="1" dirty="0" smtClean="0">
                <a:latin typeface="Arial" charset="0"/>
              </a:rPr>
              <a:t>2012. január 1.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250825" y="1422400"/>
            <a:ext cx="3889375" cy="489585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u-HU" sz="2400" b="1" dirty="0" smtClean="0">
                <a:latin typeface="Arial" charset="0"/>
                <a:cs typeface="+mn-cs"/>
              </a:rPr>
              <a:t>3 felsőoktatási intézmény:</a:t>
            </a:r>
            <a:endParaRPr lang="hu-HU" sz="2400" b="1" dirty="0">
              <a:latin typeface="Arial" charset="0"/>
              <a:cs typeface="+mn-cs"/>
            </a:endParaRPr>
          </a:p>
          <a:p>
            <a:pPr marL="0" indent="0" algn="just">
              <a:buFontTx/>
              <a:buNone/>
              <a:defRPr/>
            </a:pPr>
            <a:endParaRPr lang="hu-HU" dirty="0">
              <a:latin typeface="Arial" charset="0"/>
              <a:cs typeface="+mn-cs"/>
            </a:endParaRPr>
          </a:p>
          <a:p>
            <a:pPr>
              <a:lnSpc>
                <a:spcPct val="130000"/>
              </a:lnSpc>
              <a:buClr>
                <a:srgbClr val="FF9933"/>
              </a:buClr>
              <a:buFont typeface="Wingdings" charset="2"/>
              <a:buChar char="§"/>
              <a:defRPr/>
            </a:pPr>
            <a:r>
              <a:rPr lang="en-GB" sz="2000" dirty="0" err="1">
                <a:latin typeface="Arial" charset="0"/>
                <a:cs typeface="+mn-cs"/>
              </a:rPr>
              <a:t>Zrínyi</a:t>
            </a:r>
            <a:r>
              <a:rPr lang="en-GB" sz="2000" dirty="0">
                <a:latin typeface="Arial" charset="0"/>
                <a:cs typeface="+mn-cs"/>
              </a:rPr>
              <a:t> </a:t>
            </a:r>
            <a:r>
              <a:rPr lang="en-GB" sz="2000" dirty="0" err="1">
                <a:latin typeface="Arial" charset="0"/>
                <a:cs typeface="+mn-cs"/>
              </a:rPr>
              <a:t>Miklós</a:t>
            </a:r>
            <a:r>
              <a:rPr lang="en-GB" sz="2000" dirty="0">
                <a:latin typeface="Arial" charset="0"/>
                <a:cs typeface="+mn-cs"/>
              </a:rPr>
              <a:t> </a:t>
            </a:r>
            <a:r>
              <a:rPr lang="hu-HU" sz="2000" dirty="0" smtClean="0">
                <a:latin typeface="Arial" charset="0"/>
                <a:cs typeface="+mn-cs"/>
              </a:rPr>
              <a:t>Nemzetvédelmi Egyetem</a:t>
            </a:r>
            <a:endParaRPr lang="hu-HU" sz="2000" dirty="0">
              <a:latin typeface="Arial" charset="0"/>
              <a:cs typeface="+mn-cs"/>
            </a:endParaRPr>
          </a:p>
          <a:p>
            <a:pPr>
              <a:lnSpc>
                <a:spcPct val="130000"/>
              </a:lnSpc>
              <a:buClr>
                <a:srgbClr val="FF9933"/>
              </a:buClr>
              <a:buFont typeface="Wingdings" charset="2"/>
              <a:buChar char="§"/>
              <a:defRPr/>
            </a:pPr>
            <a:r>
              <a:rPr lang="hu-HU" sz="2000" dirty="0" smtClean="0">
                <a:latin typeface="Arial" charset="0"/>
                <a:cs typeface="+mn-cs"/>
              </a:rPr>
              <a:t>Rendőrtiszti Főiskola</a:t>
            </a:r>
            <a:endParaRPr lang="hu-HU" sz="2000" dirty="0">
              <a:latin typeface="Arial" charset="0"/>
              <a:cs typeface="+mn-cs"/>
            </a:endParaRPr>
          </a:p>
          <a:p>
            <a:pPr>
              <a:lnSpc>
                <a:spcPct val="130000"/>
              </a:lnSpc>
              <a:buClr>
                <a:srgbClr val="FF9933"/>
              </a:buClr>
              <a:buFont typeface="Wingdings" charset="2"/>
              <a:buChar char="§"/>
              <a:defRPr/>
            </a:pPr>
            <a:r>
              <a:rPr lang="hu-HU" sz="2000" dirty="0" smtClean="0">
                <a:latin typeface="Arial" charset="0"/>
                <a:cs typeface="+mn-cs"/>
              </a:rPr>
              <a:t>Corvinus Egyetem Közigazgatás-tudományi Kar</a:t>
            </a:r>
            <a:endParaRPr lang="hu-HU" sz="2000" dirty="0">
              <a:latin typeface="Arial" charset="0"/>
              <a:cs typeface="+mn-cs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auto">
          <a:xfrm>
            <a:off x="4498975" y="1422400"/>
            <a:ext cx="4537075" cy="4895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F6600"/>
              </a:buClr>
              <a:buFontTx/>
              <a:buNone/>
              <a:defRPr/>
            </a:pPr>
            <a:endParaRPr lang="hu-HU" sz="2400" b="1" dirty="0" smtClean="0"/>
          </a:p>
          <a:p>
            <a:pPr marL="0" indent="0" algn="ctr">
              <a:buClr>
                <a:srgbClr val="FF6600"/>
              </a:buClr>
              <a:buFontTx/>
              <a:buNone/>
              <a:defRPr/>
            </a:pPr>
            <a:r>
              <a:rPr lang="hu-HU" sz="2400" b="1" dirty="0" smtClean="0"/>
              <a:t>NEMZETI KÖZSZOLGÁLATI EGYETEM (NKE)</a:t>
            </a:r>
            <a:endParaRPr lang="hu-HU" sz="2400" b="1" dirty="0"/>
          </a:p>
          <a:p>
            <a:pPr algn="just">
              <a:buClr>
                <a:srgbClr val="FF6600"/>
              </a:buClr>
              <a:buFont typeface="Wingdings" charset="2"/>
              <a:buChar char="§"/>
              <a:defRPr/>
            </a:pPr>
            <a:endParaRPr lang="hu-HU" sz="2000" dirty="0" smtClean="0"/>
          </a:p>
          <a:p>
            <a:pPr algn="just"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hu-HU" sz="2000" dirty="0" smtClean="0"/>
              <a:t>Hadtudományi és Honvédtisztképző Kar (HHK)</a:t>
            </a:r>
          </a:p>
          <a:p>
            <a:pPr algn="just"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hu-HU" sz="2000" dirty="0" smtClean="0"/>
              <a:t>Rendészettudományi Kar (RTK)</a:t>
            </a:r>
          </a:p>
          <a:p>
            <a:pPr algn="just"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hu-HU" sz="2000" dirty="0" smtClean="0"/>
              <a:t>Közigazgatás-tudományi Kar (KTK)</a:t>
            </a:r>
          </a:p>
          <a:p>
            <a:pPr algn="just"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hu-HU" sz="2000" dirty="0" smtClean="0"/>
              <a:t>Karközi intézetek:</a:t>
            </a:r>
          </a:p>
          <a:p>
            <a:pPr lvl="1" algn="just">
              <a:defRPr/>
            </a:pPr>
            <a:r>
              <a:rPr lang="hu-HU" sz="1400" dirty="0" smtClean="0">
                <a:cs typeface="+mn-cs"/>
              </a:rPr>
              <a:t>Nemzetbiztonsági Intézet (NBI)</a:t>
            </a:r>
          </a:p>
          <a:p>
            <a:pPr lvl="1" algn="just">
              <a:defRPr/>
            </a:pPr>
            <a:r>
              <a:rPr lang="hu-HU" sz="1400" dirty="0" smtClean="0">
                <a:cs typeface="+mn-cs"/>
              </a:rPr>
              <a:t>Nemzetközi Intézet (NI)</a:t>
            </a:r>
            <a:endParaRPr lang="en-US" sz="1400" dirty="0" smtClean="0">
              <a:cs typeface="+mn-cs"/>
            </a:endParaRPr>
          </a:p>
          <a:p>
            <a:pPr lvl="1" algn="just">
              <a:defRPr/>
            </a:pPr>
            <a:r>
              <a:rPr lang="hu-HU" sz="1400" dirty="0" smtClean="0">
                <a:cs typeface="+mn-cs"/>
              </a:rPr>
              <a:t>Katasztrófavédelmi Intézet (KVI)</a:t>
            </a:r>
          </a:p>
          <a:p>
            <a:pPr lvl="1" algn="just">
              <a:defRPr/>
            </a:pPr>
            <a:r>
              <a:rPr lang="hu-HU" sz="1400" dirty="0" smtClean="0">
                <a:cs typeface="+mn-cs"/>
              </a:rPr>
              <a:t>Vezetői és Továbbképzési Intézet (VTKI)</a:t>
            </a:r>
            <a:endParaRPr lang="hu-HU" sz="1400" dirty="0">
              <a:cs typeface="+mn-cs"/>
            </a:endParaRPr>
          </a:p>
        </p:txBody>
      </p:sp>
      <p:sp>
        <p:nvSpPr>
          <p:cNvPr id="7" name="Téglalap 1"/>
          <p:cNvSpPr>
            <a:spLocks noChangeArrowheads="1"/>
          </p:cNvSpPr>
          <p:nvPr/>
        </p:nvSpPr>
        <p:spPr bwMode="auto">
          <a:xfrm>
            <a:off x="1116013" y="990600"/>
            <a:ext cx="962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dirty="0" smtClean="0"/>
              <a:t>ELŐDÖK</a:t>
            </a:r>
            <a:endParaRPr lang="hu-H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06762"/>
            <a:ext cx="50800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Szaggatott nyíl jobbra 3"/>
          <p:cNvSpPr/>
          <p:nvPr/>
        </p:nvSpPr>
        <p:spPr>
          <a:xfrm>
            <a:off x="3563938" y="1565275"/>
            <a:ext cx="1439862" cy="1008062"/>
          </a:xfrm>
          <a:prstGeom prst="stripedRightArrow">
            <a:avLst/>
          </a:prstGeom>
          <a:solidFill>
            <a:srgbClr val="FF6600"/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67494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609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8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NEMZETI KÖZSZOLGÁLATI EGYETEM</a:t>
            </a:r>
            <a:endParaRPr lang="hu-HU" sz="2800" b="1" dirty="0">
              <a:solidFill>
                <a:srgbClr val="37609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2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219200"/>
            <a:ext cx="6400800" cy="41947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charset="2"/>
              <a:buChar char="§"/>
            </a:pPr>
            <a:r>
              <a:rPr lang="hu-HU" sz="4000" dirty="0" smtClean="0"/>
              <a:t>Hadtudományi és Honvédtisztképző Kar</a:t>
            </a:r>
          </a:p>
          <a:p>
            <a:pPr marL="0" indent="0">
              <a:buClr>
                <a:schemeClr val="accent6"/>
              </a:buClr>
              <a:buNone/>
            </a:pPr>
            <a:endParaRPr lang="hu-HU" sz="4000" dirty="0" smtClean="0"/>
          </a:p>
          <a:p>
            <a:pPr>
              <a:buClr>
                <a:schemeClr val="accent6"/>
              </a:buClr>
              <a:buFont typeface="Wingdings" charset="2"/>
              <a:buChar char="§"/>
            </a:pPr>
            <a:r>
              <a:rPr lang="hu-HU" sz="4000" dirty="0" smtClean="0"/>
              <a:t>Közigazgatás-tudományi Kar</a:t>
            </a:r>
          </a:p>
          <a:p>
            <a:pPr marL="0" indent="0">
              <a:buClr>
                <a:schemeClr val="accent6"/>
              </a:buClr>
              <a:buNone/>
            </a:pPr>
            <a:endParaRPr lang="hu-HU" sz="4000" dirty="0" smtClean="0"/>
          </a:p>
          <a:p>
            <a:pPr>
              <a:buClr>
                <a:schemeClr val="accent6"/>
              </a:buClr>
              <a:buFont typeface="Wingdings" charset="2"/>
              <a:buChar char="§"/>
            </a:pPr>
            <a:r>
              <a:rPr lang="hu-HU" sz="4000" dirty="0" smtClean="0"/>
              <a:t>Rendészettudományi Kar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762000"/>
            <a:ext cx="1752600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2626692"/>
            <a:ext cx="1981200" cy="1945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4648200"/>
            <a:ext cx="2133600" cy="206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5091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52450" y="133290"/>
            <a:ext cx="4781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0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NEMZETI KÖZSZOLGÁLATI EGYETEM</a:t>
            </a:r>
            <a:endParaRPr lang="hu-HU" sz="2000" b="1" dirty="0">
              <a:solidFill>
                <a:srgbClr val="37609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2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219200"/>
            <a:ext cx="6400800" cy="41947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charset="2"/>
              <a:buChar char="§"/>
            </a:pPr>
            <a:r>
              <a:rPr lang="hu-HU" sz="4000" dirty="0" smtClean="0"/>
              <a:t>Nemzetbiztonsági Intézet</a:t>
            </a:r>
          </a:p>
          <a:p>
            <a:pPr>
              <a:buClr>
                <a:schemeClr val="accent6"/>
              </a:buClr>
              <a:buFont typeface="Wingdings" charset="2"/>
              <a:buChar char="§"/>
            </a:pPr>
            <a:r>
              <a:rPr lang="hu-HU" sz="4000" dirty="0" smtClean="0"/>
              <a:t>Katasztrófavédelmi Intézet</a:t>
            </a:r>
          </a:p>
          <a:p>
            <a:pPr>
              <a:buClr>
                <a:schemeClr val="accent6"/>
              </a:buClr>
              <a:buFont typeface="Wingdings" charset="2"/>
              <a:buChar char="§"/>
            </a:pPr>
            <a:r>
              <a:rPr lang="hu-HU" sz="4000" dirty="0" smtClean="0"/>
              <a:t>Nemzetközi Intézet</a:t>
            </a:r>
          </a:p>
          <a:p>
            <a:pPr>
              <a:buClr>
                <a:schemeClr val="accent6"/>
              </a:buClr>
              <a:buFont typeface="Wingdings" charset="2"/>
              <a:buChar char="§"/>
            </a:pPr>
            <a:r>
              <a:rPr lang="hu-HU" sz="4000" dirty="0" smtClean="0"/>
              <a:t>Vezető- és Továbbképzési Intézet</a:t>
            </a:r>
          </a:p>
          <a:p>
            <a:pPr marL="0" indent="0">
              <a:buClr>
                <a:schemeClr val="accent6"/>
              </a:buClr>
              <a:buNone/>
            </a:pPr>
            <a:endParaRPr lang="hu-HU" sz="4000" dirty="0" smtClean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009650" y="666690"/>
            <a:ext cx="4781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0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INTÉZETEK</a:t>
            </a:r>
            <a:endParaRPr lang="hu-HU" sz="2000" b="1" dirty="0">
              <a:solidFill>
                <a:srgbClr val="37609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48356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79613" y="4581525"/>
            <a:ext cx="0" cy="576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30" name="Egyenes összekötő 12"/>
          <p:cNvCxnSpPr>
            <a:cxnSpLocks noChangeShapeType="1"/>
          </p:cNvCxnSpPr>
          <p:nvPr/>
        </p:nvCxnSpPr>
        <p:spPr bwMode="auto">
          <a:xfrm>
            <a:off x="4716463" y="2343150"/>
            <a:ext cx="1322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Egyenes összekötő 12"/>
          <p:cNvCxnSpPr>
            <a:cxnSpLocks noChangeShapeType="1"/>
            <a:stCxn id="22533" idx="2"/>
          </p:cNvCxnSpPr>
          <p:nvPr/>
        </p:nvCxnSpPr>
        <p:spPr bwMode="auto">
          <a:xfrm>
            <a:off x="4716463" y="1052513"/>
            <a:ext cx="0" cy="3162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2" name="Lekerekített téglalap 18"/>
          <p:cNvSpPr>
            <a:spLocks noChangeArrowheads="1"/>
          </p:cNvSpPr>
          <p:nvPr/>
        </p:nvSpPr>
        <p:spPr bwMode="auto">
          <a:xfrm>
            <a:off x="755650" y="1406525"/>
            <a:ext cx="2376488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1300" b="1" dirty="0" smtClean="0"/>
              <a:t>FŐTITKÁR</a:t>
            </a:r>
            <a:endParaRPr lang="hu-HU" sz="1300" b="1" dirty="0"/>
          </a:p>
        </p:txBody>
      </p:sp>
      <p:sp>
        <p:nvSpPr>
          <p:cNvPr id="22533" name="Lekerekített téglalap 19"/>
          <p:cNvSpPr>
            <a:spLocks noChangeArrowheads="1"/>
          </p:cNvSpPr>
          <p:nvPr/>
        </p:nvSpPr>
        <p:spPr bwMode="auto">
          <a:xfrm>
            <a:off x="3563938" y="620713"/>
            <a:ext cx="2305050" cy="431800"/>
          </a:xfrm>
          <a:prstGeom prst="roundRect">
            <a:avLst>
              <a:gd name="adj" fmla="val 16667"/>
            </a:avLst>
          </a:prstGeom>
          <a:solidFill>
            <a:srgbClr val="53B2B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b="1" dirty="0" smtClean="0"/>
              <a:t>Rektor</a:t>
            </a:r>
            <a:endParaRPr lang="hu-HU" b="1" dirty="0"/>
          </a:p>
        </p:txBody>
      </p:sp>
      <p:sp>
        <p:nvSpPr>
          <p:cNvPr id="22534" name="Lekerekített téglalap 19"/>
          <p:cNvSpPr>
            <a:spLocks noChangeArrowheads="1"/>
          </p:cNvSpPr>
          <p:nvPr/>
        </p:nvSpPr>
        <p:spPr bwMode="auto">
          <a:xfrm>
            <a:off x="6443663" y="187325"/>
            <a:ext cx="2520950" cy="649288"/>
          </a:xfrm>
          <a:prstGeom prst="roundRect">
            <a:avLst>
              <a:gd name="adj" fmla="val 16667"/>
            </a:avLst>
          </a:prstGeom>
          <a:solidFill>
            <a:srgbClr val="53B2B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b="1" dirty="0" smtClean="0"/>
              <a:t>FENNTARTÓI TESTÜLET</a:t>
            </a:r>
            <a:endParaRPr lang="hu-HU" b="1" dirty="0"/>
          </a:p>
        </p:txBody>
      </p:sp>
      <p:sp>
        <p:nvSpPr>
          <p:cNvPr id="22535" name="Line 48"/>
          <p:cNvSpPr>
            <a:spLocks noChangeShapeType="1"/>
          </p:cNvSpPr>
          <p:nvPr/>
        </p:nvSpPr>
        <p:spPr bwMode="auto">
          <a:xfrm flipV="1">
            <a:off x="5867400" y="476250"/>
            <a:ext cx="576263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ekerekített téglalap 18"/>
          <p:cNvSpPr>
            <a:spLocks noChangeArrowheads="1"/>
          </p:cNvSpPr>
          <p:nvPr/>
        </p:nvSpPr>
        <p:spPr bwMode="auto">
          <a:xfrm>
            <a:off x="250825" y="1909763"/>
            <a:ext cx="3241675" cy="361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1300" b="1" dirty="0" smtClean="0"/>
              <a:t>GAZDASÁGI FŐIGAZGATÓ</a:t>
            </a:r>
            <a:endParaRPr lang="hu-HU" sz="1300" b="1" dirty="0"/>
          </a:p>
        </p:txBody>
      </p:sp>
      <p:sp>
        <p:nvSpPr>
          <p:cNvPr id="22537" name="Lekerekített téglalap 18"/>
          <p:cNvSpPr>
            <a:spLocks noChangeArrowheads="1"/>
          </p:cNvSpPr>
          <p:nvPr/>
        </p:nvSpPr>
        <p:spPr bwMode="auto">
          <a:xfrm>
            <a:off x="755650" y="2343150"/>
            <a:ext cx="2376488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1400" b="1" dirty="0" smtClean="0"/>
              <a:t>HR</a:t>
            </a:r>
            <a:endParaRPr lang="hu-HU" sz="1400" b="1" dirty="0"/>
          </a:p>
        </p:txBody>
      </p:sp>
      <p:sp>
        <p:nvSpPr>
          <p:cNvPr id="22538" name="Lekerekített téglalap 18"/>
          <p:cNvSpPr>
            <a:spLocks noChangeArrowheads="1"/>
          </p:cNvSpPr>
          <p:nvPr/>
        </p:nvSpPr>
        <p:spPr bwMode="auto">
          <a:xfrm>
            <a:off x="755650" y="2774950"/>
            <a:ext cx="2376488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1400" b="1" dirty="0" smtClean="0"/>
              <a:t>KÖNYVTÁR</a:t>
            </a:r>
            <a:endParaRPr lang="hu-HU" sz="1400" b="1" dirty="0"/>
          </a:p>
        </p:txBody>
      </p:sp>
      <p:sp>
        <p:nvSpPr>
          <p:cNvPr id="22539" name="Lekerekített téglalap 18"/>
          <p:cNvSpPr>
            <a:spLocks noChangeArrowheads="1"/>
          </p:cNvSpPr>
          <p:nvPr/>
        </p:nvSpPr>
        <p:spPr bwMode="auto">
          <a:xfrm>
            <a:off x="755650" y="3206750"/>
            <a:ext cx="2376488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1400" b="1" dirty="0" smtClean="0"/>
              <a:t>SAJTÓ ÉS KOMMUNIKÁCIÓ</a:t>
            </a:r>
            <a:endParaRPr lang="hu-HU" sz="1400" b="1" dirty="0"/>
          </a:p>
        </p:txBody>
      </p:sp>
      <p:sp>
        <p:nvSpPr>
          <p:cNvPr id="22540" name="Lekerekített téglalap 18"/>
          <p:cNvSpPr>
            <a:spLocks noChangeArrowheads="1"/>
          </p:cNvSpPr>
          <p:nvPr/>
        </p:nvSpPr>
        <p:spPr bwMode="auto">
          <a:xfrm>
            <a:off x="323850" y="3638550"/>
            <a:ext cx="3168650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1400" b="1" dirty="0" smtClean="0"/>
              <a:t>TANULMÁNYI HIVATAL</a:t>
            </a:r>
            <a:endParaRPr lang="hu-HU" sz="1400" b="1" dirty="0"/>
          </a:p>
        </p:txBody>
      </p:sp>
      <p:sp>
        <p:nvSpPr>
          <p:cNvPr id="22541" name="Lekerekített téglalap 18"/>
          <p:cNvSpPr>
            <a:spLocks noChangeArrowheads="1"/>
          </p:cNvSpPr>
          <p:nvPr/>
        </p:nvSpPr>
        <p:spPr bwMode="auto">
          <a:xfrm>
            <a:off x="6011863" y="1406525"/>
            <a:ext cx="2881312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1400" b="1" dirty="0" smtClean="0"/>
              <a:t>OKTATÁSI REKTORHELYETTES</a:t>
            </a:r>
            <a:endParaRPr lang="hu-HU" sz="1400" b="1" dirty="0"/>
          </a:p>
        </p:txBody>
      </p:sp>
      <p:sp>
        <p:nvSpPr>
          <p:cNvPr id="22542" name="Lekerekített téglalap 18"/>
          <p:cNvSpPr>
            <a:spLocks noChangeArrowheads="1"/>
          </p:cNvSpPr>
          <p:nvPr/>
        </p:nvSpPr>
        <p:spPr bwMode="auto">
          <a:xfrm>
            <a:off x="6008688" y="2125663"/>
            <a:ext cx="2881312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1400" b="1" dirty="0" smtClean="0"/>
              <a:t>TUDOMÁNYOS REKTORHELYETTES</a:t>
            </a:r>
            <a:endParaRPr lang="hu-HU" sz="1400" b="1" dirty="0"/>
          </a:p>
        </p:txBody>
      </p:sp>
      <p:sp>
        <p:nvSpPr>
          <p:cNvPr id="22543" name="Lekerekített téglalap 18"/>
          <p:cNvSpPr>
            <a:spLocks noChangeArrowheads="1"/>
          </p:cNvSpPr>
          <p:nvPr/>
        </p:nvSpPr>
        <p:spPr bwMode="auto">
          <a:xfrm>
            <a:off x="6043613" y="3536950"/>
            <a:ext cx="2881312" cy="730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1400" b="1" dirty="0" smtClean="0"/>
              <a:t>NEMZETKÖZI ÉS TOVÁBBKÉPZÉSI REKTORHELYETTES</a:t>
            </a:r>
            <a:endParaRPr lang="hu-HU" sz="1400" b="1" dirty="0"/>
          </a:p>
        </p:txBody>
      </p:sp>
      <p:cxnSp>
        <p:nvCxnSpPr>
          <p:cNvPr id="22544" name="Egyenes összekötő 12"/>
          <p:cNvCxnSpPr>
            <a:cxnSpLocks noChangeShapeType="1"/>
          </p:cNvCxnSpPr>
          <p:nvPr/>
        </p:nvCxnSpPr>
        <p:spPr bwMode="auto">
          <a:xfrm>
            <a:off x="3132138" y="1622425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5" name="Egyenes összekötő 12"/>
          <p:cNvCxnSpPr>
            <a:cxnSpLocks noChangeShapeType="1"/>
          </p:cNvCxnSpPr>
          <p:nvPr/>
        </p:nvCxnSpPr>
        <p:spPr bwMode="auto">
          <a:xfrm>
            <a:off x="3132138" y="2486025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6" name="Egyenes összekötő 12"/>
          <p:cNvCxnSpPr>
            <a:cxnSpLocks noChangeShapeType="1"/>
          </p:cNvCxnSpPr>
          <p:nvPr/>
        </p:nvCxnSpPr>
        <p:spPr bwMode="auto">
          <a:xfrm>
            <a:off x="3132138" y="2917825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7" name="Egyenes összekötő 12"/>
          <p:cNvCxnSpPr>
            <a:cxnSpLocks noChangeShapeType="1"/>
          </p:cNvCxnSpPr>
          <p:nvPr/>
        </p:nvCxnSpPr>
        <p:spPr bwMode="auto">
          <a:xfrm>
            <a:off x="3132138" y="3351213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8" name="Egyenes összekötő 12"/>
          <p:cNvCxnSpPr>
            <a:cxnSpLocks noChangeShapeType="1"/>
          </p:cNvCxnSpPr>
          <p:nvPr/>
        </p:nvCxnSpPr>
        <p:spPr bwMode="auto">
          <a:xfrm>
            <a:off x="3492500" y="3783013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9" name="Egyenes összekötő 12"/>
          <p:cNvCxnSpPr>
            <a:cxnSpLocks noChangeShapeType="1"/>
          </p:cNvCxnSpPr>
          <p:nvPr/>
        </p:nvCxnSpPr>
        <p:spPr bwMode="auto">
          <a:xfrm>
            <a:off x="4716463" y="1622425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0" name="Egyenes összekötő 12"/>
          <p:cNvCxnSpPr>
            <a:cxnSpLocks noChangeShapeType="1"/>
          </p:cNvCxnSpPr>
          <p:nvPr/>
        </p:nvCxnSpPr>
        <p:spPr bwMode="auto">
          <a:xfrm>
            <a:off x="4716463" y="3783013"/>
            <a:ext cx="1327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1" name="Egyenes összekötő 12"/>
          <p:cNvCxnSpPr>
            <a:cxnSpLocks noChangeShapeType="1"/>
            <a:endCxn id="22554" idx="1"/>
          </p:cNvCxnSpPr>
          <p:nvPr/>
        </p:nvCxnSpPr>
        <p:spPr bwMode="auto">
          <a:xfrm flipV="1">
            <a:off x="4716463" y="5222875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2" name="Egyenes összekötő 12"/>
          <p:cNvCxnSpPr>
            <a:cxnSpLocks noChangeShapeType="1"/>
          </p:cNvCxnSpPr>
          <p:nvPr/>
        </p:nvCxnSpPr>
        <p:spPr bwMode="auto">
          <a:xfrm flipH="1">
            <a:off x="4716463" y="4214813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3" name="Lekerekített téglalap 18"/>
          <p:cNvSpPr>
            <a:spLocks noChangeArrowheads="1"/>
          </p:cNvSpPr>
          <p:nvPr/>
        </p:nvSpPr>
        <p:spPr bwMode="auto">
          <a:xfrm>
            <a:off x="5940425" y="5799138"/>
            <a:ext cx="2916238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1200" b="1" dirty="0" smtClean="0"/>
              <a:t>KÖZIGAZGATÁS-TUDOMÁNYI KAR</a:t>
            </a:r>
            <a:endParaRPr lang="hu-HU" sz="1200" b="1" dirty="0"/>
          </a:p>
        </p:txBody>
      </p:sp>
      <p:sp>
        <p:nvSpPr>
          <p:cNvPr id="22554" name="Lekerekített téglalap 18"/>
          <p:cNvSpPr>
            <a:spLocks noChangeArrowheads="1"/>
          </p:cNvSpPr>
          <p:nvPr/>
        </p:nvSpPr>
        <p:spPr bwMode="auto">
          <a:xfrm>
            <a:off x="5940425" y="5006975"/>
            <a:ext cx="273685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1200" b="1" dirty="0" smtClean="0"/>
              <a:t>HADTUDOMÁNYI ÉS HONVÉDTISZTKÉPZŐ  KAR</a:t>
            </a:r>
            <a:endParaRPr lang="hu-HU" sz="1200" b="1" dirty="0"/>
          </a:p>
        </p:txBody>
      </p:sp>
      <p:sp>
        <p:nvSpPr>
          <p:cNvPr id="22555" name="Lekerekített téglalap 18"/>
          <p:cNvSpPr>
            <a:spLocks noChangeArrowheads="1"/>
          </p:cNvSpPr>
          <p:nvPr/>
        </p:nvSpPr>
        <p:spPr bwMode="auto">
          <a:xfrm>
            <a:off x="5940425" y="4430713"/>
            <a:ext cx="30241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1200" b="1" dirty="0" smtClean="0"/>
              <a:t>RENDÉSZETUDOMÁNYI KAR</a:t>
            </a:r>
            <a:endParaRPr lang="hu-HU" sz="1200" b="1" dirty="0"/>
          </a:p>
        </p:txBody>
      </p:sp>
      <p:sp>
        <p:nvSpPr>
          <p:cNvPr id="10273" name="Lekerekített téglalap 19"/>
          <p:cNvSpPr>
            <a:spLocks noChangeArrowheads="1"/>
          </p:cNvSpPr>
          <p:nvPr/>
        </p:nvSpPr>
        <p:spPr bwMode="auto">
          <a:xfrm>
            <a:off x="431800" y="4941888"/>
            <a:ext cx="3203575" cy="166211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1200" b="1" dirty="0">
                <a:cs typeface="+mn-cs"/>
              </a:rPr>
              <a:t> </a:t>
            </a:r>
            <a:r>
              <a:rPr lang="hu-HU" sz="1200" b="1" dirty="0" smtClean="0">
                <a:cs typeface="+mn-cs"/>
              </a:rPr>
              <a:t>KARKÖZI INTÉZETEK: </a:t>
            </a:r>
            <a:endParaRPr lang="hu-HU" sz="1200" b="1" dirty="0">
              <a:cs typeface="+mn-cs"/>
            </a:endParaRPr>
          </a:p>
          <a:p>
            <a:pPr>
              <a:defRPr/>
            </a:pPr>
            <a:endParaRPr lang="hu-HU" sz="1200" b="1" dirty="0">
              <a:cs typeface="+mn-cs"/>
            </a:endParaRPr>
          </a:p>
          <a:p>
            <a:pPr marL="88900" indent="-88900">
              <a:lnSpc>
                <a:spcPct val="80000"/>
              </a:lnSpc>
              <a:buFontTx/>
              <a:buChar char="•"/>
              <a:defRPr/>
            </a:pPr>
            <a:r>
              <a:rPr lang="en-US" sz="1600" dirty="0" err="1"/>
              <a:t>Nemzetbiztonsági</a:t>
            </a:r>
            <a:r>
              <a:rPr lang="en-US" sz="1600" dirty="0"/>
              <a:t> </a:t>
            </a:r>
            <a:r>
              <a:rPr lang="en-US" sz="1600" dirty="0" err="1"/>
              <a:t>Intézet</a:t>
            </a:r>
            <a:r>
              <a:rPr lang="en-US" sz="1600" dirty="0"/>
              <a:t> </a:t>
            </a:r>
          </a:p>
          <a:p>
            <a:pPr marL="88900" indent="-88900">
              <a:lnSpc>
                <a:spcPct val="80000"/>
              </a:lnSpc>
              <a:buFontTx/>
              <a:buChar char="•"/>
              <a:defRPr/>
            </a:pPr>
            <a:r>
              <a:rPr lang="en-US" sz="1600" dirty="0" err="1" smtClean="0"/>
              <a:t>Nemzetközi</a:t>
            </a:r>
            <a:r>
              <a:rPr lang="en-US" sz="1600" dirty="0" smtClean="0"/>
              <a:t> </a:t>
            </a:r>
            <a:r>
              <a:rPr lang="en-US" sz="1600" dirty="0" err="1" smtClean="0"/>
              <a:t>Intézet</a:t>
            </a:r>
            <a:r>
              <a:rPr lang="en-US" sz="1600" dirty="0" smtClean="0"/>
              <a:t> </a:t>
            </a:r>
            <a:endParaRPr lang="en-US" sz="1600" dirty="0"/>
          </a:p>
          <a:p>
            <a:pPr marL="88900" indent="-88900">
              <a:lnSpc>
                <a:spcPct val="80000"/>
              </a:lnSpc>
              <a:buFontTx/>
              <a:buChar char="•"/>
              <a:defRPr/>
            </a:pPr>
            <a:r>
              <a:rPr lang="en-US" sz="1600" dirty="0" err="1"/>
              <a:t>Katasztrófavédelmi</a:t>
            </a:r>
            <a:r>
              <a:rPr lang="en-US" sz="1600" dirty="0"/>
              <a:t> </a:t>
            </a:r>
            <a:r>
              <a:rPr lang="en-US" sz="1600" dirty="0" err="1"/>
              <a:t>Intézet</a:t>
            </a:r>
            <a:r>
              <a:rPr lang="en-US" sz="1600" dirty="0"/>
              <a:t> </a:t>
            </a:r>
          </a:p>
          <a:p>
            <a:pPr marL="88900" indent="-88900">
              <a:lnSpc>
                <a:spcPct val="80000"/>
              </a:lnSpc>
              <a:buFontTx/>
              <a:buChar char="•"/>
              <a:defRPr/>
            </a:pPr>
            <a:r>
              <a:rPr lang="en-US" sz="1600" dirty="0" err="1"/>
              <a:t>Vezetői</a:t>
            </a:r>
            <a:r>
              <a:rPr lang="en-US" sz="1600" dirty="0"/>
              <a:t> </a:t>
            </a:r>
            <a:r>
              <a:rPr lang="en-US" sz="1600" dirty="0" err="1"/>
              <a:t>és</a:t>
            </a:r>
            <a:r>
              <a:rPr lang="en-US" sz="1600" dirty="0"/>
              <a:t> </a:t>
            </a:r>
            <a:r>
              <a:rPr lang="en-US" sz="1600" dirty="0" err="1"/>
              <a:t>Továbbképzési</a:t>
            </a:r>
            <a:r>
              <a:rPr lang="en-US" sz="1600" dirty="0"/>
              <a:t> </a:t>
            </a:r>
            <a:r>
              <a:rPr lang="en-US" sz="1600" dirty="0" err="1" smtClean="0"/>
              <a:t>Intézet</a:t>
            </a:r>
            <a:endParaRPr lang="en-US" sz="1600" dirty="0"/>
          </a:p>
        </p:txBody>
      </p:sp>
      <p:cxnSp>
        <p:nvCxnSpPr>
          <p:cNvPr id="22557" name="Egyenes összekötő 12"/>
          <p:cNvCxnSpPr>
            <a:cxnSpLocks noChangeShapeType="1"/>
          </p:cNvCxnSpPr>
          <p:nvPr/>
        </p:nvCxnSpPr>
        <p:spPr bwMode="auto">
          <a:xfrm>
            <a:off x="4716463" y="3135313"/>
            <a:ext cx="1327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8" name="Lekerekített téglalap 18"/>
          <p:cNvSpPr>
            <a:spLocks noChangeArrowheads="1"/>
          </p:cNvSpPr>
          <p:nvPr/>
        </p:nvSpPr>
        <p:spPr bwMode="auto">
          <a:xfrm>
            <a:off x="6038850" y="2590800"/>
            <a:ext cx="2881313" cy="865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1400" b="1" dirty="0" smtClean="0"/>
              <a:t>STRATÉGIAI ÉS INTÉZMÉNYFEJLESZTÉSI REKTORHELYETTES</a:t>
            </a:r>
            <a:endParaRPr lang="hu-HU" sz="1400" b="1" dirty="0"/>
          </a:p>
        </p:txBody>
      </p:sp>
      <p:cxnSp>
        <p:nvCxnSpPr>
          <p:cNvPr id="22559" name="Egyenes összekötő 12"/>
          <p:cNvCxnSpPr>
            <a:cxnSpLocks noChangeShapeType="1"/>
          </p:cNvCxnSpPr>
          <p:nvPr/>
        </p:nvCxnSpPr>
        <p:spPr bwMode="auto">
          <a:xfrm>
            <a:off x="3492500" y="2127250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0" name="Egyenes összekötő 12"/>
          <p:cNvCxnSpPr>
            <a:cxnSpLocks noChangeShapeType="1"/>
          </p:cNvCxnSpPr>
          <p:nvPr/>
        </p:nvCxnSpPr>
        <p:spPr bwMode="auto">
          <a:xfrm>
            <a:off x="1979613" y="4581525"/>
            <a:ext cx="3960812" cy="30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1" name="Egyenes összekötő 12"/>
          <p:cNvCxnSpPr>
            <a:cxnSpLocks noChangeShapeType="1"/>
          </p:cNvCxnSpPr>
          <p:nvPr/>
        </p:nvCxnSpPr>
        <p:spPr bwMode="auto">
          <a:xfrm flipV="1">
            <a:off x="4716463" y="6015038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3367453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050" descr="ZMNE map bekeritet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990600"/>
            <a:ext cx="9229461" cy="5867400"/>
          </a:xfrm>
        </p:spPr>
      </p:pic>
      <p:sp>
        <p:nvSpPr>
          <p:cNvPr id="8195" name="Rectangle 2052"/>
          <p:cNvSpPr>
            <a:spLocks noChangeArrowheads="1"/>
          </p:cNvSpPr>
          <p:nvPr/>
        </p:nvSpPr>
        <p:spPr bwMode="auto">
          <a:xfrm>
            <a:off x="1143000" y="152400"/>
            <a:ext cx="75596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hu-HU" sz="2400" b="1" dirty="0" smtClean="0">
                <a:cs typeface="+mn-cs"/>
              </a:rPr>
              <a:t>ZRÍNYI MIKLÓS LAKTANYA ÉS EGYETEMI CAMPUS</a:t>
            </a:r>
            <a:endParaRPr lang="hu-HU" sz="2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30438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2264968"/>
              </p:ext>
            </p:extLst>
          </p:nvPr>
        </p:nvGraphicFramePr>
        <p:xfrm>
          <a:off x="4644008" y="3717032"/>
          <a:ext cx="3561750" cy="285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954015"/>
              </p:ext>
            </p:extLst>
          </p:nvPr>
        </p:nvGraphicFramePr>
        <p:xfrm>
          <a:off x="3132138" y="1412875"/>
          <a:ext cx="5851525" cy="214471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224075"/>
                <a:gridCol w="936057"/>
                <a:gridCol w="936057"/>
                <a:gridCol w="864052"/>
                <a:gridCol w="909948"/>
                <a:gridCol w="981336"/>
              </a:tblGrid>
              <a:tr h="42381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noProof="0" dirty="0" err="1" smtClean="0"/>
                        <a:t>Magyarország</a:t>
                      </a:r>
                      <a:r>
                        <a:rPr lang="en-US" sz="1800" b="1" noProof="0" dirty="0" smtClean="0"/>
                        <a:t> </a:t>
                      </a:r>
                      <a:r>
                        <a:rPr lang="en-US" sz="1800" b="1" noProof="0" dirty="0" err="1" smtClean="0"/>
                        <a:t>középméretű</a:t>
                      </a:r>
                      <a:r>
                        <a:rPr lang="en-US" sz="1800" b="1" noProof="0" dirty="0" smtClean="0"/>
                        <a:t> </a:t>
                      </a:r>
                      <a:r>
                        <a:rPr lang="en-US" sz="1800" b="1" noProof="0" dirty="0" err="1" smtClean="0"/>
                        <a:t>egyeteme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640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NKE </a:t>
                      </a:r>
                      <a:r>
                        <a:rPr kumimoji="0" lang="en-US" sz="18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központ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HHK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RTK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KTK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Össz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</a:tr>
              <a:tr h="640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Oktatók</a:t>
                      </a: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és</a:t>
                      </a: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 admin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250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300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160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120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830</a:t>
                      </a:r>
                      <a:endParaRPr kumimoji="0" lang="en-US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</a:tr>
              <a:tr h="440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Hallgatók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-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3400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1800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2800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8000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2" marR="91432" marT="45690" marB="45690" anchor="ctr" horzOverflow="overflow"/>
                </a:tc>
              </a:tr>
            </a:tbl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609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8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NEMZETI KÖZSZOLGÁLATI EGYETEM</a:t>
            </a:r>
            <a:endParaRPr lang="hu-HU" sz="2800" b="1" dirty="0">
              <a:solidFill>
                <a:srgbClr val="37609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4671" y="3657600"/>
            <a:ext cx="1066800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0471" y="4800600"/>
            <a:ext cx="1126129" cy="1105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671" y="4838701"/>
            <a:ext cx="1143000" cy="1104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0166" y="1676400"/>
            <a:ext cx="1433034" cy="139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9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8229600" cy="777875"/>
          </a:xfrm>
        </p:spPr>
        <p:txBody>
          <a:bodyPr/>
          <a:lstStyle/>
          <a:p>
            <a:pPr algn="ctr"/>
            <a:r>
              <a:rPr lang="hu-HU" sz="2400" b="1" dirty="0" smtClean="0">
                <a:latin typeface="Arial" charset="0"/>
              </a:rPr>
              <a:t>KÖZÖS KÖZSZOLGÁLATI MODUL</a:t>
            </a:r>
            <a:endParaRPr lang="hu-HU" sz="2400" b="1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914400"/>
            <a:ext cx="7467600" cy="5622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000" b="1" dirty="0" smtClean="0">
                <a:latin typeface="Cambria"/>
                <a:ea typeface="ＭＳ 明朝"/>
                <a:cs typeface="Times New Roman"/>
              </a:rPr>
              <a:t>Általános politológia</a:t>
            </a:r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000" b="1" dirty="0" smtClean="0">
                <a:latin typeface="Cambria"/>
                <a:ea typeface="ＭＳ 明朝"/>
                <a:cs typeface="Times New Roman"/>
              </a:rPr>
              <a:t>Általános szociológia</a:t>
            </a:r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000" b="1" dirty="0" smtClean="0">
                <a:latin typeface="Cambria"/>
                <a:ea typeface="ＭＳ 明朝"/>
                <a:cs typeface="Times New Roman"/>
              </a:rPr>
              <a:t>Alkotmányjog </a:t>
            </a:r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000" b="1" dirty="0" smtClean="0">
                <a:latin typeface="Cambria"/>
                <a:ea typeface="ＭＳ 明朝"/>
                <a:cs typeface="Times New Roman"/>
              </a:rPr>
              <a:t>Vezetés- és szervezés elmélet</a:t>
            </a:r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000" b="1" dirty="0" smtClean="0">
                <a:latin typeface="Cambria"/>
                <a:ea typeface="ＭＳ 明朝"/>
                <a:cs typeface="Times New Roman"/>
              </a:rPr>
              <a:t>Közigazgatási funkciók és működés</a:t>
            </a:r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000" b="1" dirty="0" smtClean="0">
                <a:latin typeface="Cambria"/>
                <a:ea typeface="ＭＳ 明朝"/>
                <a:cs typeface="Times New Roman"/>
              </a:rPr>
              <a:t>Hadelmélet és katonai műveletek</a:t>
            </a:r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000" b="1" dirty="0" smtClean="0">
                <a:latin typeface="Cambria"/>
                <a:ea typeface="ＭＳ 明朝"/>
                <a:cs typeface="Times New Roman"/>
              </a:rPr>
              <a:t>Biztonsági tanulmányok</a:t>
            </a:r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000" b="1" dirty="0" smtClean="0">
                <a:latin typeface="Cambria"/>
                <a:ea typeface="ＭＳ 明朝"/>
                <a:cs typeface="Times New Roman"/>
              </a:rPr>
              <a:t>Közszolgálati logisztika</a:t>
            </a:r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000" b="1" dirty="0" smtClean="0">
                <a:latin typeface="Cambria"/>
                <a:ea typeface="ＭＳ 明朝"/>
                <a:cs typeface="Times New Roman"/>
              </a:rPr>
              <a:t>Rendészet elmélete és a rendészeti eszközrendszer</a:t>
            </a:r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000" b="1" dirty="0" smtClean="0">
                <a:latin typeface="Cambria"/>
                <a:ea typeface="ＭＳ 明朝"/>
                <a:cs typeface="Times New Roman"/>
              </a:rPr>
              <a:t>Az állam szervezete</a:t>
            </a:r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000" b="1" dirty="0" smtClean="0">
                <a:latin typeface="Cambria"/>
                <a:ea typeface="ＭＳ 明朝"/>
                <a:cs typeface="Times New Roman"/>
              </a:rPr>
              <a:t>Közszolgálati életpályák</a:t>
            </a:r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000" b="1" dirty="0" smtClean="0">
                <a:latin typeface="Cambria"/>
                <a:ea typeface="ＭＳ 明朝"/>
                <a:cs typeface="Times New Roman"/>
              </a:rPr>
              <a:t>Nemzetbiztonsági tanulmányok </a:t>
            </a:r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000" b="1" dirty="0" smtClean="0">
                <a:latin typeface="Cambria"/>
                <a:ea typeface="ＭＳ 明朝"/>
                <a:cs typeface="Times New Roman"/>
              </a:rPr>
              <a:t>Katasztrófavédelmi igazgatás</a:t>
            </a:r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000" b="1" dirty="0" smtClean="0">
                <a:latin typeface="Cambria"/>
                <a:ea typeface="ＭＳ 明朝"/>
                <a:cs typeface="Times New Roman"/>
              </a:rPr>
              <a:t>Közpénzügyek és államháztartástan</a:t>
            </a:r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000" b="1" dirty="0" smtClean="0">
                <a:latin typeface="Cambria"/>
                <a:ea typeface="ＭＳ 明朝"/>
                <a:cs typeface="Times New Roman"/>
              </a:rPr>
              <a:t>Közös közszolgálati gyakorlat</a:t>
            </a:r>
            <a:endParaRPr lang="hu-HU" sz="2000" b="1" dirty="0">
              <a:effectLst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031746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647</Words>
  <Application>Microsoft Macintosh PowerPoint</Application>
  <PresentationFormat>On-screen Show (4:3)</PresentationFormat>
  <Paragraphs>194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Training New Employees</vt:lpstr>
      <vt:lpstr>A KÖZSZOLGÁLATI HIVATÁSRENDEK OKTATÁSÁBAN MEGHATÁROZÓ BIZTONSÁGFELFOGÁS, VALAMINT AZ EZZEL ÖSSZEFÜGGŐ KUTATÁS-FEJLESZTÉS A NEMZETI KÖZSZOLGÁLATI EGYETEMEN</vt:lpstr>
      <vt:lpstr>Tartalom</vt:lpstr>
      <vt:lpstr>Az NKE megalapítása: 2012. január 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KÖZÖS KÖZSZOLGÁLATI MODUL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2013-10-01T05:21:49Z</dcterms:modified>
</cp:coreProperties>
</file>