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66" r:id="rId6"/>
    <p:sldId id="267" r:id="rId7"/>
    <p:sldId id="274" r:id="rId8"/>
    <p:sldId id="259" r:id="rId9"/>
    <p:sldId id="265" r:id="rId10"/>
    <p:sldId id="270" r:id="rId11"/>
    <p:sldId id="262" r:id="rId12"/>
    <p:sldId id="261" r:id="rId13"/>
    <p:sldId id="260" r:id="rId14"/>
    <p:sldId id="263" r:id="rId15"/>
    <p:sldId id="271" r:id="rId16"/>
    <p:sldId id="272" r:id="rId17"/>
    <p:sldId id="273" r:id="rId18"/>
    <p:sldId id="275" r:id="rId19"/>
    <p:sldId id="264" r:id="rId20"/>
    <p:sldId id="278" r:id="rId21"/>
    <p:sldId id="276" r:id="rId22"/>
    <p:sldId id="279" r:id="rId23"/>
    <p:sldId id="277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200" b="1" i="1" dirty="0" smtClean="0">
                <a:solidFill>
                  <a:srgbClr val="002060"/>
                </a:solidFill>
              </a:rPr>
              <a:t>A kutatás-fejlesztés értelmezésének változása a gazdasági világválság időszakában</a:t>
            </a:r>
            <a:endParaRPr lang="hu-HU" sz="3200" b="1" i="1" dirty="0">
              <a:solidFill>
                <a:srgbClr val="00206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Tálas Péter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Stratégia Védelmi Kutatóközpont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Nemzeti Közszolgálati Egyetem Nemzetközi Intézet</a:t>
            </a:r>
            <a:endParaRPr lang="hu-H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>
                <a:solidFill>
                  <a:srgbClr val="002060"/>
                </a:solidFill>
              </a:rPr>
              <a:t>A biztonsági kutatás-fejlesztés fogalma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Részben </a:t>
            </a:r>
            <a:r>
              <a:rPr lang="hu-HU" sz="2200" b="1" i="1" dirty="0" smtClean="0">
                <a:solidFill>
                  <a:srgbClr val="7E0000"/>
                </a:solidFill>
              </a:rPr>
              <a:t>megváltozott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viszont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a megközelítés, </a:t>
            </a:r>
            <a:r>
              <a:rPr lang="hu-HU" sz="2200" b="1" i="1" dirty="0">
                <a:solidFill>
                  <a:srgbClr val="7E0000"/>
                </a:solidFill>
              </a:rPr>
              <a:t>ahogy </a:t>
            </a:r>
            <a:r>
              <a:rPr lang="hu-HU" sz="2200" b="1" i="1" dirty="0" smtClean="0">
                <a:solidFill>
                  <a:srgbClr val="7E0000"/>
                </a:solidFill>
              </a:rPr>
              <a:t>a K+F tevékenységre tekintünk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lobálisan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hu-HU" sz="2200" b="1" i="1" dirty="0" smtClean="0">
                <a:solidFill>
                  <a:srgbClr val="7E0000"/>
                </a:solidFill>
              </a:rPr>
              <a:t>kiút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nak, a felemelkedés egyik motorjának tekintik (a technológiai fejlettség a </a:t>
            </a:r>
            <a:r>
              <a:rPr lang="hu-HU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nagyhatalmiság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kelléke)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Európában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hu-HU" sz="2200" b="1" i="1" dirty="0" smtClean="0">
                <a:solidFill>
                  <a:srgbClr val="7E0000"/>
                </a:solidFill>
              </a:rPr>
              <a:t>kényszernek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 nyugati technológiai előny fenntartásának egyik kulcsfeltételeként tekintik</a:t>
            </a:r>
          </a:p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rgbClr val="7E0000"/>
                </a:solidFill>
              </a:rPr>
              <a:t>Csökken </a:t>
            </a:r>
            <a:r>
              <a:rPr lang="hu-HU" sz="2200" b="1" i="1" dirty="0">
                <a:solidFill>
                  <a:srgbClr val="7E0000"/>
                </a:solidFill>
              </a:rPr>
              <a:t>a </a:t>
            </a:r>
            <a:r>
              <a:rPr lang="hu-HU" sz="2200" b="1" i="1" dirty="0" smtClean="0">
                <a:solidFill>
                  <a:srgbClr val="7E0000"/>
                </a:solidFill>
              </a:rPr>
              <a:t>„Nyugat” </a:t>
            </a:r>
            <a:r>
              <a:rPr lang="hu-HU" sz="2200" b="1" i="1" dirty="0">
                <a:solidFill>
                  <a:srgbClr val="7E0000"/>
                </a:solidFill>
              </a:rPr>
              <a:t>előnye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súlya, potenciálja </a:t>
            </a:r>
            <a:r>
              <a:rPr lang="hu-HU" sz="2200" b="1" i="1" dirty="0">
                <a:solidFill>
                  <a:srgbClr val="7E0000"/>
                </a:solidFill>
              </a:rPr>
              <a:t>a K+F </a:t>
            </a:r>
            <a:r>
              <a:rPr lang="hu-HU" sz="2200" b="1" i="1" dirty="0" smtClean="0">
                <a:solidFill>
                  <a:srgbClr val="7E0000"/>
                </a:solidFill>
              </a:rPr>
              <a:t>területén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amit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gazdasági válság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megerősített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200" b="1" i="1" dirty="0">
                <a:solidFill>
                  <a:srgbClr val="7E0000"/>
                </a:solidFill>
              </a:rPr>
              <a:t>civil </a:t>
            </a:r>
            <a:r>
              <a:rPr lang="hu-HU" sz="2200" b="1" i="1" dirty="0" smtClean="0">
                <a:solidFill>
                  <a:srgbClr val="7E0000"/>
                </a:solidFill>
              </a:rPr>
              <a:t>K+F </a:t>
            </a:r>
            <a:r>
              <a:rPr lang="hu-HU" sz="2200" b="1" i="1" dirty="0">
                <a:solidFill>
                  <a:srgbClr val="7E0000"/>
                </a:solidFill>
              </a:rPr>
              <a:t>dinamikusan </a:t>
            </a:r>
            <a:r>
              <a:rPr lang="hu-HU" sz="2200" b="1" i="1" dirty="0" smtClean="0">
                <a:solidFill>
                  <a:srgbClr val="7E0000"/>
                </a:solidFill>
              </a:rPr>
              <a:t>fejlődik - </a:t>
            </a:r>
            <a:r>
              <a:rPr lang="hu-HU" sz="2200" b="1" i="1" dirty="0">
                <a:solidFill>
                  <a:srgbClr val="7E0000"/>
                </a:solidFill>
              </a:rPr>
              <a:t>regionális egyenlőtlenségekkel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amit a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gazdasági válság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megerősített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>
                <a:solidFill>
                  <a:srgbClr val="002060"/>
                </a:solidFill>
                <a:cs typeface="Arial" panose="020B0604020202020204" pitchFamily="34" charset="0"/>
              </a:rPr>
              <a:t>A világ K+F kiadási</a:t>
            </a:r>
            <a:r>
              <a:rPr lang="en-US" sz="3200" b="1" i="1" dirty="0">
                <a:solidFill>
                  <a:srgbClr val="002060"/>
                </a:solidFill>
                <a:cs typeface="Arial" panose="020B0604020202020204" pitchFamily="34" charset="0"/>
              </a:rPr>
              <a:t> 1996–2009</a:t>
            </a:r>
            <a:r>
              <a:rPr lang="hu-HU" sz="3200" b="1" i="1" dirty="0">
                <a:solidFill>
                  <a:srgbClr val="002060"/>
                </a:solidFill>
                <a:cs typeface="Arial" panose="020B0604020202020204" pitchFamily="34" charset="0"/>
              </a:rPr>
              <a:t> között</a:t>
            </a:r>
            <a:endParaRPr lang="hu-HU" sz="32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8" t="-6750" r="-4988" b="-6750"/>
          <a:stretch>
            <a:fillRect/>
          </a:stretch>
        </p:blipFill>
        <p:spPr bwMode="auto">
          <a:xfrm>
            <a:off x="0" y="0"/>
            <a:ext cx="8960179" cy="6840000"/>
          </a:xfrm>
          <a:prstGeom prst="rect">
            <a:avLst/>
          </a:prstGeom>
          <a:solidFill>
            <a:schemeClr val="bg1"/>
          </a:solidFill>
          <a:ln w="12700">
            <a:solidFill>
              <a:srgbClr val="7F7F7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2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smtClean="0">
                <a:solidFill>
                  <a:srgbClr val="002060"/>
                </a:solidFill>
              </a:rPr>
              <a:t>Az USA, az EU, az ázsiai 10-ek, illetve a világ fennmaradó részének K+F kiadásai</a:t>
            </a:r>
            <a:endParaRPr lang="hu-HU" sz="3200" b="1" i="1" dirty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6" t="-4527" r="-6636" b="-13585"/>
          <a:stretch>
            <a:fillRect/>
          </a:stretch>
        </p:blipFill>
        <p:spPr bwMode="auto">
          <a:xfrm>
            <a:off x="-21" y="0"/>
            <a:ext cx="8954454" cy="6840000"/>
          </a:xfrm>
          <a:prstGeom prst="rect">
            <a:avLst/>
          </a:prstGeom>
          <a:solidFill>
            <a:schemeClr val="bg1"/>
          </a:solidFill>
          <a:ln w="12700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0" y="6230884"/>
            <a:ext cx="89544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i="1" dirty="0"/>
              <a:t>Asia-10 = China, India, Indonesia, Japan, Malaysia, Philippines, Singapore, South Korea, Taiwan, Thailand;</a:t>
            </a:r>
            <a:r>
              <a:rPr lang="en-US" sz="1300" dirty="0"/>
              <a:t> </a:t>
            </a:r>
            <a:endParaRPr lang="hu-HU" sz="1300" dirty="0" smtClean="0"/>
          </a:p>
          <a:p>
            <a:r>
              <a:rPr lang="en-US" sz="1300" b="1" i="1" dirty="0" smtClean="0"/>
              <a:t>EU </a:t>
            </a:r>
            <a:r>
              <a:rPr lang="en-US" sz="1300" b="1" i="1" dirty="0"/>
              <a:t>=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18070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>
                <a:solidFill>
                  <a:srgbClr val="002060"/>
                </a:solidFill>
              </a:rPr>
              <a:t>A kutatás-fejlesztés nemzetközi trendjei</a:t>
            </a:r>
            <a:br>
              <a:rPr lang="hu-HU" b="1" i="1" dirty="0">
                <a:solidFill>
                  <a:srgbClr val="002060"/>
                </a:solidFill>
              </a:rPr>
            </a:b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'90-es évektől </a:t>
            </a:r>
            <a:r>
              <a:rPr lang="hu-HU" sz="2200" b="1" i="1" dirty="0" smtClean="0">
                <a:solidFill>
                  <a:srgbClr val="7E0000"/>
                </a:solidFill>
              </a:rPr>
              <a:t>a </a:t>
            </a:r>
            <a:r>
              <a:rPr lang="hu-HU" sz="2200" b="1" i="1" dirty="0">
                <a:solidFill>
                  <a:srgbClr val="7E0000"/>
                </a:solidFill>
              </a:rPr>
              <a:t>fejlődő gazdaságok megnyíltak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és kialakították K+F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kapacitásaikat</a:t>
            </a:r>
          </a:p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rgbClr val="7E0000"/>
                </a:solidFill>
              </a:rPr>
              <a:t>Odavonzották </a:t>
            </a:r>
            <a:r>
              <a:rPr lang="hu-HU" sz="2200" b="1" i="1" dirty="0">
                <a:solidFill>
                  <a:srgbClr val="7E0000"/>
                </a:solidFill>
              </a:rPr>
              <a:t>a fejlett országok termelőkapacitásait és kiszervezett </a:t>
            </a:r>
            <a:r>
              <a:rPr lang="hu-HU" sz="2200" b="1" i="1" dirty="0" smtClean="0">
                <a:solidFill>
                  <a:srgbClr val="7E0000"/>
                </a:solidFill>
              </a:rPr>
              <a:t>K+F </a:t>
            </a:r>
            <a:r>
              <a:rPr lang="hu-HU" sz="2200" b="1" i="1" dirty="0">
                <a:solidFill>
                  <a:srgbClr val="7E0000"/>
                </a:solidFill>
              </a:rPr>
              <a:t>kapacitásait</a:t>
            </a:r>
            <a:r>
              <a:rPr lang="hu-HU" sz="2200" b="1" i="1" dirty="0">
                <a:solidFill>
                  <a:srgbClr val="C00000"/>
                </a:solidFill>
              </a:rPr>
              <a:t>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(befektetések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fejlődő országokban </a:t>
            </a:r>
            <a:r>
              <a:rPr lang="hu-HU" sz="2200" b="1" i="1" dirty="0">
                <a:solidFill>
                  <a:srgbClr val="7E0000"/>
                </a:solidFill>
              </a:rPr>
              <a:t>dinamikusan fejlődik a felsőoktatás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mérnökképzés, így </a:t>
            </a:r>
            <a:r>
              <a:rPr lang="hu-HU" sz="2200" b="1" i="1" dirty="0">
                <a:solidFill>
                  <a:srgbClr val="7E0000"/>
                </a:solidFill>
              </a:rPr>
              <a:t>egyre nagyobb K+F potenciáljuk </a:t>
            </a:r>
          </a:p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Egyes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helyeken (Kína) a </a:t>
            </a:r>
            <a:r>
              <a:rPr lang="hu-HU" sz="2200" b="1" i="1" dirty="0">
                <a:solidFill>
                  <a:srgbClr val="7E0000"/>
                </a:solidFill>
              </a:rPr>
              <a:t>know-how-t tőke és dinamikusan bővülő felvevőpiac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kíséri</a:t>
            </a:r>
          </a:p>
          <a:p>
            <a:pPr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Ázsiában </a:t>
            </a:r>
            <a:r>
              <a:rPr lang="hu-HU" sz="2200" b="1" i="1" dirty="0">
                <a:solidFill>
                  <a:srgbClr val="7E0000"/>
                </a:solidFill>
              </a:rPr>
              <a:t>Japán mögé zárkózik Kína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és az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Ázsia-10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többi tagja,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akik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Kína számára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beszállítók</a:t>
            </a:r>
          </a:p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Még a válság sem érinti őket olyan drámaian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69697" cy="1320800"/>
          </a:xfrm>
        </p:spPr>
        <p:txBody>
          <a:bodyPr>
            <a:normAutofit/>
          </a:bodyPr>
          <a:lstStyle/>
          <a:p>
            <a:r>
              <a:rPr lang="hu-HU" sz="3200" b="1" i="1" dirty="0">
                <a:solidFill>
                  <a:srgbClr val="002060"/>
                </a:solidFill>
              </a:rPr>
              <a:t>A</a:t>
            </a:r>
            <a:r>
              <a:rPr lang="hu-HU" sz="3200" dirty="0">
                <a:solidFill>
                  <a:srgbClr val="002060"/>
                </a:solidFill>
              </a:rPr>
              <a:t> </a:t>
            </a:r>
            <a:r>
              <a:rPr lang="hu-HU" sz="3200" b="1" i="1" dirty="0" smtClean="0">
                <a:solidFill>
                  <a:srgbClr val="002060"/>
                </a:solidFill>
              </a:rPr>
              <a:t>K+F-re </a:t>
            </a:r>
            <a:r>
              <a:rPr lang="hu-HU" sz="3200" b="1" i="1" dirty="0">
                <a:solidFill>
                  <a:srgbClr val="002060"/>
                </a:solidFill>
              </a:rPr>
              <a:t>fordított kiadások </a:t>
            </a:r>
            <a:r>
              <a:rPr lang="hu-HU" sz="3200" b="1" i="1" dirty="0" smtClean="0">
                <a:solidFill>
                  <a:srgbClr val="002060"/>
                </a:solidFill>
              </a:rPr>
              <a:t>változása 1996-2009 </a:t>
            </a:r>
            <a:r>
              <a:rPr lang="hu-HU" sz="3200" b="1" i="1" dirty="0">
                <a:solidFill>
                  <a:srgbClr val="002060"/>
                </a:solidFill>
              </a:rPr>
              <a:t>között</a:t>
            </a:r>
            <a:endParaRPr lang="hu-HU" sz="3200" dirty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000"/>
            <a:ext cx="12201603" cy="464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00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>
                <a:solidFill>
                  <a:srgbClr val="002060"/>
                </a:solidFill>
              </a:rPr>
              <a:t>A kutatás-fejlesztés nemzetközi trendjei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 </a:t>
            </a:r>
            <a:r>
              <a:rPr lang="hu-HU" sz="2200" b="1" i="1" dirty="0">
                <a:solidFill>
                  <a:srgbClr val="7E0000"/>
                </a:solidFill>
              </a:rPr>
              <a:t>USA elsősége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továbbra is </a:t>
            </a:r>
            <a:r>
              <a:rPr lang="hu-HU" sz="2200" b="1" i="1" dirty="0">
                <a:solidFill>
                  <a:srgbClr val="7E0000"/>
                </a:solidFill>
              </a:rPr>
              <a:t>fennmarad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hu-HU" sz="2200" b="1" i="1" dirty="0">
                <a:solidFill>
                  <a:srgbClr val="7E0000"/>
                </a:solidFill>
              </a:rPr>
              <a:t>de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válság hatása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érezhető a </a:t>
            </a:r>
            <a:r>
              <a:rPr lang="hu-HU" sz="2200" b="1" i="1" dirty="0" smtClean="0">
                <a:solidFill>
                  <a:srgbClr val="7E0000"/>
                </a:solidFill>
              </a:rPr>
              <a:t>lassulás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4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" y="0"/>
            <a:ext cx="9268315" cy="6876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10284496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>
                <a:solidFill>
                  <a:srgbClr val="002060"/>
                </a:solidFill>
              </a:rPr>
              <a:t>A kutatás-fejlesztés nemzetközi trendjei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 </a:t>
            </a:r>
            <a:r>
              <a:rPr lang="hu-HU" sz="2200" b="1" i="1" dirty="0">
                <a:solidFill>
                  <a:srgbClr val="7E0000"/>
                </a:solidFill>
              </a:rPr>
              <a:t>USA elsősége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továbbra is </a:t>
            </a:r>
            <a:r>
              <a:rPr lang="hu-HU" sz="2200" b="1" i="1" dirty="0">
                <a:solidFill>
                  <a:srgbClr val="7E0000"/>
                </a:solidFill>
              </a:rPr>
              <a:t>fennmarad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hu-HU" sz="2200" b="1" i="1" dirty="0">
                <a:solidFill>
                  <a:srgbClr val="7E0000"/>
                </a:solidFill>
              </a:rPr>
              <a:t>de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válság hatása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érezhető a </a:t>
            </a:r>
            <a:r>
              <a:rPr lang="hu-HU" sz="2200" b="1" i="1" dirty="0" smtClean="0">
                <a:solidFill>
                  <a:srgbClr val="7E0000"/>
                </a:solidFill>
              </a:rPr>
              <a:t>lassulás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hu-HU" sz="2200" b="1" i="1" dirty="0">
                <a:solidFill>
                  <a:srgbClr val="7E0000"/>
                </a:solidFill>
              </a:rPr>
              <a:t>Európa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komolyan </a:t>
            </a:r>
            <a:r>
              <a:rPr lang="hu-HU" sz="2200" b="1" i="1" dirty="0">
                <a:solidFill>
                  <a:srgbClr val="7E0000"/>
                </a:solidFill>
              </a:rPr>
              <a:t>küzd a versenyképesség fenntartásával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hu-HU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high-tech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K+F+I terén</a:t>
            </a:r>
          </a:p>
        </p:txBody>
      </p:sp>
    </p:spTree>
    <p:extLst>
      <p:ext uri="{BB962C8B-B14F-4D97-AF65-F5344CB8AC3E}">
        <p14:creationId xmlns:p14="http://schemas.microsoft.com/office/powerpoint/2010/main" val="35972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smtClean="0">
                <a:solidFill>
                  <a:srgbClr val="002060"/>
                </a:solidFill>
              </a:rPr>
              <a:t>A K+F kiadások részesedése a gazdasági teljesítményben 1996-2009</a:t>
            </a:r>
            <a:endParaRPr lang="hu-H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6" t="-2257" r="-6636" b="-13542"/>
          <a:stretch>
            <a:fillRect/>
          </a:stretch>
        </p:blipFill>
        <p:spPr bwMode="auto">
          <a:xfrm>
            <a:off x="0" y="-18000"/>
            <a:ext cx="9154035" cy="6876000"/>
          </a:xfrm>
          <a:prstGeom prst="rect">
            <a:avLst/>
          </a:prstGeom>
          <a:solidFill>
            <a:schemeClr val="bg1"/>
          </a:solidFill>
          <a:ln w="12700">
            <a:solidFill>
              <a:srgbClr val="7F7F7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8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40908" cy="132080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002060"/>
                </a:solidFill>
              </a:rPr>
              <a:t>A </a:t>
            </a:r>
            <a:r>
              <a:rPr lang="hu-HU" sz="3200" b="1" i="1" dirty="0" smtClean="0">
                <a:solidFill>
                  <a:srgbClr val="002060"/>
                </a:solidFill>
              </a:rPr>
              <a:t>K+F-re </a:t>
            </a:r>
            <a:r>
              <a:rPr lang="hu-HU" sz="3200" b="1" i="1" dirty="0">
                <a:solidFill>
                  <a:srgbClr val="002060"/>
                </a:solidFill>
              </a:rPr>
              <a:t>fordított kiadások trendjei </a:t>
            </a:r>
            <a:r>
              <a:rPr lang="hu-HU" sz="3200" b="1" i="1" dirty="0" smtClean="0">
                <a:solidFill>
                  <a:srgbClr val="002060"/>
                </a:solidFill>
              </a:rPr>
              <a:t>az EU-ban 1991-2011 között</a:t>
            </a:r>
            <a:endParaRPr lang="hu-H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har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89"/>
            <a:ext cx="10724996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96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smtClean="0">
                <a:solidFill>
                  <a:srgbClr val="002060"/>
                </a:solidFill>
              </a:rPr>
              <a:t>Az előadás vázlata</a:t>
            </a:r>
            <a:endParaRPr lang="hu-HU" sz="3200" b="1" i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biztonsági/védelmi kutatás-fejlesztés fogalma</a:t>
            </a:r>
          </a:p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kutatás-fejlesztés nemzetközi trendjei</a:t>
            </a:r>
          </a:p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biztonsági/védelmi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kutatás-fejlesztés intézményesítésének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modelljei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>
                <a:solidFill>
                  <a:srgbClr val="002060"/>
                </a:solidFill>
              </a:rPr>
              <a:t>A biztonsági/védelmi kutatás-fejlesztés intézményesítésének modelljei 1.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rgbClr val="7E0000"/>
                </a:solidFill>
              </a:rPr>
              <a:t>Angolszász modell</a:t>
            </a: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Nagy-Britannia, Norvégia, Svédország Hollandia</a:t>
            </a: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kutatás-fejlesztés </a:t>
            </a:r>
            <a:r>
              <a:rPr lang="hu-HU" sz="2200" b="1" i="1" dirty="0">
                <a:solidFill>
                  <a:srgbClr val="7E0000"/>
                </a:solidFill>
              </a:rPr>
              <a:t>növekvő mértékű kiszervezés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jellemzi</a:t>
            </a: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hu-HU" sz="2200" b="1" i="1" dirty="0">
                <a:solidFill>
                  <a:srgbClr val="7E0000"/>
                </a:solidFill>
              </a:rPr>
              <a:t>civil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fejlesztési </a:t>
            </a:r>
            <a:r>
              <a:rPr lang="hu-HU" sz="2200" b="1" i="1" dirty="0">
                <a:solidFill>
                  <a:srgbClr val="7E0000"/>
                </a:solidFill>
              </a:rPr>
              <a:t>források </a:t>
            </a:r>
            <a:r>
              <a:rPr lang="hu-HU" sz="2200" b="1" i="1" dirty="0" smtClean="0">
                <a:solidFill>
                  <a:srgbClr val="7E0000"/>
                </a:solidFill>
              </a:rPr>
              <a:t>bevonása </a:t>
            </a:r>
            <a:endParaRPr lang="hu-HU" sz="2200" b="1" i="1" dirty="0">
              <a:solidFill>
                <a:srgbClr val="7E0000"/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nagy </a:t>
            </a:r>
            <a:r>
              <a:rPr lang="hu-HU" sz="2200" b="1" i="1" dirty="0" smtClean="0">
                <a:solidFill>
                  <a:srgbClr val="7E0000"/>
                </a:solidFill>
              </a:rPr>
              <a:t>hangsúly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fejlesztések </a:t>
            </a:r>
            <a:r>
              <a:rPr lang="hu-HU" sz="2200" b="1" i="1" dirty="0">
                <a:solidFill>
                  <a:srgbClr val="7E0000"/>
                </a:solidFill>
              </a:rPr>
              <a:t>ár/érték </a:t>
            </a:r>
            <a:r>
              <a:rPr lang="hu-HU" sz="2200" b="1" i="1" dirty="0" smtClean="0">
                <a:solidFill>
                  <a:srgbClr val="7E0000"/>
                </a:solidFill>
              </a:rPr>
              <a:t>arányán</a:t>
            </a:r>
          </a:p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rgbClr val="7E0000"/>
                </a:solidFill>
              </a:rPr>
              <a:t>Kontinentális modell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védelmi kutatás-szervezés </a:t>
            </a:r>
            <a:r>
              <a:rPr lang="hu-HU" sz="2200" b="1" i="1" dirty="0">
                <a:solidFill>
                  <a:srgbClr val="7E0000"/>
                </a:solidFill>
              </a:rPr>
              <a:t>erősen kötődik a </a:t>
            </a:r>
            <a:r>
              <a:rPr lang="hu-HU" sz="2200" b="1" i="1" dirty="0" err="1" smtClean="0">
                <a:solidFill>
                  <a:srgbClr val="7E0000"/>
                </a:solidFill>
              </a:rPr>
              <a:t>MoD-hoz</a:t>
            </a:r>
            <a:endParaRPr lang="hu-HU" sz="2200" b="1" i="1" dirty="0">
              <a:solidFill>
                <a:srgbClr val="7E0000"/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 </a:t>
            </a:r>
            <a:r>
              <a:rPr lang="hu-HU" sz="2200" b="1" i="1" dirty="0" err="1" smtClean="0">
                <a:solidFill>
                  <a:srgbClr val="7E0000"/>
                </a:solidFill>
              </a:rPr>
              <a:t>MoD-n</a:t>
            </a:r>
            <a:r>
              <a:rPr lang="hu-HU" sz="2200" b="1" i="1" dirty="0" smtClean="0">
                <a:solidFill>
                  <a:srgbClr val="7E0000"/>
                </a:solidFill>
              </a:rPr>
              <a:t> </a:t>
            </a:r>
            <a:r>
              <a:rPr lang="hu-HU" sz="2200" b="1" i="1" dirty="0">
                <a:solidFill>
                  <a:srgbClr val="7E0000"/>
                </a:solidFill>
              </a:rPr>
              <a:t>belül kialakított szervezet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keretében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folyik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rgbClr val="7E0000"/>
                </a:solidFill>
              </a:rPr>
              <a:t>C</a:t>
            </a:r>
            <a:r>
              <a:rPr lang="hu-HU" sz="2200" b="1" i="1" dirty="0" smtClean="0">
                <a:solidFill>
                  <a:srgbClr val="7E0000"/>
                </a:solidFill>
              </a:rPr>
              <a:t>sak </a:t>
            </a:r>
            <a:r>
              <a:rPr lang="hu-HU" sz="2200" b="1" i="1" dirty="0">
                <a:solidFill>
                  <a:srgbClr val="7E0000"/>
                </a:solidFill>
              </a:rPr>
              <a:t>kisebb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kutatás-fejlesztési </a:t>
            </a:r>
            <a:r>
              <a:rPr lang="hu-HU" sz="2200" b="1" i="1" dirty="0">
                <a:solidFill>
                  <a:srgbClr val="7E0000"/>
                </a:solidFill>
              </a:rPr>
              <a:t>kapacitásokat szerveznek ki</a:t>
            </a:r>
          </a:p>
        </p:txBody>
      </p:sp>
    </p:spTree>
    <p:extLst>
      <p:ext uri="{BB962C8B-B14F-4D97-AF65-F5344CB8AC3E}">
        <p14:creationId xmlns:p14="http://schemas.microsoft.com/office/powerpoint/2010/main" val="29526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>
                <a:solidFill>
                  <a:srgbClr val="002060"/>
                </a:solidFill>
              </a:rPr>
              <a:t>A biztonsági/védelmi kutatás-fejlesztés intézményesítésének </a:t>
            </a:r>
            <a:r>
              <a:rPr lang="hu-HU" b="1" i="1" dirty="0" smtClean="0">
                <a:solidFill>
                  <a:srgbClr val="002060"/>
                </a:solidFill>
              </a:rPr>
              <a:t>modelljei 2.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561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rgbClr val="7E0000"/>
                </a:solidFill>
              </a:rPr>
              <a:t>Katonai modell 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védelmi kutatás-fejlesztést katonai K+F szervezetek végzik</a:t>
            </a:r>
            <a:endParaRPr lang="hu-HU" sz="22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Németország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Franciaország, Olaszország,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Spanyolország, Egyesült Államok</a:t>
            </a:r>
          </a:p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rgbClr val="7E0000"/>
                </a:solidFill>
              </a:rPr>
              <a:t>Ügynökség-modell 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védelmi kutatás-fejlesztést a védelmi minisztériumokkal együttműködő, de szervezetileg elkülönülő K+F szervezetek (ügynökségek) végzik </a:t>
            </a:r>
            <a:endParaRPr lang="hu-HU" sz="22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Svédország, Hollandia, Nagy-Britannia</a:t>
            </a:r>
          </a:p>
        </p:txBody>
      </p:sp>
    </p:spTree>
    <p:extLst>
      <p:ext uri="{BB962C8B-B14F-4D97-AF65-F5344CB8AC3E}">
        <p14:creationId xmlns:p14="http://schemas.microsoft.com/office/powerpoint/2010/main" val="3993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>
                <a:solidFill>
                  <a:srgbClr val="002060"/>
                </a:solidFill>
              </a:rPr>
              <a:t>A biztonsági/védelmi kutatás-fejlesztés intézményesítésének </a:t>
            </a:r>
            <a:r>
              <a:rPr lang="hu-HU" b="1" i="1" dirty="0" smtClean="0">
                <a:solidFill>
                  <a:srgbClr val="002060"/>
                </a:solidFill>
              </a:rPr>
              <a:t>modelljei 2.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56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rgbClr val="7E0000"/>
                </a:solidFill>
              </a:rPr>
              <a:t>Államilag </a:t>
            </a:r>
            <a:r>
              <a:rPr lang="hu-HU" sz="2200" b="1" i="1" dirty="0">
                <a:solidFill>
                  <a:srgbClr val="7E0000"/>
                </a:solidFill>
              </a:rPr>
              <a:t>finanszírozott vállalati és egyetemi kutatási </a:t>
            </a:r>
            <a:r>
              <a:rPr lang="hu-HU" sz="2200" b="1" i="1" dirty="0" smtClean="0">
                <a:solidFill>
                  <a:srgbClr val="7E0000"/>
                </a:solidFill>
              </a:rPr>
              <a:t>modell</a:t>
            </a:r>
            <a:r>
              <a:rPr lang="hu-HU" sz="2200" b="1" i="1" dirty="0" smtClean="0"/>
              <a:t> 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védelmi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K+F-et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állami megrendelések mentén szervezik ki állami cégeknek és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kutatóegyetemeknek</a:t>
            </a: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Belgium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Csehország, Finnország, Portugália, Ausztria, Írország, Szlovákia,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Szlovénia</a:t>
            </a:r>
          </a:p>
          <a:p>
            <a:pPr>
              <a:spcBef>
                <a:spcPts val="0"/>
              </a:spcBef>
            </a:pPr>
            <a:r>
              <a:rPr lang="hu-HU" sz="2200" b="1" i="1" dirty="0">
                <a:solidFill>
                  <a:srgbClr val="7E0000"/>
                </a:solidFill>
              </a:rPr>
              <a:t>Egyetemi </a:t>
            </a:r>
            <a:r>
              <a:rPr lang="hu-HU" sz="2200" b="1" i="1" dirty="0" smtClean="0">
                <a:solidFill>
                  <a:srgbClr val="7E0000"/>
                </a:solidFill>
              </a:rPr>
              <a:t>modell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védelmi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K+F-t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katonai felsőoktatási intézmények végzik 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az ország nem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képesek komplex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kutatásokra, nincs a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fejlesztésekhez szükséges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ipari kapacitása </a:t>
            </a: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egy-egy kiválasztott területre koncentrál</a:t>
            </a: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Litvánia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Lettország, Ciprus, Málta</a:t>
            </a:r>
          </a:p>
        </p:txBody>
      </p:sp>
    </p:spTree>
    <p:extLst>
      <p:ext uri="{BB962C8B-B14F-4D97-AF65-F5344CB8AC3E}">
        <p14:creationId xmlns:p14="http://schemas.microsoft.com/office/powerpoint/2010/main" val="28193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>
                <a:solidFill>
                  <a:srgbClr val="002060"/>
                </a:solidFill>
              </a:rPr>
              <a:t>A biztonsági/védelmi kutatás-fejlesztés intézményesítésének modelljei 3</a:t>
            </a:r>
            <a:r>
              <a:rPr lang="hu-HU" b="1" i="1" dirty="0" smtClean="0">
                <a:solidFill>
                  <a:srgbClr val="002060"/>
                </a:solidFill>
              </a:rPr>
              <a:t>.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561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rgbClr val="7E0000"/>
                </a:solidFill>
              </a:rPr>
              <a:t>Finanszírozás alapján</a:t>
            </a: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hu-HU" sz="2200" b="1" i="1" dirty="0" err="1" smtClean="0">
                <a:solidFill>
                  <a:srgbClr val="7E0000"/>
                </a:solidFill>
              </a:rPr>
              <a:t>MoD</a:t>
            </a:r>
            <a:r>
              <a:rPr lang="hu-HU" sz="2200" b="1" i="1" dirty="0" smtClean="0">
                <a:solidFill>
                  <a:srgbClr val="7E0000"/>
                </a:solidFill>
              </a:rPr>
              <a:t> által finanszírozott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és működtetett, </a:t>
            </a:r>
            <a:r>
              <a:rPr lang="hu-HU" sz="2200" b="1" i="1" dirty="0" smtClean="0">
                <a:solidFill>
                  <a:srgbClr val="7E0000"/>
                </a:solidFill>
              </a:rPr>
              <a:t>védelmi célú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K+F szervezet (kanadai DRDC, ausztrál DSTO, brit DSTL, norvég FFI, svéd FOI)</a:t>
            </a: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rgbClr val="7E0000"/>
                </a:solidFill>
              </a:rPr>
              <a:t>Közfinanszírozású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200" b="1" i="1" dirty="0" smtClean="0">
                <a:solidFill>
                  <a:srgbClr val="7E0000"/>
                </a:solidFill>
              </a:rPr>
              <a:t>védelmi célú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K+F szervezet (holland TNO </a:t>
            </a:r>
            <a:r>
              <a:rPr lang="hu-HU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Defense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Security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hu-HU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Safety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rgbClr val="7E0000"/>
                </a:solidFill>
              </a:rPr>
              <a:t>Közfinanszírozású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200" b="1" i="1" dirty="0">
                <a:solidFill>
                  <a:srgbClr val="7E0000"/>
                </a:solidFill>
              </a:rPr>
              <a:t>civil tematikájú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K+F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szervezet (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finn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VTT,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kanadai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NRC)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rgbClr val="7E0000"/>
                </a:solidFill>
              </a:rPr>
              <a:t>Magántulajdonban lévő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200" b="1" i="1" dirty="0">
                <a:solidFill>
                  <a:srgbClr val="7E0000"/>
                </a:solidFill>
              </a:rPr>
              <a:t>védelmi célú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K+F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szervezet (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amerikai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RAND,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brit </a:t>
            </a:r>
            <a:r>
              <a:rPr lang="hu-HU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QinetiQ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rgbClr val="7E0000"/>
                </a:solidFill>
              </a:rPr>
              <a:t>Magántulajdonban lévő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200" b="1" i="1" dirty="0">
                <a:solidFill>
                  <a:srgbClr val="7E0000"/>
                </a:solidFill>
              </a:rPr>
              <a:t>civil tematikájú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K+F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szervezet (német </a:t>
            </a:r>
            <a:r>
              <a:rPr lang="hu-HU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Daimler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1" dirty="0" smtClean="0">
                <a:solidFill>
                  <a:srgbClr val="002060"/>
                </a:solidFill>
              </a:rPr>
              <a:t>Összegzés</a:t>
            </a:r>
            <a:endParaRPr lang="hu-HU" sz="3200" b="1" i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Bár különböző K+F modellek vannak,</a:t>
            </a:r>
            <a:r>
              <a:rPr lang="hu-HU" sz="2200" dirty="0" smtClean="0"/>
              <a:t> </a:t>
            </a:r>
            <a:r>
              <a:rPr lang="hu-HU" sz="2200" b="1" i="1" dirty="0">
                <a:solidFill>
                  <a:srgbClr val="7E0000"/>
                </a:solidFill>
              </a:rPr>
              <a:t>„védelmi ipar”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vagy </a:t>
            </a:r>
            <a:r>
              <a:rPr lang="hu-HU" sz="2200" b="1" i="1" dirty="0">
                <a:solidFill>
                  <a:srgbClr val="7E0000"/>
                </a:solidFill>
              </a:rPr>
              <a:t>„tágabb biztonság szektor</a:t>
            </a:r>
            <a:r>
              <a:rPr lang="hu-HU" sz="2200" b="1" i="1" dirty="0" smtClean="0">
                <a:solidFill>
                  <a:srgbClr val="7E0000"/>
                </a:solidFill>
              </a:rPr>
              <a:t>”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nem nélkülözheti az állami beavatkozást</a:t>
            </a: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smtClean="0">
                <a:solidFill>
                  <a:srgbClr val="002060"/>
                </a:solidFill>
              </a:rPr>
              <a:t>Köszönöm a figyelmet!</a:t>
            </a:r>
            <a:endParaRPr lang="hu-HU" sz="3200" b="1" i="1" dirty="0">
              <a:solidFill>
                <a:srgbClr val="002060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talas.peter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@</a:t>
            </a:r>
            <a:r>
              <a:rPr lang="hu-HU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uni-nke.hu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>
                <a:solidFill>
                  <a:srgbClr val="002060"/>
                </a:solidFill>
              </a:rPr>
              <a:t>A </a:t>
            </a:r>
            <a:r>
              <a:rPr lang="hu-HU" sz="3200" b="1" i="1" dirty="0" smtClean="0">
                <a:solidFill>
                  <a:srgbClr val="002060"/>
                </a:solidFill>
              </a:rPr>
              <a:t>biztonsági </a:t>
            </a:r>
            <a:r>
              <a:rPr lang="hu-HU" sz="3200" b="1" i="1" dirty="0">
                <a:solidFill>
                  <a:srgbClr val="002060"/>
                </a:solidFill>
              </a:rPr>
              <a:t>kutatás-fejlesztés </a:t>
            </a:r>
            <a:r>
              <a:rPr lang="hu-HU" sz="3200" b="1" i="1" dirty="0" smtClean="0">
                <a:solidFill>
                  <a:srgbClr val="002060"/>
                </a:solidFill>
              </a:rPr>
              <a:t>fogalma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432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széles értelemben vett </a:t>
            </a:r>
            <a:r>
              <a:rPr lang="hu-HU" sz="2200" b="1" i="1" dirty="0" smtClean="0">
                <a:solidFill>
                  <a:srgbClr val="7E0000"/>
                </a:solidFill>
              </a:rPr>
              <a:t>„védelmi ipar”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vagy </a:t>
            </a:r>
            <a:r>
              <a:rPr lang="hu-HU" sz="2200" b="1" i="1" dirty="0" smtClean="0">
                <a:solidFill>
                  <a:srgbClr val="7E0000"/>
                </a:solidFill>
              </a:rPr>
              <a:t>„tágabb biztonság szektor”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Hagyományos hadiipar 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Belbiztonság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Biztonsági ipar </a:t>
            </a:r>
          </a:p>
          <a:p>
            <a:pPr lvl="1">
              <a:spcBef>
                <a:spcPts val="0"/>
              </a:spcBef>
            </a:pPr>
            <a:r>
              <a:rPr lang="hu-HU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Kibervédelem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Terrorelhárítás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Katasztrófavédelem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Repülőgép- és űripar</a:t>
            </a:r>
          </a:p>
          <a:p>
            <a:pPr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agában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foglalja </a:t>
            </a:r>
            <a:r>
              <a:rPr lang="hu-HU" sz="2200" b="1" i="1" dirty="0">
                <a:solidFill>
                  <a:srgbClr val="7E0000"/>
                </a:solidFill>
              </a:rPr>
              <a:t>a katonai és a rendvédelmi területeket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endParaRPr 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>
                <a:solidFill>
                  <a:srgbClr val="002060"/>
                </a:solidFill>
              </a:rPr>
              <a:t>A </a:t>
            </a:r>
            <a:r>
              <a:rPr lang="hu-HU" sz="3200" b="1" i="1" dirty="0" smtClean="0">
                <a:solidFill>
                  <a:srgbClr val="002060"/>
                </a:solidFill>
              </a:rPr>
              <a:t>biztonsági </a:t>
            </a:r>
            <a:r>
              <a:rPr lang="hu-HU" sz="3200" b="1" i="1" dirty="0">
                <a:solidFill>
                  <a:srgbClr val="002060"/>
                </a:solidFill>
              </a:rPr>
              <a:t>kutatás-fejlesztés </a:t>
            </a:r>
            <a:r>
              <a:rPr lang="hu-HU" sz="3200" b="1" i="1" dirty="0" smtClean="0">
                <a:solidFill>
                  <a:srgbClr val="002060"/>
                </a:solidFill>
              </a:rPr>
              <a:t>fogalma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Ez lényegében </a:t>
            </a:r>
            <a:r>
              <a:rPr lang="hu-HU" sz="2200" b="1" i="1" dirty="0" smtClean="0">
                <a:solidFill>
                  <a:srgbClr val="7E0000"/>
                </a:solidFill>
              </a:rPr>
              <a:t>a K+F területre is érvényes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K+F tevékenység területén ez komolyabb </a:t>
            </a:r>
            <a:r>
              <a:rPr lang="hu-HU" sz="2200" b="1" i="1" dirty="0">
                <a:solidFill>
                  <a:srgbClr val="7E0000"/>
                </a:solidFill>
              </a:rPr>
              <a:t>nyitás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 jelent </a:t>
            </a:r>
            <a:r>
              <a:rPr lang="hu-HU" sz="2200" b="1" i="1" dirty="0">
                <a:solidFill>
                  <a:srgbClr val="7E0000"/>
                </a:solidFill>
              </a:rPr>
              <a:t>a „civil” technológiák </a:t>
            </a:r>
            <a:r>
              <a:rPr lang="hu-HU" sz="2200" b="1" i="1" dirty="0" smtClean="0">
                <a:solidFill>
                  <a:srgbClr val="7E0000"/>
                </a:solidFill>
              </a:rPr>
              <a:t>felé</a:t>
            </a:r>
            <a:endParaRPr lang="hu-HU" sz="2200" b="1" i="1" dirty="0">
              <a:solidFill>
                <a:srgbClr val="7E0000"/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hu-HU" sz="2200" b="1" i="1" dirty="0">
                <a:solidFill>
                  <a:srgbClr val="7E0000"/>
                </a:solidFill>
              </a:rPr>
              <a:t>kizárólag katonai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termelési </a:t>
            </a:r>
            <a:r>
              <a:rPr lang="hu-HU" sz="2200" b="1" i="1" dirty="0" smtClean="0">
                <a:solidFill>
                  <a:srgbClr val="7E0000"/>
                </a:solidFill>
              </a:rPr>
              <a:t>profil</a:t>
            </a:r>
            <a:r>
              <a:rPr lang="hu-HU" sz="2200" b="1" i="1" dirty="0">
                <a:solidFill>
                  <a:srgbClr val="7E0000"/>
                </a:solidFill>
              </a:rPr>
              <a:t>ú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200" b="1" i="1" dirty="0" smtClean="0">
                <a:solidFill>
                  <a:srgbClr val="7E0000"/>
                </a:solidFill>
              </a:rPr>
              <a:t>vállalatok </a:t>
            </a:r>
            <a:r>
              <a:rPr lang="hu-HU" sz="2200" b="1" i="1" dirty="0">
                <a:solidFill>
                  <a:srgbClr val="7E0000"/>
                </a:solidFill>
              </a:rPr>
              <a:t>száma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 már rendkívül </a:t>
            </a:r>
            <a:r>
              <a:rPr lang="hu-HU" sz="2200" b="1" i="1" dirty="0" smtClean="0">
                <a:solidFill>
                  <a:srgbClr val="7E0000"/>
                </a:solidFill>
              </a:rPr>
              <a:t>alacsony </a:t>
            </a:r>
            <a:endParaRPr lang="hu-HU" sz="2200" b="1" i="1" dirty="0">
              <a:solidFill>
                <a:srgbClr val="7E0000"/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katonai vállalatok is </a:t>
            </a:r>
            <a:r>
              <a:rPr lang="hu-HU" sz="2200" b="1" i="1" dirty="0" smtClean="0">
                <a:solidFill>
                  <a:srgbClr val="7E0000"/>
                </a:solidFill>
              </a:rPr>
              <a:t>nyitnak </a:t>
            </a:r>
            <a:r>
              <a:rPr lang="hu-HU" sz="2200" b="1" i="1" dirty="0">
                <a:solidFill>
                  <a:srgbClr val="7E0000"/>
                </a:solidFill>
              </a:rPr>
              <a:t>a </a:t>
            </a:r>
            <a:r>
              <a:rPr lang="hu-HU" sz="2200" b="1" i="1" dirty="0" smtClean="0">
                <a:solidFill>
                  <a:srgbClr val="7E0000"/>
                </a:solidFill>
              </a:rPr>
              <a:t>„tágabb </a:t>
            </a:r>
            <a:r>
              <a:rPr lang="hu-HU" sz="2200" b="1" i="1" dirty="0">
                <a:solidFill>
                  <a:srgbClr val="7E0000"/>
                </a:solidFill>
              </a:rPr>
              <a:t>biztonsági szektor </a:t>
            </a:r>
            <a:r>
              <a:rPr lang="hu-HU" sz="2200" b="1" i="1" dirty="0" smtClean="0">
                <a:solidFill>
                  <a:srgbClr val="7E0000"/>
                </a:solidFill>
              </a:rPr>
              <a:t>felé”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K+F és termelés kiegészül különféle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szolgáltatásokkal</a:t>
            </a:r>
          </a:p>
          <a:p>
            <a:pPr lvl="1">
              <a:spcBef>
                <a:spcPts val="0"/>
              </a:spcBef>
            </a:pPr>
            <a:r>
              <a:rPr lang="hu-HU" sz="2200" b="1" i="1" dirty="0" smtClean="0">
                <a:solidFill>
                  <a:srgbClr val="7E0000"/>
                </a:solidFill>
              </a:rPr>
              <a:t>Csökkenő a részesedésük a biztonsági szektor K+F tevékenységében</a:t>
            </a:r>
          </a:p>
        </p:txBody>
      </p:sp>
    </p:spTree>
    <p:extLst>
      <p:ext uri="{BB962C8B-B14F-4D97-AF65-F5344CB8AC3E}">
        <p14:creationId xmlns:p14="http://schemas.microsoft.com/office/powerpoint/2010/main" val="265109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smtClean="0">
                <a:solidFill>
                  <a:srgbClr val="002060"/>
                </a:solidFill>
              </a:rPr>
              <a:t>Az USA kormányzati K+F kiadásainak struktúrája 1990-ben és 2009-ben</a:t>
            </a:r>
            <a:endParaRPr lang="hu-H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000"/>
            <a:ext cx="986400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smtClean="0">
                <a:solidFill>
                  <a:srgbClr val="002060"/>
                </a:solidFill>
              </a:rPr>
              <a:t>A hadiipari bevételek és a K+F kiadások aránya 1999-2012 között</a:t>
            </a:r>
            <a:endParaRPr lang="hu-HU" sz="3200" b="1" i="1" dirty="0">
              <a:solidFill>
                <a:srgbClr val="00206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9131121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smtClean="0">
                <a:solidFill>
                  <a:srgbClr val="002060"/>
                </a:solidFill>
              </a:rPr>
              <a:t>Az amerikai magánszektor </a:t>
            </a:r>
            <a:r>
              <a:rPr lang="hu-HU" sz="3200" b="1" i="1" smtClean="0">
                <a:solidFill>
                  <a:srgbClr val="002060"/>
                </a:solidFill>
              </a:rPr>
              <a:t>K+F </a:t>
            </a:r>
            <a:r>
              <a:rPr lang="hu-HU" sz="3200" b="1" i="1" smtClean="0">
                <a:solidFill>
                  <a:srgbClr val="002060"/>
                </a:solidFill>
              </a:rPr>
              <a:t>kiadásainak </a:t>
            </a:r>
            <a:r>
              <a:rPr lang="hu-HU" sz="3200" b="1" i="1" dirty="0" smtClean="0">
                <a:solidFill>
                  <a:srgbClr val="002060"/>
                </a:solidFill>
              </a:rPr>
              <a:t>struktúrája 2008-ban</a:t>
            </a:r>
            <a:endParaRPr lang="hu-HU" sz="32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2008 Private Sector R&amp;D Spe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26000"/>
            <a:ext cx="5708605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7380"/>
          </a:xfrm>
        </p:spPr>
        <p:txBody>
          <a:bodyPr>
            <a:normAutofit/>
          </a:bodyPr>
          <a:lstStyle/>
          <a:p>
            <a:r>
              <a:rPr lang="hu-HU" sz="3200" b="1" i="1" dirty="0">
                <a:solidFill>
                  <a:srgbClr val="002060"/>
                </a:solidFill>
              </a:rPr>
              <a:t>A biztonsági kutatás-fejlesztés fogalma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596980"/>
            <a:ext cx="8596668" cy="51257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védelmi ipari </a:t>
            </a: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kutatás-fejlesztés </a:t>
            </a:r>
            <a:r>
              <a:rPr lang="hu-HU" sz="2200" b="1" i="1" dirty="0" smtClean="0">
                <a:solidFill>
                  <a:srgbClr val="7E0000"/>
                </a:solidFill>
              </a:rPr>
              <a:t>„értelmezése/tartalma” „stratégiai funkciója” nem változott </a:t>
            </a:r>
            <a:r>
              <a:rPr lang="hu-H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meg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/>
                </a:solidFill>
              </a:rPr>
              <a:t>A technológiai trendek ismeretén keresztül </a:t>
            </a:r>
            <a:r>
              <a:rPr lang="hu-HU" sz="2200" b="1" i="1" dirty="0">
                <a:solidFill>
                  <a:srgbClr val="7E0000"/>
                </a:solidFill>
              </a:rPr>
              <a:t>segíti </a:t>
            </a:r>
            <a:r>
              <a:rPr lang="hu-HU" sz="2200" b="1" i="1" dirty="0" smtClean="0">
                <a:solidFill>
                  <a:srgbClr val="7E0000"/>
                </a:solidFill>
              </a:rPr>
              <a:t>a tisztánlátást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Irányt mutathat</a:t>
            </a:r>
            <a:r>
              <a:rPr lang="hu-HU" sz="2200" b="1" i="1" dirty="0">
                <a:solidFill>
                  <a:srgbClr val="7E0000"/>
                </a:solidFill>
              </a:rPr>
              <a:t> </a:t>
            </a:r>
            <a:r>
              <a:rPr lang="hu-HU" sz="2200" b="1" i="1" dirty="0">
                <a:solidFill>
                  <a:schemeClr val="tx1"/>
                </a:solidFill>
              </a:rPr>
              <a:t>a </a:t>
            </a:r>
            <a:r>
              <a:rPr lang="hu-HU" sz="2200" b="1" i="1" dirty="0" smtClean="0">
                <a:solidFill>
                  <a:schemeClr val="tx1"/>
                </a:solidFill>
              </a:rPr>
              <a:t>képességek </a:t>
            </a:r>
            <a:r>
              <a:rPr lang="hu-HU" sz="2200" b="1" i="1" dirty="0">
                <a:solidFill>
                  <a:schemeClr val="tx1"/>
                </a:solidFill>
              </a:rPr>
              <a:t>szükséges fejlesztése </a:t>
            </a:r>
            <a:r>
              <a:rPr lang="hu-HU" sz="2200" b="1" i="1" dirty="0" smtClean="0">
                <a:solidFill>
                  <a:schemeClr val="tx1"/>
                </a:solidFill>
              </a:rPr>
              <a:t>terén (</a:t>
            </a:r>
            <a:r>
              <a:rPr lang="hu-HU" sz="2200" b="1" i="1" dirty="0" smtClean="0">
                <a:solidFill>
                  <a:srgbClr val="7E0000"/>
                </a:solidFill>
              </a:rPr>
              <a:t>intelligens vásárló</a:t>
            </a:r>
            <a:r>
              <a:rPr lang="hu-HU" sz="2200" b="1" i="1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rgbClr val="7E0000"/>
                </a:solidFill>
              </a:rPr>
              <a:t>Fokozza</a:t>
            </a:r>
            <a:r>
              <a:rPr lang="hu-HU" sz="2200" b="1" i="1" dirty="0">
                <a:solidFill>
                  <a:schemeClr val="tx1"/>
                </a:solidFill>
              </a:rPr>
              <a:t> </a:t>
            </a:r>
            <a:r>
              <a:rPr lang="hu-HU" sz="2200" b="1" i="1" dirty="0">
                <a:solidFill>
                  <a:srgbClr val="7E0000"/>
                </a:solidFill>
              </a:rPr>
              <a:t>a </a:t>
            </a:r>
            <a:r>
              <a:rPr lang="hu-HU" sz="2200" b="1" i="1" dirty="0" smtClean="0">
                <a:solidFill>
                  <a:srgbClr val="7E0000"/>
                </a:solidFill>
              </a:rPr>
              <a:t>beszerzések </a:t>
            </a:r>
            <a:r>
              <a:rPr lang="hu-HU" sz="2200" b="1" i="1" dirty="0">
                <a:solidFill>
                  <a:schemeClr val="tx1"/>
                </a:solidFill>
              </a:rPr>
              <a:t>valóban stratégiai jellegű, átgondolt, </a:t>
            </a:r>
            <a:r>
              <a:rPr lang="hu-HU" sz="2200" b="1" i="1" dirty="0">
                <a:solidFill>
                  <a:srgbClr val="7E0000"/>
                </a:solidFill>
              </a:rPr>
              <a:t>hosszú távú </a:t>
            </a:r>
            <a:r>
              <a:rPr lang="hu-HU" sz="2200" b="1" i="1" dirty="0" smtClean="0">
                <a:solidFill>
                  <a:srgbClr val="7E0000"/>
                </a:solidFill>
              </a:rPr>
              <a:t>tervezését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rgbClr val="7E0000"/>
                </a:solidFill>
              </a:rPr>
              <a:t>Erősíti</a:t>
            </a:r>
            <a:r>
              <a:rPr lang="hu-HU" sz="2200" b="1" i="1" dirty="0">
                <a:solidFill>
                  <a:schemeClr val="tx1"/>
                </a:solidFill>
              </a:rPr>
              <a:t> a széles értelemben vett </a:t>
            </a:r>
            <a:r>
              <a:rPr lang="hu-HU" sz="2200" b="1" i="1" dirty="0">
                <a:solidFill>
                  <a:srgbClr val="7E0000"/>
                </a:solidFill>
              </a:rPr>
              <a:t>biztonsági szektor szereplői közötti </a:t>
            </a:r>
            <a:r>
              <a:rPr lang="hu-HU" sz="2200" b="1" i="1" dirty="0" smtClean="0">
                <a:solidFill>
                  <a:srgbClr val="7E0000"/>
                </a:solidFill>
              </a:rPr>
              <a:t>együttműködést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/>
                </a:solidFill>
              </a:rPr>
              <a:t>A nemzetközi együttműködés </a:t>
            </a:r>
            <a:r>
              <a:rPr lang="hu-HU" sz="2200" b="1" i="1" dirty="0" smtClean="0">
                <a:solidFill>
                  <a:schemeClr val="tx1"/>
                </a:solidFill>
              </a:rPr>
              <a:t>kiszélesítésén </a:t>
            </a:r>
            <a:r>
              <a:rPr lang="hu-HU" sz="2200" b="1" i="1" dirty="0">
                <a:solidFill>
                  <a:schemeClr val="tx1"/>
                </a:solidFill>
              </a:rPr>
              <a:t>keresztül </a:t>
            </a:r>
            <a:r>
              <a:rPr lang="hu-HU" sz="2200" b="1" i="1" dirty="0" smtClean="0">
                <a:solidFill>
                  <a:schemeClr val="tx1"/>
                </a:solidFill>
              </a:rPr>
              <a:t>(</a:t>
            </a:r>
            <a:r>
              <a:rPr lang="hu-HU" sz="2200" b="1" i="1" dirty="0">
                <a:solidFill>
                  <a:schemeClr val="tx1"/>
                </a:solidFill>
              </a:rPr>
              <a:t>például az EU-ban és a NATO-ban</a:t>
            </a:r>
            <a:r>
              <a:rPr lang="hu-HU" sz="2200" b="1" i="1" dirty="0" smtClean="0">
                <a:solidFill>
                  <a:schemeClr val="tx1"/>
                </a:solidFill>
              </a:rPr>
              <a:t>) </a:t>
            </a:r>
            <a:r>
              <a:rPr lang="hu-HU" sz="2200" b="1" i="1" dirty="0" smtClean="0">
                <a:solidFill>
                  <a:srgbClr val="7E0000"/>
                </a:solidFill>
              </a:rPr>
              <a:t>erősíti </a:t>
            </a:r>
            <a:r>
              <a:rPr lang="hu-HU" sz="2200" b="1" i="1" dirty="0">
                <a:solidFill>
                  <a:srgbClr val="7E0000"/>
                </a:solidFill>
              </a:rPr>
              <a:t>a nemzeti K+F </a:t>
            </a:r>
            <a:r>
              <a:rPr lang="hu-HU" sz="2200" b="1" i="1" dirty="0" smtClean="0">
                <a:solidFill>
                  <a:srgbClr val="7E0000"/>
                </a:solidFill>
              </a:rPr>
              <a:t>lehetőségeit</a:t>
            </a:r>
          </a:p>
          <a:p>
            <a:pPr lvl="1">
              <a:spcBef>
                <a:spcPts val="0"/>
              </a:spcBef>
            </a:pPr>
            <a:r>
              <a:rPr lang="hu-HU" sz="2200" b="1" i="1" dirty="0">
                <a:solidFill>
                  <a:schemeClr val="tx1"/>
                </a:solidFill>
              </a:rPr>
              <a:t>A kiszélesített nemzeti és nemzetközi együttműködésen keresztül </a:t>
            </a:r>
            <a:r>
              <a:rPr lang="hu-HU" sz="2200" b="1" i="1" dirty="0">
                <a:solidFill>
                  <a:srgbClr val="7E0000"/>
                </a:solidFill>
              </a:rPr>
              <a:t>többletforrásokat vonhat be </a:t>
            </a:r>
            <a:endParaRPr lang="hu-HU" sz="2200" b="1" i="1" dirty="0" smtClean="0">
              <a:solidFill>
                <a:srgbClr val="7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10295669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</TotalTime>
  <Words>821</Words>
  <Application>Microsoft Office PowerPoint</Application>
  <PresentationFormat>Szélesvásznú</PresentationFormat>
  <Paragraphs>97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Fazetta</vt:lpstr>
      <vt:lpstr>A kutatás-fejlesztés értelmezésének változása a gazdasági világválság időszakában</vt:lpstr>
      <vt:lpstr>Az előadás vázlata</vt:lpstr>
      <vt:lpstr>A biztonsági kutatás-fejlesztés fogalma</vt:lpstr>
      <vt:lpstr>A biztonsági kutatás-fejlesztés fogalma</vt:lpstr>
      <vt:lpstr>Az USA kormányzati K+F kiadásainak struktúrája 1990-ben és 2009-ben</vt:lpstr>
      <vt:lpstr>A hadiipari bevételek és a K+F kiadások aránya 1999-2012 között</vt:lpstr>
      <vt:lpstr>Az amerikai magánszektor K+F kiadásainak struktúrája 2008-ban</vt:lpstr>
      <vt:lpstr>A biztonsági kutatás-fejlesztés fogalma</vt:lpstr>
      <vt:lpstr>PowerPoint bemutató</vt:lpstr>
      <vt:lpstr>A biztonsági kutatás-fejlesztés fogalma</vt:lpstr>
      <vt:lpstr>A világ K+F kiadási 1996–2009 között</vt:lpstr>
      <vt:lpstr>Az USA, az EU, az ázsiai 10-ek, illetve a világ fennmaradó részének K+F kiadásai</vt:lpstr>
      <vt:lpstr>A kutatás-fejlesztés nemzetközi trendjei </vt:lpstr>
      <vt:lpstr>A K+F-re fordított kiadások változása 1996-2009 között</vt:lpstr>
      <vt:lpstr>A kutatás-fejlesztés nemzetközi trendjei</vt:lpstr>
      <vt:lpstr>PowerPoint bemutató</vt:lpstr>
      <vt:lpstr>A kutatás-fejlesztés nemzetközi trendjei</vt:lpstr>
      <vt:lpstr>A K+F kiadások részesedése a gazdasági teljesítményben 1996-2009</vt:lpstr>
      <vt:lpstr>A K+F-re fordított kiadások trendjei az EU-ban 1991-2011 között</vt:lpstr>
      <vt:lpstr>A biztonsági/védelmi kutatás-fejlesztés intézményesítésének modelljei 1. </vt:lpstr>
      <vt:lpstr>A biztonsági/védelmi kutatás-fejlesztés intézményesítésének modelljei 2. </vt:lpstr>
      <vt:lpstr>A biztonsági/védelmi kutatás-fejlesztés intézményesítésének modelljei 2. </vt:lpstr>
      <vt:lpstr>A biztonsági/védelmi kutatás-fejlesztés intézményesítésének modelljei 3. </vt:lpstr>
      <vt:lpstr>Összegzés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kutatás-fejlesztés értelmezésének változása a gazdasági világválság időszakában</dc:title>
  <dc:creator>Tálas Péter</dc:creator>
  <cp:lastModifiedBy>Tálas Péter</cp:lastModifiedBy>
  <cp:revision>43</cp:revision>
  <dcterms:created xsi:type="dcterms:W3CDTF">2013-09-30T12:46:24Z</dcterms:created>
  <dcterms:modified xsi:type="dcterms:W3CDTF">2013-10-01T06:26:48Z</dcterms:modified>
</cp:coreProperties>
</file>