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7"/>
  </p:notesMasterIdLst>
  <p:handoutMasterIdLst>
    <p:handoutMasterId r:id="rId28"/>
  </p:handoutMasterIdLst>
  <p:sldIdLst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284" r:id="rId12"/>
    <p:sldId id="315" r:id="rId13"/>
    <p:sldId id="256" r:id="rId14"/>
    <p:sldId id="317" r:id="rId15"/>
    <p:sldId id="272" r:id="rId16"/>
    <p:sldId id="263" r:id="rId17"/>
    <p:sldId id="302" r:id="rId18"/>
    <p:sldId id="264" r:id="rId19"/>
    <p:sldId id="265" r:id="rId20"/>
    <p:sldId id="266" r:id="rId21"/>
    <p:sldId id="268" r:id="rId22"/>
    <p:sldId id="269" r:id="rId23"/>
    <p:sldId id="271" r:id="rId24"/>
    <p:sldId id="301" r:id="rId25"/>
    <p:sldId id="311" r:id="rId26"/>
  </p:sldIdLst>
  <p:sldSz cx="9144000" cy="6858000" type="screen4x3"/>
  <p:notesSz cx="6797675" cy="987425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1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93357" autoAdjust="0"/>
  </p:normalViewPr>
  <p:slideViewPr>
    <p:cSldViewPr>
      <p:cViewPr>
        <p:scale>
          <a:sx n="83" d="100"/>
          <a:sy n="83" d="100"/>
        </p:scale>
        <p:origin x="-88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7D9CC-D757-4222-A844-F29FCD1D2471}" type="datetimeFigureOut">
              <a:rPr lang="hu-HU" smtClean="0"/>
              <a:t>2013.11.07.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236AE-16C1-457D-A7C1-E95AAC5E39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2918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E4A1F463-BA6E-4BCF-B04D-7A6C55328ABF}" type="datetimeFigureOut">
              <a:rPr lang="hu-HU" smtClean="0"/>
              <a:pPr/>
              <a:t>2013.11.07.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5" rIns="91010" bIns="45505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010" tIns="45505" rIns="91010" bIns="45505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F77743AE-38D6-4D6B-A026-6B6C0FEA28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8623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743AE-38D6-4D6B-A026-6B6C0FEA28E0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6094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743AE-38D6-4D6B-A026-6B6C0FEA28E0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4730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743AE-38D6-4D6B-A026-6B6C0FEA28E0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280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</p:grpSp>
      <p:sp>
        <p:nvSpPr>
          <p:cNvPr id="821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98174-1D4B-4FFD-832D-E06F1BCC348E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4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1EECC-89C0-4AC5-924C-19CA2C3DB5E1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A1F2B-9EA0-49E8-8C2E-3F17A5F1B342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07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</p:grpSp>
      <p:sp>
        <p:nvSpPr>
          <p:cNvPr id="821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98174-1D4B-4FFD-832D-E06F1BCC348E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90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5FAB-D9D6-4644-8150-AD6A649AF5D7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79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34628-D252-49E0-97F3-29ACB198049A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697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78582-2171-49E0-BD22-A314D0E1ECD6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893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ED8A5-EC7C-46D1-BCB6-0138F27E8805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8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14E7-B289-4687-BD55-A05AEEA01E68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75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632F0-1F61-4755-AFA0-2157EF63FBD7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73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32869-C8EB-4BD2-BB05-04CF4DDCA40A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99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5FAB-D9D6-4644-8150-AD6A649AF5D7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49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62CE6-4B33-44E6-917B-A32EE37927B4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503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1EECC-89C0-4AC5-924C-19CA2C3DB5E1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93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A1F2B-9EA0-49E8-8C2E-3F17A5F1B342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5941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</p:grpSp>
      <p:sp>
        <p:nvSpPr>
          <p:cNvPr id="821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98174-1D4B-4FFD-832D-E06F1BCC348E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50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5FAB-D9D6-4644-8150-AD6A649AF5D7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198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34628-D252-49E0-97F3-29ACB198049A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806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78582-2171-49E0-BD22-A314D0E1ECD6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991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ED8A5-EC7C-46D1-BCB6-0138F27E8805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9571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14E7-B289-4687-BD55-A05AEEA01E68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07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632F0-1F61-4755-AFA0-2157EF63FBD7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5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34628-D252-49E0-97F3-29ACB198049A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8273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32869-C8EB-4BD2-BB05-04CF4DDCA40A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1715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62CE6-4B33-44E6-917B-A32EE37927B4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4744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1EECC-89C0-4AC5-924C-19CA2C3DB5E1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008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A1F2B-9EA0-49E8-8C2E-3F17A5F1B342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0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78582-2171-49E0-BD22-A314D0E1ECD6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11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ED8A5-EC7C-46D1-BCB6-0138F27E8805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7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14E7-B289-4687-BD55-A05AEEA01E68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1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632F0-1F61-4755-AFA0-2157EF63FBD7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5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32869-C8EB-4BD2-BB05-04CF4DDCA40A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6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62CE6-4B33-44E6-917B-A32EE37927B4}" type="slidenum">
              <a:rPr lang="hu-H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7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8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8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8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9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</p:grpSp>
      <p:sp>
        <p:nvSpPr>
          <p:cNvPr id="71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719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811D73-BC32-42DF-B5B4-AAC26B7D2145}" type="slidenum">
              <a:rPr lang="hu-H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19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286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8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8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8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9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</p:grpSp>
      <p:sp>
        <p:nvSpPr>
          <p:cNvPr id="71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719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811D73-BC32-42DF-B5B4-AAC26B7D2145}" type="slidenum">
              <a:rPr lang="hu-H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19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597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8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8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8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hu-HU" alt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smtClean="0">
                <a:solidFill>
                  <a:srgbClr val="FFFFFF"/>
                </a:solidFill>
              </a:endParaRPr>
            </a:p>
          </p:txBody>
        </p:sp>
        <p:sp>
          <p:nvSpPr>
            <p:cNvPr id="719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hu-HU">
                <a:solidFill>
                  <a:srgbClr val="FFFFFF"/>
                </a:solidFill>
              </a:endParaRPr>
            </a:p>
          </p:txBody>
        </p:sp>
      </p:grpSp>
      <p:sp>
        <p:nvSpPr>
          <p:cNvPr id="71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>
                <a:solidFill>
                  <a:srgbClr val="FFFFFF"/>
                </a:solidFill>
              </a:rPr>
              <a:t>Dr. Dános Valér</a:t>
            </a:r>
          </a:p>
        </p:txBody>
      </p:sp>
      <p:sp>
        <p:nvSpPr>
          <p:cNvPr id="719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811D73-BC32-42DF-B5B4-AAC26B7D2145}" type="slidenum">
              <a:rPr lang="hu-H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sp>
        <p:nvSpPr>
          <p:cNvPr id="719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8613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4.xml"/><Relationship Id="rId7" Type="http://schemas.openxmlformats.org/officeDocument/2006/relationships/slide" Target="slide1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11" Type="http://schemas.openxmlformats.org/officeDocument/2006/relationships/slide" Target="slide20.xml"/><Relationship Id="rId5" Type="http://schemas.openxmlformats.org/officeDocument/2006/relationships/slide" Target="slide17.xml"/><Relationship Id="rId10" Type="http://schemas.openxmlformats.org/officeDocument/2006/relationships/slide" Target="slide23.xml"/><Relationship Id="rId4" Type="http://schemas.openxmlformats.org/officeDocument/2006/relationships/slide" Target="slide16.xml"/><Relationship Id="rId9" Type="http://schemas.openxmlformats.org/officeDocument/2006/relationships/slide" Target="slide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oktf.hu/" TargetMode="External"/><Relationship Id="rId7" Type="http://schemas.openxmlformats.org/officeDocument/2006/relationships/image" Target="../media/image4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11.xm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hyperlink" Target="http://www.oktf.hu/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11.xm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hyperlink" Target="http://www.oktf.hu/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11.xm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hyperlink" Target="http://www.oktf.hu/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1.jpeg"/><Relationship Id="rId4" Type="http://schemas.openxmlformats.org/officeDocument/2006/relationships/image" Target="../media/image3.jpeg"/><Relationship Id="rId9" Type="http://schemas.openxmlformats.org/officeDocument/2006/relationships/hyperlink" Target="http://www.oktf.hu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slide" Target="slide11.xml"/><Relationship Id="rId4" Type="http://schemas.openxmlformats.org/officeDocument/2006/relationships/image" Target="../media/image3.jpeg"/><Relationship Id="rId9" Type="http://schemas.openxmlformats.org/officeDocument/2006/relationships/hyperlink" Target="http://www.oktf.hu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11.xm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hyperlink" Target="http://www.oktf.hu/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hyperlink" Target="http://www.oktf.hu/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1.jpeg"/><Relationship Id="rId4" Type="http://schemas.openxmlformats.org/officeDocument/2006/relationships/image" Target="../media/image3.jpeg"/><Relationship Id="rId9" Type="http://schemas.openxmlformats.org/officeDocument/2006/relationships/hyperlink" Target="http://www.oktf.hu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ktf.hu/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slide" Target="slide11.xml"/><Relationship Id="rId4" Type="http://schemas.openxmlformats.org/officeDocument/2006/relationships/image" Target="../media/image4.jpeg"/><Relationship Id="rId9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1.jpeg"/><Relationship Id="rId4" Type="http://schemas.openxmlformats.org/officeDocument/2006/relationships/image" Target="../media/image3.jpeg"/><Relationship Id="rId9" Type="http://schemas.openxmlformats.org/officeDocument/2006/relationships/hyperlink" Target="http://www.oktf.h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367879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b="1" i="1" dirty="0">
                <a:latin typeface="Times New Roman" pitchFamily="18" charset="0"/>
              </a:rPr>
              <a:t>A rendvédelem és a honvédelem területén végzett orvosi és pszichológiai tevékenység kihívásai napjainkban </a:t>
            </a:r>
            <a:endParaRPr lang="hu-HU" sz="2800" b="1" i="1" dirty="0" smtClean="0">
              <a:latin typeface="Times New Roman" pitchFamily="18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hu-HU" sz="3600" b="1" i="1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u-HU" sz="3600" b="1" i="1" dirty="0" smtClean="0">
                <a:latin typeface="Times New Roman" pitchFamily="18" charset="0"/>
              </a:rPr>
              <a:t>AZ INNOVATÍV RENDÉSZETI VEZETŐKIVÁLASZTÁS ÉS  TEHETSÉGGONDOZÁS </a:t>
            </a:r>
          </a:p>
          <a:p>
            <a:pPr marL="0" lvl="0" algn="ctr" eaLnBrk="1" hangingPunct="1">
              <a:spcBef>
                <a:spcPts val="0"/>
              </a:spcBef>
              <a:buClr>
                <a:srgbClr val="EBF25A"/>
              </a:buClr>
              <a:buNone/>
              <a:defRPr/>
            </a:pPr>
            <a:endParaRPr lang="hu-HU" sz="2000" b="1" i="1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marL="0" lvl="0" algn="ctr" eaLnBrk="1" hangingPunct="1">
              <a:spcBef>
                <a:spcPts val="0"/>
              </a:spcBef>
              <a:buClr>
                <a:srgbClr val="EBF25A"/>
              </a:buClr>
              <a:buNone/>
              <a:defRPr/>
            </a:pPr>
            <a:endParaRPr lang="hu-HU" sz="2000" b="1" i="1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marL="0" lvl="0" algn="ctr" eaLnBrk="1" hangingPunct="1">
              <a:spcBef>
                <a:spcPts val="0"/>
              </a:spcBef>
              <a:buClr>
                <a:srgbClr val="EBF25A"/>
              </a:buClr>
              <a:buNone/>
              <a:defRPr/>
            </a:pPr>
            <a:endParaRPr lang="hu-HU" sz="1800" b="1" i="1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marL="0" lvl="0" algn="ctr" eaLnBrk="1" hangingPunct="1">
              <a:spcBef>
                <a:spcPts val="0"/>
              </a:spcBef>
              <a:buClr>
                <a:srgbClr val="EBF25A"/>
              </a:buClr>
              <a:buNone/>
              <a:defRPr/>
            </a:pPr>
            <a:r>
              <a:rPr lang="hu-HU" sz="1800" b="1" i="1" dirty="0" smtClean="0">
                <a:solidFill>
                  <a:srgbClr val="FFFFFF"/>
                </a:solidFill>
                <a:latin typeface="Times New Roman" pitchFamily="18" charset="0"/>
              </a:rPr>
              <a:t>Dr</a:t>
            </a:r>
            <a:r>
              <a:rPr lang="hu-HU" sz="1800" b="1" i="1" dirty="0">
                <a:solidFill>
                  <a:srgbClr val="FFFFFF"/>
                </a:solidFill>
                <a:latin typeface="Times New Roman" pitchFamily="18" charset="0"/>
              </a:rPr>
              <a:t>. Dános Valér PhD/</a:t>
            </a:r>
            <a:r>
              <a:rPr lang="hu-HU" sz="1800" b="1" i="1" dirty="0" err="1">
                <a:solidFill>
                  <a:srgbClr val="FFFFFF"/>
                </a:solidFill>
                <a:latin typeface="Times New Roman" pitchFamily="18" charset="0"/>
              </a:rPr>
              <a:t>CsC</a:t>
            </a:r>
            <a:endParaRPr lang="hu-HU" sz="1800" b="1" i="1" dirty="0">
              <a:solidFill>
                <a:srgbClr val="FFFFFF"/>
              </a:solidFill>
              <a:latin typeface="Times New Roman" pitchFamily="18" charset="0"/>
            </a:endParaRPr>
          </a:p>
          <a:p>
            <a:pPr marL="0" lvl="0" algn="ctr" eaLnBrk="1" hangingPunct="1">
              <a:spcBef>
                <a:spcPts val="0"/>
              </a:spcBef>
              <a:buClr>
                <a:srgbClr val="EBF25A"/>
              </a:buClr>
              <a:buNone/>
              <a:defRPr/>
            </a:pPr>
            <a:r>
              <a:rPr lang="hu-HU" sz="1800" b="1" i="1" dirty="0">
                <a:solidFill>
                  <a:srgbClr val="FFFFFF"/>
                </a:solidFill>
                <a:latin typeface="Times New Roman" pitchFamily="18" charset="0"/>
              </a:rPr>
              <a:t>   BM OKTF </a:t>
            </a:r>
            <a:r>
              <a:rPr lang="hu-HU" sz="1800" b="1" i="1" dirty="0" smtClean="0">
                <a:solidFill>
                  <a:srgbClr val="FFFFFF"/>
                </a:solidFill>
                <a:latin typeface="Times New Roman" pitchFamily="18" charset="0"/>
              </a:rPr>
              <a:t>főigazgató</a:t>
            </a:r>
            <a:endParaRPr lang="hu-HU" sz="2800" b="1" i="1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u-HU" sz="2800" b="1" i="1" dirty="0" smtClean="0">
                <a:latin typeface="Times New Roman" pitchFamily="18" charset="0"/>
              </a:rPr>
              <a:t>Budapest, 2013. november 6.</a:t>
            </a:r>
            <a:endParaRPr lang="hu-HU" b="1" i="1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hu-HU" b="1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2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04665"/>
            <a:ext cx="8229600" cy="1080120"/>
          </a:xfrm>
        </p:spPr>
        <p:txBody>
          <a:bodyPr/>
          <a:lstStyle/>
          <a:p>
            <a: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RENDÉSZETI VEZETŐKÉPZÉSI ÉS TEHETSÉGGONDOZÁSI </a:t>
            </a:r>
            <a: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RENDSZER ELEMEI </a:t>
            </a:r>
            <a:r>
              <a:rPr lang="hu-H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RÉSZELEMEI</a:t>
            </a:r>
            <a: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Vezetőkiválasztási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 I.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szakasza (kvalifikációs eljárás)</a:t>
            </a: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Rendészeti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utánpótlási és vezetői adatbank</a:t>
            </a: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Kompetenciaalapú rendészeti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vezetővé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(középvezetővé) képző tanfolyam</a:t>
            </a: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Parancsnokképzési modul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Vezetőkiválasztási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 II. szakasza = mestervezetői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kompetencia-megfelelést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mérő felmérés</a:t>
            </a: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Kompetenciaalapú mestervezetővé (felsővezetővé)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képző tanfolyam</a:t>
            </a: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Rendészeti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tehetséggondozási program</a:t>
            </a: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Rendészeti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vezetői továbbképzés</a:t>
            </a: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Minősítő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trénerképző tanfolyam</a:t>
            </a: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Minősítő 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coachképző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tanfolyam</a:t>
            </a: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Coaching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solidFill>
                  <a:srgbClr val="FFFFFF"/>
                </a:solidFill>
              </a:rPr>
              <a:t>Dr. Dános Valér</a:t>
            </a: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9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lyamatábra: Másik feldolgozás 52">
            <a:hlinkClick r:id="rId3" action="ppaction://hlinksldjump"/>
          </p:cNvPr>
          <p:cNvSpPr/>
          <p:nvPr/>
        </p:nvSpPr>
        <p:spPr>
          <a:xfrm>
            <a:off x="398341" y="6169752"/>
            <a:ext cx="8346206" cy="462333"/>
          </a:xfrm>
          <a:prstGeom prst="flowChartAlternateProcess">
            <a:avLst/>
          </a:prstGeom>
          <a:solidFill>
            <a:schemeClr val="tx2">
              <a:lumMod val="90000"/>
            </a:schemeClr>
          </a:solidFill>
          <a:ln w="19050"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hu-HU" sz="140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Belügyi </a:t>
            </a:r>
            <a:r>
              <a:rPr lang="hu-HU" sz="140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szerv</a:t>
            </a:r>
          </a:p>
          <a:p>
            <a:pPr algn="ctr"/>
            <a:r>
              <a:rPr lang="hu-HU" sz="140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Jelentkezés a rendészeti vezetőképzési és tehetséggondozási rendszerbe</a:t>
            </a:r>
            <a:endParaRPr lang="hu-HU" sz="1400" b="1" cap="all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Folyamatábra: Másik feldolgozás 201">
            <a:hlinkClick r:id="rId4" action="ppaction://hlinksldjump"/>
          </p:cNvPr>
          <p:cNvSpPr/>
          <p:nvPr/>
        </p:nvSpPr>
        <p:spPr>
          <a:xfrm>
            <a:off x="398339" y="4951354"/>
            <a:ext cx="8352930" cy="280970"/>
          </a:xfrm>
          <a:prstGeom prst="flowChartAlternateProcess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hu-HU" sz="160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VEZETŐKIVÁLASZTÁSI </a:t>
            </a:r>
            <a:r>
              <a:rPr lang="hu-HU" sz="160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ELJÁRÁS I. SZAKASZA</a:t>
            </a:r>
            <a:endParaRPr lang="hu-HU" sz="1600" b="1" cap="all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Folyamatábra: Másik feldolgozás 202">
            <a:hlinkClick r:id="rId5" action="ppaction://hlinksldjump"/>
          </p:cNvPr>
          <p:cNvSpPr/>
          <p:nvPr/>
        </p:nvSpPr>
        <p:spPr>
          <a:xfrm>
            <a:off x="391618" y="4462120"/>
            <a:ext cx="8352928" cy="281761"/>
          </a:xfrm>
          <a:prstGeom prst="flowChartAlternateProcess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hu-HU" sz="160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RENDÉSZETI UTÁNPÓTLÁSI ÉS VEZETŐI ADATBANK  </a:t>
            </a:r>
            <a:endParaRPr lang="hu-HU" sz="1600" b="1" cap="all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" name="Folyamatábra: Másik feldolgozás 203">
            <a:hlinkClick r:id="rId6" action="ppaction://hlinksldjump"/>
          </p:cNvPr>
          <p:cNvSpPr/>
          <p:nvPr/>
        </p:nvSpPr>
        <p:spPr>
          <a:xfrm>
            <a:off x="2533152" y="3949539"/>
            <a:ext cx="6211394" cy="293932"/>
          </a:xfrm>
          <a:prstGeom prst="flowChartAlternateProcess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hu-HU" sz="160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EGYÉNI </a:t>
            </a:r>
            <a:r>
              <a:rPr lang="hu-HU" sz="160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KARRIERFEJLESZTÉSI TERV</a:t>
            </a:r>
            <a:endParaRPr lang="hu-HU" sz="1600" b="1" cap="all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4" name="Folyamatábra: Másik feldolgozás 313"/>
          <p:cNvSpPr/>
          <p:nvPr/>
        </p:nvSpPr>
        <p:spPr>
          <a:xfrm>
            <a:off x="4646967" y="5439417"/>
            <a:ext cx="4104456" cy="514107"/>
          </a:xfrm>
          <a:prstGeom prst="flowChartAlternateProcess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hu-H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ÖNKÉNTES JELENTKEZÉSSEL</a:t>
            </a:r>
            <a:r>
              <a:rPr lang="hu-HU" sz="1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" name="Folyamatábra: Másik feldolgozás 26">
            <a:hlinkClick r:id="rId7" action="ppaction://hlinksldjump"/>
          </p:cNvPr>
          <p:cNvSpPr/>
          <p:nvPr/>
        </p:nvSpPr>
        <p:spPr>
          <a:xfrm>
            <a:off x="391615" y="3421080"/>
            <a:ext cx="8352931" cy="321462"/>
          </a:xfrm>
          <a:prstGeom prst="flowChartAlternateProcess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hu-HU" sz="160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TEHETSÉGGONDOZÁSI PROGRAM</a:t>
            </a:r>
          </a:p>
        </p:txBody>
      </p:sp>
      <p:sp>
        <p:nvSpPr>
          <p:cNvPr id="29" name="Lekerekített téglalap 28"/>
          <p:cNvSpPr/>
          <p:nvPr/>
        </p:nvSpPr>
        <p:spPr>
          <a:xfrm>
            <a:off x="393525" y="2485335"/>
            <a:ext cx="2469899" cy="716184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hu-HU" sz="120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Vezetői irányultságú </a:t>
            </a:r>
            <a:r>
              <a:rPr lang="hu-HU" sz="120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fejlesztés</a:t>
            </a:r>
            <a:endParaRPr lang="hu-HU" sz="1200" b="1" cap="all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Lekerekített téglalap 30"/>
          <p:cNvSpPr/>
          <p:nvPr/>
        </p:nvSpPr>
        <p:spPr>
          <a:xfrm>
            <a:off x="3356256" y="973731"/>
            <a:ext cx="2463313" cy="1300883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Aft>
                <a:spcPts val="600"/>
              </a:spcAft>
            </a:pPr>
            <a:r>
              <a:rPr lang="hu-HU" sz="105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Szakmai tudás </a:t>
            </a:r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bővítése:</a:t>
            </a:r>
            <a:endParaRPr lang="hu-HU" sz="1050" b="1" cap="all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8900"/>
            <a:r>
              <a:rPr lang="hu-HU" sz="105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NKE </a:t>
            </a:r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RTK MSC;</a:t>
            </a:r>
          </a:p>
          <a:p>
            <a:pPr marL="88900"/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Szakirányú- továbbképzés;</a:t>
            </a:r>
            <a:endParaRPr lang="hu-HU" sz="1050" b="1" cap="all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8900"/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PhD KÉPZÉS;</a:t>
            </a:r>
          </a:p>
          <a:p>
            <a:pPr marL="88900"/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MÁS SZAKMAI KÉPZÉS;</a:t>
            </a:r>
          </a:p>
          <a:p>
            <a:pPr marL="88900"/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Vezetőképzés</a:t>
            </a:r>
            <a:r>
              <a:rPr lang="hu-HU" sz="105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05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stb.</a:t>
            </a:r>
          </a:p>
        </p:txBody>
      </p:sp>
      <p:sp>
        <p:nvSpPr>
          <p:cNvPr id="32" name="Lekerekített téglalap 31"/>
          <p:cNvSpPr/>
          <p:nvPr/>
        </p:nvSpPr>
        <p:spPr>
          <a:xfrm>
            <a:off x="6299172" y="974331"/>
            <a:ext cx="2452097" cy="1284275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Aft>
                <a:spcPts val="600"/>
              </a:spcAft>
            </a:pPr>
            <a:r>
              <a:rPr lang="hu-HU" sz="105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Hiánypótló </a:t>
            </a:r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program:</a:t>
            </a:r>
            <a:endParaRPr lang="hu-HU" sz="1050" b="1" cap="all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8900"/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Nyelv KÉPZÉS;</a:t>
            </a:r>
            <a:endParaRPr lang="hu-HU" sz="1050" b="1" cap="all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8900"/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MSC KÉPZÉS;</a:t>
            </a:r>
            <a:endParaRPr lang="hu-HU" sz="1050" b="1" cap="all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8900"/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RSZB VIZSGA;</a:t>
            </a:r>
          </a:p>
          <a:p>
            <a:pPr marL="88900"/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INFORMATIKAI képzés;</a:t>
            </a:r>
          </a:p>
          <a:p>
            <a:pPr marL="88900"/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CEPOL, KERA, FBI</a:t>
            </a:r>
            <a:endParaRPr lang="hu-HU" sz="1050" b="1" cap="all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8900"/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stb</a:t>
            </a:r>
            <a:r>
              <a:rPr lang="hu-HU" sz="105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3" name="Lekerekített téglalap 32"/>
          <p:cNvSpPr/>
          <p:nvPr/>
        </p:nvSpPr>
        <p:spPr>
          <a:xfrm>
            <a:off x="3361509" y="2487704"/>
            <a:ext cx="2463313" cy="722149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hu-HU" sz="120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Szakmai irányultságú </a:t>
            </a:r>
            <a:r>
              <a:rPr lang="hu-HU" sz="120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fejlesztés</a:t>
            </a:r>
            <a:endParaRPr lang="hu-HU" sz="1200" b="1" cap="all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Folyamatábra: Másik feldolgozás 41">
            <a:hlinkClick r:id="rId8" action="ppaction://hlinksldjump"/>
          </p:cNvPr>
          <p:cNvSpPr/>
          <p:nvPr/>
        </p:nvSpPr>
        <p:spPr>
          <a:xfrm>
            <a:off x="398339" y="5439417"/>
            <a:ext cx="4098611" cy="514108"/>
          </a:xfrm>
          <a:prstGeom prst="flowChartAlternateProcess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hu-H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ÁLLOMÁNYILLETÉKES PARANCSNOK </a:t>
            </a:r>
            <a:r>
              <a:rPr lang="hu-H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KEZDEMÉNYEZÉSÉRE</a:t>
            </a:r>
            <a:endParaRPr lang="hu-HU" sz="1600" dirty="0"/>
          </a:p>
        </p:txBody>
      </p:sp>
      <p:sp>
        <p:nvSpPr>
          <p:cNvPr id="30" name="Lekerekített téglalap 29">
            <a:hlinkClick r:id="rId9" action="ppaction://hlinksldjump"/>
          </p:cNvPr>
          <p:cNvSpPr/>
          <p:nvPr/>
        </p:nvSpPr>
        <p:spPr>
          <a:xfrm>
            <a:off x="398339" y="1940113"/>
            <a:ext cx="2465084" cy="337901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hu-HU" sz="105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Vezetővé </a:t>
            </a:r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képzés</a:t>
            </a:r>
            <a:endParaRPr lang="hu-HU" sz="1050" b="1" cap="all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ekerekített téglalap 33"/>
          <p:cNvSpPr/>
          <p:nvPr/>
        </p:nvSpPr>
        <p:spPr>
          <a:xfrm>
            <a:off x="398339" y="1294863"/>
            <a:ext cx="2465084" cy="329560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05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Mestervezetővé </a:t>
            </a:r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képzés</a:t>
            </a:r>
            <a:endParaRPr lang="hu-HU" sz="1050" b="1" cap="all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ekerekített téglalap 34"/>
          <p:cNvSpPr/>
          <p:nvPr/>
        </p:nvSpPr>
        <p:spPr>
          <a:xfrm>
            <a:off x="398339" y="1615177"/>
            <a:ext cx="2465084" cy="329560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TEREPGYAKORLAT</a:t>
            </a:r>
            <a:endParaRPr lang="hu-HU" sz="1050" dirty="0"/>
          </a:p>
        </p:txBody>
      </p:sp>
      <p:sp>
        <p:nvSpPr>
          <p:cNvPr id="43" name="Lekerekített téglalap 42"/>
          <p:cNvSpPr/>
          <p:nvPr/>
        </p:nvSpPr>
        <p:spPr>
          <a:xfrm>
            <a:off x="398339" y="969926"/>
            <a:ext cx="2465085" cy="329560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1050" b="1" cap="all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TEREPGYAKORLAT</a:t>
            </a:r>
            <a:endParaRPr lang="hu-HU" sz="1050" dirty="0"/>
          </a:p>
        </p:txBody>
      </p:sp>
      <p:sp>
        <p:nvSpPr>
          <p:cNvPr id="66" name="Felfelé nyíl 65"/>
          <p:cNvSpPr/>
          <p:nvPr/>
        </p:nvSpPr>
        <p:spPr>
          <a:xfrm>
            <a:off x="2362133" y="5947908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Felfelé nyíl 35"/>
          <p:cNvSpPr/>
          <p:nvPr/>
        </p:nvSpPr>
        <p:spPr>
          <a:xfrm>
            <a:off x="6645141" y="5953524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Felfelé nyíl 36"/>
          <p:cNvSpPr/>
          <p:nvPr/>
        </p:nvSpPr>
        <p:spPr>
          <a:xfrm>
            <a:off x="2362134" y="5230212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Felfelé nyíl 37"/>
          <p:cNvSpPr/>
          <p:nvPr/>
        </p:nvSpPr>
        <p:spPr>
          <a:xfrm>
            <a:off x="6645140" y="5233893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Felfelé nyíl 38"/>
          <p:cNvSpPr/>
          <p:nvPr/>
        </p:nvSpPr>
        <p:spPr>
          <a:xfrm>
            <a:off x="4508735" y="4736695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Felfelé nyíl 39"/>
          <p:cNvSpPr/>
          <p:nvPr/>
        </p:nvSpPr>
        <p:spPr>
          <a:xfrm>
            <a:off x="4507657" y="4245040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Felfelé nyíl 40"/>
          <p:cNvSpPr/>
          <p:nvPr/>
        </p:nvSpPr>
        <p:spPr>
          <a:xfrm>
            <a:off x="4507657" y="3737712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Lekerekített téglalap 2"/>
          <p:cNvSpPr/>
          <p:nvPr/>
        </p:nvSpPr>
        <p:spPr>
          <a:xfrm>
            <a:off x="6289916" y="2488264"/>
            <a:ext cx="2461353" cy="718593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hu-HU" sz="120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Egyéb irányú fejlesztés</a:t>
            </a:r>
          </a:p>
        </p:txBody>
      </p:sp>
      <p:sp>
        <p:nvSpPr>
          <p:cNvPr id="46" name="Felfelé nyíl 45"/>
          <p:cNvSpPr/>
          <p:nvPr/>
        </p:nvSpPr>
        <p:spPr>
          <a:xfrm>
            <a:off x="1547778" y="3203088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Felfelé nyíl 46"/>
          <p:cNvSpPr/>
          <p:nvPr/>
        </p:nvSpPr>
        <p:spPr>
          <a:xfrm>
            <a:off x="7439870" y="3203088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Felfelé nyíl 49"/>
          <p:cNvSpPr/>
          <p:nvPr/>
        </p:nvSpPr>
        <p:spPr>
          <a:xfrm>
            <a:off x="4507657" y="2269988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Felfelé nyíl 51"/>
          <p:cNvSpPr/>
          <p:nvPr/>
        </p:nvSpPr>
        <p:spPr>
          <a:xfrm>
            <a:off x="7435082" y="2269988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Folyamatábra: Másik feldolgozás 53">
            <a:hlinkClick r:id="rId10" action="ppaction://hlinksldjump"/>
          </p:cNvPr>
          <p:cNvSpPr/>
          <p:nvPr/>
        </p:nvSpPr>
        <p:spPr>
          <a:xfrm>
            <a:off x="398339" y="442518"/>
            <a:ext cx="8352931" cy="321462"/>
          </a:xfrm>
          <a:prstGeom prst="flowChartAlternateProcess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hu-HU" sz="1600" b="1" cap="all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VEZETŐI TOVÁBBKÉPZÉS/COACHING</a:t>
            </a:r>
          </a:p>
        </p:txBody>
      </p:sp>
      <p:sp>
        <p:nvSpPr>
          <p:cNvPr id="55" name="Felfelé nyíl 54"/>
          <p:cNvSpPr/>
          <p:nvPr/>
        </p:nvSpPr>
        <p:spPr>
          <a:xfrm>
            <a:off x="1547777" y="762453"/>
            <a:ext cx="171019" cy="209734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6" name="Felfelé nyíl 55"/>
          <p:cNvSpPr/>
          <p:nvPr/>
        </p:nvSpPr>
        <p:spPr>
          <a:xfrm>
            <a:off x="4507657" y="763727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Felfelé nyíl 56"/>
          <p:cNvSpPr/>
          <p:nvPr/>
        </p:nvSpPr>
        <p:spPr>
          <a:xfrm>
            <a:off x="7437273" y="763727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8" name="Felfelé nyíl 57"/>
          <p:cNvSpPr/>
          <p:nvPr/>
        </p:nvSpPr>
        <p:spPr>
          <a:xfrm>
            <a:off x="4508474" y="3206421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Felfelé nyíl 43"/>
          <p:cNvSpPr/>
          <p:nvPr/>
        </p:nvSpPr>
        <p:spPr>
          <a:xfrm>
            <a:off x="1547777" y="2275752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Felfelé nyíl 44"/>
          <p:cNvSpPr/>
          <p:nvPr/>
        </p:nvSpPr>
        <p:spPr>
          <a:xfrm rot="16200000">
            <a:off x="2341098" y="3992890"/>
            <a:ext cx="171019" cy="213090"/>
          </a:xfrm>
          <a:prstGeom prst="upArrow">
            <a:avLst/>
          </a:prstGeom>
          <a:solidFill>
            <a:schemeClr val="accent6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Lekerekített téglalap 47">
            <a:hlinkClick r:id="rId11" action="ppaction://hlinksldjump"/>
          </p:cNvPr>
          <p:cNvSpPr/>
          <p:nvPr/>
        </p:nvSpPr>
        <p:spPr>
          <a:xfrm>
            <a:off x="388149" y="3822872"/>
            <a:ext cx="1920462" cy="558917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hu-HU" sz="12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Többlépcsős karrierfejlesztés</a:t>
            </a:r>
            <a:endParaRPr lang="hu-HU" sz="1200" b="1" cap="al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  <p:bldP spid="203" grpId="0" animBg="1"/>
      <p:bldP spid="204" grpId="0" animBg="1"/>
      <p:bldP spid="314" grpId="0" animBg="1"/>
      <p:bldP spid="27" grpId="0" animBg="1"/>
      <p:bldP spid="29" grpId="0" animBg="1"/>
      <p:bldP spid="31" grpId="0" animBg="1"/>
      <p:bldP spid="32" grpId="0" animBg="1"/>
      <p:bldP spid="33" grpId="0" animBg="1"/>
      <p:bldP spid="42" grpId="0" animBg="1"/>
      <p:bldP spid="30" grpId="0" animBg="1"/>
      <p:bldP spid="34" grpId="0" animBg="1"/>
      <p:bldP spid="35" grpId="0" animBg="1"/>
      <p:bldP spid="43" grpId="0" animBg="1"/>
      <p:bldP spid="66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3" grpId="0" animBg="1"/>
      <p:bldP spid="46" grpId="0" animBg="1"/>
      <p:bldP spid="47" grpId="0" animBg="1"/>
      <p:bldP spid="50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44" grpId="0" animBg="1"/>
      <p:bldP spid="45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Tehetséggondozási programba kerülés általános feltétele</a:t>
            </a:r>
            <a:endParaRPr lang="hu-H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Négy év szolgálati viszony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Egyetemi végzettség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Két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idegennyelvből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 típusú nyelvvizsga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tölt be vezetői beosztást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554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>
            <a:hlinkClick r:id="rId2" action="ppaction://hlinksldjump"/>
          </p:cNvPr>
          <p:cNvSpPr/>
          <p:nvPr/>
        </p:nvSpPr>
        <p:spPr>
          <a:xfrm>
            <a:off x="2627784" y="2852936"/>
            <a:ext cx="3960440" cy="1872208"/>
          </a:xfrm>
          <a:prstGeom prst="roundRect">
            <a:avLst/>
          </a:prstGeom>
          <a:solidFill>
            <a:schemeClr val="tx2">
              <a:lumMod val="90000"/>
            </a:schemeClr>
          </a:solidFill>
          <a:ln w="19050" cap="rnd" cmpd="sng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hu-HU" sz="32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Köszönöm a figyelmet!</a:t>
            </a:r>
            <a:endParaRPr lang="hu-HU" sz="3200" b="1" i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églalap 24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1" name="Kép 20" descr="oktf_logo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44624"/>
            <a:ext cx="646831" cy="658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4" name="Csoportba foglalás 10"/>
          <p:cNvGrpSpPr/>
          <p:nvPr/>
        </p:nvGrpSpPr>
        <p:grpSpPr>
          <a:xfrm>
            <a:off x="7884368" y="116632"/>
            <a:ext cx="1195172" cy="1878755"/>
            <a:chOff x="7884368" y="116632"/>
            <a:chExt cx="1195172" cy="1878755"/>
          </a:xfrm>
        </p:grpSpPr>
        <p:pic>
          <p:nvPicPr>
            <p:cNvPr id="5" name="Kép 11" descr="orfk_2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84368" y="116632"/>
              <a:ext cx="44124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6" name="Kép 12" descr="katved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84368" y="764704"/>
              <a:ext cx="54130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7" name="Kép 13" descr="bv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84368" y="1412776"/>
              <a:ext cx="576064" cy="58261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8" name="Kép 14" descr="nbsz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88424" y="116632"/>
              <a:ext cx="67772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9" name="Kép 15" descr="nvsz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532440" y="1412776"/>
              <a:ext cx="54710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0" name="Kép 16" descr="tek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460432" y="764704"/>
              <a:ext cx="610238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grpSp>
        <p:nvGrpSpPr>
          <p:cNvPr id="3" name="Csoportba foglalás 3"/>
          <p:cNvGrpSpPr/>
          <p:nvPr/>
        </p:nvGrpSpPr>
        <p:grpSpPr>
          <a:xfrm>
            <a:off x="7884368" y="116632"/>
            <a:ext cx="1195172" cy="1878755"/>
            <a:chOff x="7884368" y="116632"/>
            <a:chExt cx="1195172" cy="1878755"/>
          </a:xfrm>
        </p:grpSpPr>
        <p:pic>
          <p:nvPicPr>
            <p:cNvPr id="18" name="Kép 4" descr="orfk_2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84368" y="116632"/>
              <a:ext cx="44124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9" name="Kép 5" descr="katved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84368" y="764704"/>
              <a:ext cx="54130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0" name="Kép 6" descr="bv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84368" y="1412776"/>
              <a:ext cx="576064" cy="58261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2" name="Kép 7" descr="nbsz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88424" y="116632"/>
              <a:ext cx="67772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3" name="Kép 8" descr="nvsz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532440" y="1412776"/>
              <a:ext cx="54710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4" name="Kép 9" descr="tek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460432" y="764704"/>
              <a:ext cx="610238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 descr="oktf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542925" cy="552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0482" name="Szövegdoboz 3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763688" y="2492896"/>
            <a:ext cx="5616624" cy="2160240"/>
          </a:xfrm>
          <a:prstGeom prst="rect">
            <a:avLst/>
          </a:prstGeom>
          <a:solidFill>
            <a:schemeClr val="tx2">
              <a:lumMod val="90000"/>
            </a:schemeClr>
          </a:solidFill>
          <a:ln w="19050" cap="rnd" cmpd="sng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hu-H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 bekerülés feltétele: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hu-HU" sz="1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marL="820738" indent="-457200" fontAlgn="base">
              <a:spcBef>
                <a:spcPct val="0"/>
              </a:spcBef>
              <a:buFont typeface="+mj-lt"/>
              <a:buAutoNum type="alphaLcParenR"/>
            </a:pPr>
            <a:r>
              <a:rPr kumimoji="0" lang="hu-H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4 év </a:t>
            </a:r>
            <a:r>
              <a:rPr lang="hu-HU" sz="24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szolgálati</a:t>
            </a:r>
            <a:r>
              <a:rPr kumimoji="0" lang="hu-H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viszony,</a:t>
            </a:r>
          </a:p>
          <a:p>
            <a:pPr marL="820738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hu-H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teljesítményértékelése kivételes 	vagy jó teljesítményfokozatú.</a:t>
            </a:r>
            <a:endParaRPr kumimoji="0" lang="hu-H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7884368" y="116632"/>
            <a:ext cx="1195172" cy="1878755"/>
            <a:chOff x="7884368" y="116632"/>
            <a:chExt cx="1195172" cy="1878755"/>
          </a:xfrm>
        </p:grpSpPr>
        <p:pic>
          <p:nvPicPr>
            <p:cNvPr id="13" name="Kép 12" descr="orfk_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84368" y="116632"/>
              <a:ext cx="44124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4" name="Kép 13" descr="katved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84368" y="764704"/>
              <a:ext cx="54130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" name="Kép 14" descr="bv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84368" y="1412776"/>
              <a:ext cx="576064" cy="58261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6" name="Kép 15" descr="nbsz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88424" y="116632"/>
              <a:ext cx="67772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Kép 16" descr="nvsz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532440" y="1412776"/>
              <a:ext cx="54710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8" name="Kép 17" descr="tek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60432" y="764704"/>
              <a:ext cx="610238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pic>
        <p:nvPicPr>
          <p:cNvPr id="20" name="Kép 19" descr="oktf_logo.jpg">
            <a:hlinkClick r:id="rId10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4624"/>
            <a:ext cx="646831" cy="658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9" name="Téglalap 18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 descr="oktf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542925" cy="552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Szövegdoboz 3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763687" y="2492896"/>
            <a:ext cx="5616625" cy="2160240"/>
          </a:xfrm>
          <a:prstGeom prst="rect">
            <a:avLst/>
          </a:prstGeom>
          <a:solidFill>
            <a:schemeClr val="tx2">
              <a:lumMod val="90000"/>
            </a:schemeClr>
          </a:solidFill>
          <a:ln w="19050" cap="rnd" cmpd="sng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 hivatásos állomány tagjainak beleegyezésével.</a:t>
            </a:r>
            <a:endParaRPr lang="hu-HU" sz="900" b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Csoportba foglalás 12"/>
          <p:cNvGrpSpPr/>
          <p:nvPr/>
        </p:nvGrpSpPr>
        <p:grpSpPr>
          <a:xfrm>
            <a:off x="7884368" y="116632"/>
            <a:ext cx="1195172" cy="1878755"/>
            <a:chOff x="7884368" y="116632"/>
            <a:chExt cx="1195172" cy="1878755"/>
          </a:xfrm>
        </p:grpSpPr>
        <p:pic>
          <p:nvPicPr>
            <p:cNvPr id="14" name="Kép 13" descr="orfk_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84368" y="116632"/>
              <a:ext cx="44124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" name="Kép 14" descr="katved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84368" y="764704"/>
              <a:ext cx="54130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6" name="Kép 15" descr="bv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84368" y="1412776"/>
              <a:ext cx="576064" cy="58261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Kép 16" descr="nbsz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88424" y="116632"/>
              <a:ext cx="67772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8" name="Kép 17" descr="nvsz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532440" y="1412776"/>
              <a:ext cx="54710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9" name="Kép 18" descr="tek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60432" y="764704"/>
              <a:ext cx="610238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pic>
        <p:nvPicPr>
          <p:cNvPr id="21" name="Kép 20" descr="oktf_logo.jpg">
            <a:hlinkClick r:id="rId10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4624"/>
            <a:ext cx="646831" cy="658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0" name="Téglalap 19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88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 descr="oktf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542925" cy="552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Szövegdoboz 3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763687" y="2492896"/>
            <a:ext cx="5616625" cy="2160240"/>
          </a:xfrm>
          <a:prstGeom prst="rect">
            <a:avLst/>
          </a:prstGeom>
          <a:solidFill>
            <a:schemeClr val="tx2">
              <a:lumMod val="90000"/>
            </a:schemeClr>
          </a:solidFill>
          <a:ln w="19050" cap="rnd" cmpd="sng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 kiválasztási eljárás szakmai protokollja szerint történik.</a:t>
            </a:r>
            <a:endParaRPr lang="hu-HU" sz="900" b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Csoportba foglalás 12"/>
          <p:cNvGrpSpPr/>
          <p:nvPr/>
        </p:nvGrpSpPr>
        <p:grpSpPr>
          <a:xfrm>
            <a:off x="7884368" y="116632"/>
            <a:ext cx="1195172" cy="1878755"/>
            <a:chOff x="7884368" y="116632"/>
            <a:chExt cx="1195172" cy="1878755"/>
          </a:xfrm>
        </p:grpSpPr>
        <p:pic>
          <p:nvPicPr>
            <p:cNvPr id="14" name="Kép 13" descr="orfk_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84368" y="116632"/>
              <a:ext cx="44124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" name="Kép 14" descr="katved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84368" y="764704"/>
              <a:ext cx="54130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6" name="Kép 15" descr="bv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84368" y="1412776"/>
              <a:ext cx="576064" cy="58261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Kép 16" descr="nbsz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88424" y="116632"/>
              <a:ext cx="67772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8" name="Kép 17" descr="nvsz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532440" y="1412776"/>
              <a:ext cx="54710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9" name="Kép 18" descr="tek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60432" y="764704"/>
              <a:ext cx="610238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pic>
        <p:nvPicPr>
          <p:cNvPr id="21" name="Kép 20" descr="oktf_logo.jpg">
            <a:hlinkClick r:id="rId10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4624"/>
            <a:ext cx="646831" cy="658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0" name="Téglalap 19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övegdoboz 3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763688" y="2492896"/>
            <a:ext cx="5616624" cy="2160240"/>
          </a:xfrm>
          <a:prstGeom prst="rect">
            <a:avLst/>
          </a:prstGeom>
          <a:solidFill>
            <a:schemeClr val="tx2">
              <a:lumMod val="90000"/>
            </a:schemeClr>
          </a:solidFill>
          <a:ln w="19050" cap="rnd" cmpd="sng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Bekerülés feltétele:</a:t>
            </a:r>
          </a:p>
          <a:p>
            <a:pPr algn="ctr">
              <a:spcAft>
                <a:spcPts val="600"/>
              </a:spcAft>
            </a:pP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 követelményszint 55%-os teljesítése.</a:t>
            </a:r>
            <a:endParaRPr lang="hu-HU" sz="1100" b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Csoportba foglalás 12"/>
          <p:cNvGrpSpPr/>
          <p:nvPr/>
        </p:nvGrpSpPr>
        <p:grpSpPr>
          <a:xfrm>
            <a:off x="7884368" y="116632"/>
            <a:ext cx="1195172" cy="1878755"/>
            <a:chOff x="7884368" y="116632"/>
            <a:chExt cx="1195172" cy="1878755"/>
          </a:xfrm>
        </p:grpSpPr>
        <p:pic>
          <p:nvPicPr>
            <p:cNvPr id="14" name="Kép 13" descr="orfk_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116632"/>
              <a:ext cx="44124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" name="Kép 14" descr="katved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84368" y="764704"/>
              <a:ext cx="54130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6" name="Kép 15" descr="bv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84368" y="1412776"/>
              <a:ext cx="576064" cy="58261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Kép 16" descr="nbsz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88424" y="116632"/>
              <a:ext cx="67772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8" name="Kép 17" descr="nvsz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32440" y="1412776"/>
              <a:ext cx="54710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9" name="Kép 18" descr="tek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60432" y="764704"/>
              <a:ext cx="610238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pic>
        <p:nvPicPr>
          <p:cNvPr id="21" name="Kép 20" descr="oktf_logo.jpg">
            <a:hlinkClick r:id="rId9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7504" y="44624"/>
            <a:ext cx="646831" cy="658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Téglalap 10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 descr="oktf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542925" cy="552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13" name="Csoportba foglalás 12"/>
          <p:cNvGrpSpPr/>
          <p:nvPr/>
        </p:nvGrpSpPr>
        <p:grpSpPr>
          <a:xfrm>
            <a:off x="7884368" y="116632"/>
            <a:ext cx="1195172" cy="1878755"/>
            <a:chOff x="7884368" y="116632"/>
            <a:chExt cx="1195172" cy="1878755"/>
          </a:xfrm>
        </p:grpSpPr>
        <p:pic>
          <p:nvPicPr>
            <p:cNvPr id="14" name="Kép 13" descr="orfk_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116632"/>
              <a:ext cx="44124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" name="Kép 14" descr="katved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84368" y="764704"/>
              <a:ext cx="54130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6" name="Kép 15" descr="bv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84368" y="1412776"/>
              <a:ext cx="576064" cy="58261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Kép 16" descr="nbsz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88424" y="116632"/>
              <a:ext cx="67772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8" name="Kép 17" descr="nvsz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32440" y="1412776"/>
              <a:ext cx="54710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9" name="Kép 18" descr="tek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60432" y="764704"/>
              <a:ext cx="610238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pic>
        <p:nvPicPr>
          <p:cNvPr id="21" name="Kép 20" descr="oktf_logo.jpg">
            <a:hlinkClick r:id="rId9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4624"/>
            <a:ext cx="646831" cy="658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églalap 2">
            <a:hlinkClick r:id="rId10" action="ppaction://hlinksldjump"/>
          </p:cNvPr>
          <p:cNvSpPr/>
          <p:nvPr/>
        </p:nvSpPr>
        <p:spPr>
          <a:xfrm>
            <a:off x="1763688" y="2492896"/>
            <a:ext cx="5616624" cy="2160240"/>
          </a:xfrm>
          <a:prstGeom prst="rect">
            <a:avLst/>
          </a:prstGeom>
          <a:solidFill>
            <a:schemeClr val="tx2">
              <a:lumMod val="90000"/>
            </a:schemeClr>
          </a:solidFill>
          <a:ln w="19050" cap="rnd" cmpd="sng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200"/>
              </a:spcAft>
            </a:pPr>
            <a:r>
              <a:rPr lang="hu-HU" sz="24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Alapja:</a:t>
            </a:r>
          </a:p>
          <a:p>
            <a:pPr lvl="2" indent="-457200">
              <a:spcAft>
                <a:spcPts val="600"/>
              </a:spcAft>
              <a:buFont typeface="+mj-lt"/>
              <a:buAutoNum type="alphaLcParenR"/>
            </a:pP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belügyi szerv  érdeke, </a:t>
            </a: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igénye,</a:t>
            </a:r>
            <a:endParaRPr lang="hu-HU" sz="2400" b="1" i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lvl="2" indent="-457200">
              <a:spcAft>
                <a:spcPts val="600"/>
              </a:spcAft>
              <a:buFont typeface="+mj-lt"/>
              <a:buAutoNum type="alphaLcParenR"/>
            </a:pPr>
            <a:r>
              <a:rPr lang="hu-HU" sz="24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 kiválasztás </a:t>
            </a: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eredménye,</a:t>
            </a:r>
            <a:endParaRPr lang="hu-HU" sz="2400" b="1" i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lvl="2" indent="-457200">
              <a:spcAft>
                <a:spcPts val="600"/>
              </a:spcAft>
              <a:buFont typeface="+mj-lt"/>
              <a:buAutoNum type="alphaLcParenR"/>
            </a:pPr>
            <a:r>
              <a:rPr lang="hu-HU" sz="24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az érintett  </a:t>
            </a: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elképzelése.</a:t>
            </a:r>
            <a:endParaRPr lang="hu-HU" sz="2400" b="1" i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églalap 24">
            <a:hlinkClick r:id="rId10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ép 9" descr="oktf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542925" cy="552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Szövegdoboz 3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763688" y="2492896"/>
            <a:ext cx="5616624" cy="3168352"/>
          </a:xfrm>
          <a:prstGeom prst="rect">
            <a:avLst/>
          </a:prstGeom>
          <a:solidFill>
            <a:schemeClr val="tx2">
              <a:lumMod val="90000"/>
            </a:schemeClr>
          </a:solidFill>
          <a:ln w="19050" cap="rnd" cmpd="sng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hu-HU" sz="20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Feltétel (az alapfeltételek mellett):</a:t>
            </a:r>
            <a:endParaRPr lang="hu-HU" sz="2000" b="1" i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spcAft>
                <a:spcPts val="1200"/>
              </a:spcAft>
              <a:buFont typeface="+mj-lt"/>
              <a:buAutoNum type="romanUcPeriod"/>
            </a:pPr>
            <a:r>
              <a:rPr lang="hu-HU" sz="20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0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kiválasztási eljárás során a felmérést kiemelkedő teljesítménnyel </a:t>
            </a:r>
            <a:r>
              <a:rPr lang="hu-HU" sz="20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zárta (</a:t>
            </a:r>
            <a:r>
              <a:rPr lang="hu-HU" sz="20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 kiválasztási eljárás I. szakaszában a követelményszint 80%-os </a:t>
            </a:r>
            <a:r>
              <a:rPr lang="hu-HU" sz="20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teljesítése)</a:t>
            </a:r>
            <a:endParaRPr lang="hu-HU" sz="2000" b="1" i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romanUcPeriod"/>
            </a:pPr>
            <a:r>
              <a:rPr lang="hu-HU" sz="20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0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meghatározott </a:t>
            </a:r>
            <a:r>
              <a:rPr lang="hu-HU" sz="20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keretlétszámba</a:t>
            </a:r>
            <a:endParaRPr lang="hu-HU" sz="2000" b="1" i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Font typeface="+mj-lt"/>
              <a:buAutoNum type="alphaLcParenR"/>
            </a:pPr>
            <a:r>
              <a:rPr lang="hu-HU" sz="20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 teljesítménye és </a:t>
            </a:r>
            <a:r>
              <a:rPr lang="hu-HU" sz="20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1371600" lvl="2" indent="-457200">
              <a:buFont typeface="+mj-lt"/>
              <a:buAutoNum type="alphaLcParenR"/>
            </a:pPr>
            <a:r>
              <a:rPr lang="hu-HU" sz="20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szervenkénti </a:t>
            </a:r>
            <a:r>
              <a:rPr lang="hu-HU" sz="20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megállapított keretszám alapján </a:t>
            </a:r>
            <a:r>
              <a:rPr lang="hu-HU" sz="20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belefér</a:t>
            </a:r>
            <a:endParaRPr lang="hu-HU" sz="2000" b="1" i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Csoportba foglalás 12"/>
          <p:cNvGrpSpPr/>
          <p:nvPr/>
        </p:nvGrpSpPr>
        <p:grpSpPr>
          <a:xfrm>
            <a:off x="7884368" y="116632"/>
            <a:ext cx="1195172" cy="1878755"/>
            <a:chOff x="7884368" y="116632"/>
            <a:chExt cx="1195172" cy="1878755"/>
          </a:xfrm>
        </p:grpSpPr>
        <p:pic>
          <p:nvPicPr>
            <p:cNvPr id="14" name="Kép 13" descr="orfk_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84368" y="116632"/>
              <a:ext cx="44124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" name="Kép 14" descr="katved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84368" y="764704"/>
              <a:ext cx="54130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6" name="Kép 15" descr="bv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84368" y="1412776"/>
              <a:ext cx="576064" cy="58261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Kép 16" descr="nbsz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88424" y="116632"/>
              <a:ext cx="67772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8" name="Kép 17" descr="nvsz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532440" y="1412776"/>
              <a:ext cx="54710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9" name="Kép 18" descr="tek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60432" y="764704"/>
              <a:ext cx="610238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pic>
        <p:nvPicPr>
          <p:cNvPr id="21" name="Kép 20" descr="oktf_logo.jpg">
            <a:hlinkClick r:id="rId10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4624"/>
            <a:ext cx="646831" cy="658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0" name="Téglalap 19">
            <a:hlinkClick r:id="rId3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04665"/>
            <a:ext cx="8229600" cy="1080120"/>
          </a:xfrm>
        </p:spPr>
        <p:txBody>
          <a:bodyPr/>
          <a:lstStyle/>
          <a:p>
            <a: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pPr marL="0" indent="0" algn="ctr">
              <a:buNone/>
            </a:pPr>
            <a:r>
              <a:rPr lang="hu-H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ÚJ UTAKON </a:t>
            </a:r>
            <a:r>
              <a:rPr lang="hu-HU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RENDÉSZETI </a:t>
            </a:r>
            <a:endParaRPr lang="hu-H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VEZETŐKÉPZÉS ? </a:t>
            </a:r>
            <a:endParaRPr lang="hu-H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6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övegdoboz 3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763688" y="2492896"/>
            <a:ext cx="5616624" cy="2664296"/>
          </a:xfrm>
          <a:prstGeom prst="rect">
            <a:avLst/>
          </a:prstGeom>
          <a:solidFill>
            <a:schemeClr val="tx2">
              <a:lumMod val="90000"/>
            </a:schemeClr>
          </a:solidFill>
          <a:ln w="19050" cap="rnd" cmpd="sng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hu-HU" sz="24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Az adatbankban szereplők közül: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u-HU" sz="24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állományilletékes parancsnok kötelezése </a:t>
            </a: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alapján, vagy</a:t>
            </a:r>
            <a:endParaRPr lang="hu-HU" sz="2400" b="1" i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u-HU" sz="24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önkéntes jelentkezés </a:t>
            </a: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alapján,</a:t>
            </a:r>
            <a:endParaRPr lang="hu-HU" sz="2400" b="1" i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hu-HU" sz="24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megfelel az általános </a:t>
            </a: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feltételeknek.</a:t>
            </a:r>
            <a:endParaRPr lang="hu-HU" sz="2400" b="1" i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églalap 19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" name="Kép 9" descr="oktf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16632"/>
            <a:ext cx="542925" cy="552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13" name="Csoportba foglalás 12"/>
          <p:cNvGrpSpPr/>
          <p:nvPr/>
        </p:nvGrpSpPr>
        <p:grpSpPr>
          <a:xfrm>
            <a:off x="7884368" y="116632"/>
            <a:ext cx="1195172" cy="1878755"/>
            <a:chOff x="7884368" y="116632"/>
            <a:chExt cx="1195172" cy="1878755"/>
          </a:xfrm>
        </p:grpSpPr>
        <p:pic>
          <p:nvPicPr>
            <p:cNvPr id="14" name="Kép 13" descr="orfk_2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84368" y="116632"/>
              <a:ext cx="44124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" name="Kép 14" descr="katved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84368" y="764704"/>
              <a:ext cx="54130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6" name="Kép 15" descr="bv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84368" y="1412776"/>
              <a:ext cx="576064" cy="58261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Kép 16" descr="nbsz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388424" y="116632"/>
              <a:ext cx="67772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8" name="Kép 17" descr="nvsz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532440" y="1412776"/>
              <a:ext cx="54710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9" name="Kép 18" descr="tek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60432" y="764704"/>
              <a:ext cx="610238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pic>
        <p:nvPicPr>
          <p:cNvPr id="21" name="Kép 20" descr="oktf_logo.jpg">
            <a:hlinkClick r:id="rId10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44624"/>
            <a:ext cx="646831" cy="658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övegdoboz 3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763688" y="2492896"/>
            <a:ext cx="5616624" cy="2160240"/>
          </a:xfrm>
          <a:prstGeom prst="rect">
            <a:avLst/>
          </a:prstGeom>
          <a:solidFill>
            <a:schemeClr val="tx2">
              <a:lumMod val="90000"/>
            </a:schemeClr>
          </a:solidFill>
          <a:ln w="19050" cap="rnd" cmpd="sng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Vizsgával</a:t>
            </a:r>
            <a:r>
              <a:rPr lang="hu-HU" sz="24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egyidejűleg </a:t>
            </a:r>
            <a:r>
              <a:rPr lang="hu-HU" sz="24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részt vesz a mestervezetői (felsővezetői) kompetencia-megfelelést mérő felmérésen (kiválasztási eljárás II. szakasza</a:t>
            </a: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hu-HU" sz="2400" b="1" i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Csoportba foglalás 12"/>
          <p:cNvGrpSpPr/>
          <p:nvPr/>
        </p:nvGrpSpPr>
        <p:grpSpPr>
          <a:xfrm>
            <a:off x="7884368" y="116632"/>
            <a:ext cx="1195172" cy="1878755"/>
            <a:chOff x="7884368" y="116632"/>
            <a:chExt cx="1195172" cy="1878755"/>
          </a:xfrm>
        </p:grpSpPr>
        <p:pic>
          <p:nvPicPr>
            <p:cNvPr id="14" name="Kép 13" descr="orfk_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116632"/>
              <a:ext cx="44124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" name="Kép 14" descr="katved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84368" y="764704"/>
              <a:ext cx="54130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6" name="Kép 15" descr="bv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84368" y="1412776"/>
              <a:ext cx="576064" cy="58261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Kép 16" descr="nbsz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88424" y="116632"/>
              <a:ext cx="67772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8" name="Kép 17" descr="nvsz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32440" y="1412776"/>
              <a:ext cx="54710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9" name="Kép 18" descr="tek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60432" y="764704"/>
              <a:ext cx="610238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pic>
        <p:nvPicPr>
          <p:cNvPr id="20" name="Kép 19" descr="oktf_logo.jpg">
            <a:hlinkClick r:id="rId9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7504" y="44624"/>
            <a:ext cx="646831" cy="658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Téglalap 10">
            <a:hlinkClick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Csoportba foglalás 12"/>
          <p:cNvGrpSpPr/>
          <p:nvPr/>
        </p:nvGrpSpPr>
        <p:grpSpPr>
          <a:xfrm>
            <a:off x="7884368" y="116632"/>
            <a:ext cx="1195172" cy="1878755"/>
            <a:chOff x="7884368" y="116632"/>
            <a:chExt cx="1195172" cy="1878755"/>
          </a:xfrm>
        </p:grpSpPr>
        <p:pic>
          <p:nvPicPr>
            <p:cNvPr id="14" name="Kép 13" descr="orfk_2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84368" y="116632"/>
              <a:ext cx="44124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" name="Kép 14" descr="katved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764704"/>
              <a:ext cx="54130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6" name="Kép 15" descr="bv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84368" y="1412776"/>
              <a:ext cx="576064" cy="58261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Kép 16" descr="nbsz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88424" y="116632"/>
              <a:ext cx="67772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8" name="Kép 17" descr="nvsz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532440" y="1412776"/>
              <a:ext cx="54710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9" name="Kép 18" descr="tek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60432" y="764704"/>
              <a:ext cx="610238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pic>
        <p:nvPicPr>
          <p:cNvPr id="20" name="Kép 19" descr="oktf_logo.jpg">
            <a:hlinkClick r:id="rId8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7504" y="44624"/>
            <a:ext cx="646831" cy="658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1" name="Szövegdoboz 36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1763688" y="2492896"/>
            <a:ext cx="5616624" cy="2160240"/>
          </a:xfrm>
          <a:prstGeom prst="rect">
            <a:avLst/>
          </a:prstGeom>
          <a:solidFill>
            <a:schemeClr val="tx2">
              <a:lumMod val="90000"/>
            </a:schemeClr>
          </a:solidFill>
          <a:ln w="19050" cap="rnd" cmpd="sng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200"/>
              </a:spcAft>
            </a:pPr>
            <a:r>
              <a:rPr lang="hu-HU" sz="24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Az adatbankban szereplők közül:</a:t>
            </a:r>
          </a:p>
          <a:p>
            <a:pPr lvl="0" algn="ctr"/>
            <a:r>
              <a:rPr lang="hu-HU" sz="2400" b="1" i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az állományilletékes parancsnok kötelezése </a:t>
            </a: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alapján</a:t>
            </a:r>
            <a:endParaRPr lang="hu-HU" sz="2400" b="1" i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églalap 10">
            <a:hlinkClick r:id="rId10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90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zövegdoboz 3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763688" y="2492896"/>
            <a:ext cx="5616624" cy="2160240"/>
          </a:xfrm>
          <a:prstGeom prst="rect">
            <a:avLst/>
          </a:prstGeom>
          <a:solidFill>
            <a:schemeClr val="tx2">
              <a:lumMod val="90000"/>
            </a:schemeClr>
          </a:solidFill>
          <a:ln w="19050" cap="rnd" cmpd="sng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200"/>
              </a:spcAft>
            </a:pPr>
            <a:r>
              <a:rPr lang="hu-HU" sz="2400" b="1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 rendészeti továbbképzés keretében történik.</a:t>
            </a:r>
            <a:endParaRPr lang="hu-HU" sz="2400" b="1" i="1" dirty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églalap 10">
            <a:hlinkClick r:id="rId2" action="ppaction://hlinksldjump"/>
          </p:cNvPr>
          <p:cNvSpPr/>
          <p:nvPr/>
        </p:nvSpPr>
        <p:spPr>
          <a:xfrm>
            <a:off x="0" y="-27384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13" name="Csoportba foglalás 12"/>
          <p:cNvGrpSpPr/>
          <p:nvPr/>
        </p:nvGrpSpPr>
        <p:grpSpPr>
          <a:xfrm>
            <a:off x="7884368" y="116632"/>
            <a:ext cx="1195172" cy="1878755"/>
            <a:chOff x="7884368" y="116632"/>
            <a:chExt cx="1195172" cy="1878755"/>
          </a:xfrm>
        </p:grpSpPr>
        <p:pic>
          <p:nvPicPr>
            <p:cNvPr id="14" name="Kép 13" descr="orfk_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116632"/>
              <a:ext cx="44124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5" name="Kép 14" descr="katved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84368" y="764704"/>
              <a:ext cx="54130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6" name="Kép 15" descr="bv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84368" y="1412776"/>
              <a:ext cx="576064" cy="58261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7" name="Kép 16" descr="nbsz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88424" y="116632"/>
              <a:ext cx="677722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8" name="Kép 17" descr="nvsz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32440" y="1412776"/>
              <a:ext cx="547100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9" name="Kép 18" descr="tek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60432" y="764704"/>
              <a:ext cx="610238" cy="57606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pic>
        <p:nvPicPr>
          <p:cNvPr id="20" name="Kép 19" descr="oktf_logo.jpg">
            <a:hlinkClick r:id="rId9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7504" y="44624"/>
            <a:ext cx="646831" cy="658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04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  <a:spcAft>
                <a:spcPts val="0"/>
              </a:spcAft>
            </a:pPr>
            <a:r>
              <a:rPr lang="hu-HU" sz="3200" b="1" i="1" dirty="0">
                <a:solidFill>
                  <a:srgbClr val="FFFFFF"/>
                </a:solidFill>
                <a:effectLst/>
                <a:latin typeface="Times New Roman"/>
                <a:ea typeface="Calibri"/>
                <a:cs typeface="Times New Roman"/>
              </a:rPr>
              <a:t>Az új vezetőképzési rendszer létrehozásának </a:t>
            </a:r>
            <a:r>
              <a:rPr lang="hu-HU" sz="3200" b="1" i="1" dirty="0" smtClean="0">
                <a:solidFill>
                  <a:srgbClr val="FFFFFF"/>
                </a:solidFill>
                <a:effectLst/>
                <a:latin typeface="Times New Roman"/>
                <a:ea typeface="Calibri"/>
                <a:cs typeface="Times New Roman"/>
              </a:rPr>
              <a:t>célja</a:t>
            </a:r>
            <a:endParaRPr lang="hu-HU" sz="3200" i="1" dirty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spcAft>
                <a:spcPts val="0"/>
              </a:spcAft>
              <a:buFont typeface="+mj-lt"/>
              <a:buAutoNum type="arabicPeriod"/>
            </a:pPr>
            <a:r>
              <a:rPr lang="hu-HU" sz="2800" dirty="0" smtClean="0">
                <a:effectLst/>
                <a:latin typeface="Times New Roman"/>
                <a:ea typeface="Calibri"/>
                <a:cs typeface="Times New Roman"/>
              </a:rPr>
              <a:t>olyan </a:t>
            </a:r>
            <a:r>
              <a:rPr lang="hu-HU" sz="2800" dirty="0">
                <a:effectLst/>
                <a:latin typeface="Times New Roman"/>
                <a:ea typeface="Calibri"/>
                <a:cs typeface="Times New Roman"/>
              </a:rPr>
              <a:t>egymásra épülő;</a:t>
            </a:r>
            <a:endParaRPr lang="hu-HU" sz="2800" dirty="0">
              <a:effectLst/>
              <a:latin typeface="Calibri"/>
              <a:ea typeface="Calibri"/>
              <a:cs typeface="Times New Roman"/>
            </a:endParaRPr>
          </a:p>
          <a:p>
            <a:pPr marL="514350" lvl="0" indent="-514350" algn="just">
              <a:spcAft>
                <a:spcPts val="0"/>
              </a:spcAft>
              <a:buFont typeface="+mj-lt"/>
              <a:buAutoNum type="arabicPeriod"/>
            </a:pPr>
            <a:r>
              <a:rPr lang="hu-HU" sz="2800" dirty="0">
                <a:effectLst/>
                <a:latin typeface="Times New Roman"/>
                <a:ea typeface="Calibri"/>
                <a:cs typeface="Times New Roman"/>
              </a:rPr>
              <a:t>logikailag zárt,  </a:t>
            </a:r>
            <a:endParaRPr lang="hu-HU" sz="2800" dirty="0">
              <a:effectLst/>
              <a:latin typeface="Calibri"/>
              <a:ea typeface="Calibri"/>
              <a:cs typeface="Times New Roman"/>
            </a:endParaRPr>
          </a:p>
          <a:p>
            <a:pPr marL="514350" lvl="0" indent="-514350" algn="just">
              <a:spcAft>
                <a:spcPts val="0"/>
              </a:spcAft>
              <a:buFont typeface="+mj-lt"/>
              <a:buAutoNum type="arabicPeriod"/>
            </a:pPr>
            <a:r>
              <a:rPr lang="hu-HU" sz="2800" i="1" dirty="0">
                <a:effectLst/>
                <a:latin typeface="Times New Roman"/>
                <a:ea typeface="Calibri"/>
                <a:cs typeface="Times New Roman"/>
              </a:rPr>
              <a:t>k</a:t>
            </a:r>
            <a:r>
              <a:rPr lang="hu-HU" sz="2800" i="1" dirty="0" smtClean="0">
                <a:effectLst/>
                <a:latin typeface="Times New Roman"/>
                <a:ea typeface="Calibri"/>
                <a:cs typeface="Times New Roman"/>
              </a:rPr>
              <a:t>ompetenciaalapú emberi </a:t>
            </a:r>
            <a:r>
              <a:rPr lang="hu-HU" sz="2800" i="1" dirty="0">
                <a:effectLst/>
                <a:latin typeface="Times New Roman"/>
                <a:ea typeface="Calibri"/>
                <a:cs typeface="Times New Roman"/>
              </a:rPr>
              <a:t>erőforrás-gazdálkodási folyamat jöjjön </a:t>
            </a:r>
            <a:r>
              <a:rPr lang="hu-HU" sz="2800" i="1" dirty="0" smtClean="0">
                <a:effectLst/>
                <a:latin typeface="Times New Roman"/>
                <a:ea typeface="Calibri"/>
                <a:cs typeface="Times New Roman"/>
              </a:rPr>
              <a:t>létre,</a:t>
            </a:r>
            <a:endParaRPr lang="hu-HU" sz="2800" i="1" dirty="0">
              <a:effectLst/>
              <a:latin typeface="Calibri"/>
              <a:ea typeface="Calibri"/>
              <a:cs typeface="Times New Roman"/>
            </a:endParaRPr>
          </a:p>
          <a:p>
            <a:pPr marL="514350" lvl="0" indent="-514350" algn="just">
              <a:spcAft>
                <a:spcPts val="0"/>
              </a:spcAft>
              <a:buFont typeface="+mj-lt"/>
              <a:buAutoNum type="arabicPeriod"/>
            </a:pPr>
            <a:r>
              <a:rPr lang="hu-HU" sz="2800" dirty="0">
                <a:effectLst/>
                <a:latin typeface="Times New Roman"/>
                <a:ea typeface="Calibri"/>
                <a:cs typeface="Times New Roman"/>
              </a:rPr>
              <a:t>amely lehetővé teszi, hogy a vezetői beosztásokba </a:t>
            </a:r>
            <a:endParaRPr lang="hu-HU" sz="2800" dirty="0">
              <a:effectLst/>
              <a:latin typeface="Calibri"/>
              <a:ea typeface="Calibri"/>
              <a:cs typeface="Times New Roman"/>
            </a:endParaRPr>
          </a:p>
          <a:p>
            <a:pPr marL="514350" lvl="0" indent="-514350">
              <a:spcAft>
                <a:spcPts val="0"/>
              </a:spcAft>
              <a:buFont typeface="+mj-lt"/>
              <a:buAutoNum type="arabicPeriod"/>
            </a:pPr>
            <a:r>
              <a:rPr lang="hu-HU" sz="2800" i="1" dirty="0">
                <a:effectLst/>
                <a:latin typeface="Times New Roman"/>
                <a:ea typeface="Calibri"/>
                <a:cs typeface="Times New Roman"/>
              </a:rPr>
              <a:t>csak és kizárólag a tudományosan megalapozott kiválasztási eljárás </a:t>
            </a:r>
            <a:r>
              <a:rPr lang="hu-HU" sz="2800" i="1" dirty="0" smtClean="0">
                <a:effectLst/>
                <a:latin typeface="Times New Roman"/>
                <a:ea typeface="Calibri"/>
                <a:cs typeface="Times New Roman"/>
              </a:rPr>
              <a:t>nyomán,</a:t>
            </a:r>
            <a:endParaRPr lang="hu-HU" sz="2800" i="1" dirty="0">
              <a:effectLst/>
              <a:latin typeface="Calibri"/>
              <a:ea typeface="Calibri"/>
              <a:cs typeface="Times New Roman"/>
            </a:endParaRPr>
          </a:p>
          <a:p>
            <a:pPr marL="514350" lvl="0" indent="-514350">
              <a:spcAft>
                <a:spcPts val="0"/>
              </a:spcAft>
              <a:buFont typeface="+mj-lt"/>
              <a:buAutoNum type="arabicPeriod"/>
            </a:pPr>
            <a:r>
              <a:rPr lang="hu-HU" sz="2800" dirty="0">
                <a:effectLst/>
                <a:latin typeface="Times New Roman"/>
                <a:ea typeface="Calibri"/>
                <a:cs typeface="Times New Roman"/>
              </a:rPr>
              <a:t>a legalkalmasabb személyek kerülhessenek.</a:t>
            </a:r>
            <a:endParaRPr lang="hu-H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883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új vezetőképzési rendszer jellemzői</a:t>
            </a:r>
            <a:endParaRPr lang="hu-H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Aft>
                <a:spcPts val="0"/>
              </a:spcAft>
              <a:buFont typeface="+mj-lt"/>
              <a:buAutoNum type="arabicPeriod"/>
            </a:pPr>
            <a:r>
              <a:rPr lang="hu-HU" sz="2800" i="1" dirty="0">
                <a:effectLst/>
                <a:latin typeface="Times New Roman"/>
                <a:ea typeface="Calibri"/>
                <a:cs typeface="Times New Roman"/>
              </a:rPr>
              <a:t>a</a:t>
            </a:r>
            <a:r>
              <a:rPr lang="hu-HU" sz="2800" i="1" dirty="0" smtClean="0">
                <a:effectLst/>
                <a:latin typeface="Times New Roman"/>
                <a:ea typeface="Calibri"/>
                <a:cs typeface="Times New Roman"/>
              </a:rPr>
              <a:t>lapvetően az </a:t>
            </a:r>
            <a:r>
              <a:rPr lang="hu-HU" sz="2800" i="1" dirty="0">
                <a:effectLst/>
                <a:latin typeface="Times New Roman"/>
                <a:ea typeface="Calibri"/>
                <a:cs typeface="Times New Roman"/>
              </a:rPr>
              <a:t>önkéntesség elvére </a:t>
            </a:r>
            <a:r>
              <a:rPr lang="hu-HU" sz="2800" i="1" dirty="0" smtClean="0">
                <a:effectLst/>
                <a:latin typeface="Times New Roman"/>
                <a:ea typeface="Calibri"/>
                <a:cs typeface="Times New Roman"/>
              </a:rPr>
              <a:t>épül;</a:t>
            </a:r>
            <a:endParaRPr lang="hu-HU" sz="2800" i="1" dirty="0">
              <a:effectLst/>
              <a:latin typeface="Calibri"/>
              <a:ea typeface="Calibri"/>
              <a:cs typeface="Times New Roman"/>
            </a:endParaRPr>
          </a:p>
          <a:p>
            <a:pPr marL="514350" lvl="0" indent="-514350">
              <a:spcAft>
                <a:spcPts val="0"/>
              </a:spcAft>
              <a:buFont typeface="+mj-lt"/>
              <a:buAutoNum type="arabicPeriod"/>
            </a:pPr>
            <a:r>
              <a:rPr lang="hu-HU" sz="2800" dirty="0" smtClean="0">
                <a:effectLst/>
                <a:latin typeface="Times New Roman"/>
                <a:ea typeface="Calibri"/>
                <a:cs typeface="Times New Roman"/>
              </a:rPr>
              <a:t>megteremti </a:t>
            </a:r>
            <a:r>
              <a:rPr lang="hu-HU" sz="2800" dirty="0">
                <a:effectLst/>
                <a:latin typeface="Times New Roman"/>
                <a:ea typeface="Calibri"/>
                <a:cs typeface="Times New Roman"/>
              </a:rPr>
              <a:t>a céltudatos és tervszerű vezetői </a:t>
            </a:r>
            <a:r>
              <a:rPr lang="hu-HU" sz="2800" dirty="0" smtClean="0">
                <a:effectLst/>
                <a:latin typeface="Times New Roman"/>
                <a:ea typeface="Calibri"/>
                <a:cs typeface="Times New Roman"/>
              </a:rPr>
              <a:t>utánpótlás</a:t>
            </a:r>
            <a:r>
              <a:rPr lang="hu-HU" sz="28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hu-HU" sz="2800" dirty="0" smtClean="0">
                <a:effectLst/>
                <a:latin typeface="Times New Roman"/>
                <a:ea typeface="Calibri"/>
                <a:cs typeface="Times New Roman"/>
              </a:rPr>
              <a:t>létrejöttének lehetőségét;</a:t>
            </a:r>
            <a:endParaRPr lang="hu-HU" sz="2800" dirty="0">
              <a:effectLst/>
              <a:latin typeface="Calibri"/>
              <a:ea typeface="Calibri"/>
              <a:cs typeface="Times New Roman"/>
            </a:endParaRPr>
          </a:p>
          <a:p>
            <a:pPr marL="514350" lvl="0" indent="-514350">
              <a:spcAft>
                <a:spcPts val="0"/>
              </a:spcAft>
              <a:buFont typeface="+mj-lt"/>
              <a:buAutoNum type="arabicPeriod"/>
            </a:pPr>
            <a:r>
              <a:rPr lang="hu-HU" sz="2800" dirty="0">
                <a:effectLst/>
                <a:latin typeface="Times New Roman"/>
                <a:ea typeface="Calibri"/>
                <a:cs typeface="Times New Roman"/>
              </a:rPr>
              <a:t>h</a:t>
            </a:r>
            <a:r>
              <a:rPr lang="hu-HU" sz="2800" dirty="0" smtClean="0">
                <a:effectLst/>
                <a:latin typeface="Times New Roman"/>
                <a:ea typeface="Calibri"/>
                <a:cs typeface="Times New Roman"/>
              </a:rPr>
              <a:t>ozzájárul a </a:t>
            </a:r>
            <a:r>
              <a:rPr lang="hu-HU" sz="2800" dirty="0">
                <a:effectLst/>
                <a:latin typeface="Times New Roman"/>
                <a:ea typeface="Calibri"/>
                <a:cs typeface="Times New Roman"/>
              </a:rPr>
              <a:t>szervezeten belüli, kiszámítható karrierrendszer </a:t>
            </a:r>
            <a:r>
              <a:rPr lang="hu-HU" sz="2800" dirty="0" smtClean="0">
                <a:effectLst/>
                <a:latin typeface="Times New Roman"/>
                <a:ea typeface="Calibri"/>
                <a:cs typeface="Times New Roman"/>
              </a:rPr>
              <a:t>kialakításához</a:t>
            </a:r>
            <a:r>
              <a:rPr lang="hu-HU" sz="2800" dirty="0">
                <a:effectLst/>
                <a:latin typeface="Times New Roman"/>
                <a:ea typeface="Calibri"/>
                <a:cs typeface="Times New Roman"/>
              </a:rPr>
              <a:t>;</a:t>
            </a:r>
            <a:endParaRPr lang="hu-HU" sz="2800" dirty="0">
              <a:effectLst/>
              <a:latin typeface="Calibri"/>
              <a:ea typeface="Calibri"/>
              <a:cs typeface="Times New Roman"/>
            </a:endParaRPr>
          </a:p>
          <a:p>
            <a:pPr marL="514350" lvl="0" indent="-514350">
              <a:spcAft>
                <a:spcPts val="0"/>
              </a:spcAft>
              <a:buFont typeface="+mj-lt"/>
              <a:buAutoNum type="arabicPeriod"/>
            </a:pPr>
            <a:r>
              <a:rPr lang="hu-HU" sz="2800" i="1" dirty="0">
                <a:effectLst/>
                <a:latin typeface="Times New Roman"/>
                <a:ea typeface="Calibri"/>
                <a:cs typeface="Times New Roman"/>
              </a:rPr>
              <a:t>mindenki számára megteremti az szervezeti érdekek és az egyéni életpálya-elképzelések összhangján alapuló előmeneteli </a:t>
            </a:r>
            <a:r>
              <a:rPr lang="hu-HU" sz="2800" i="1" dirty="0" smtClean="0">
                <a:effectLst/>
                <a:latin typeface="Times New Roman"/>
                <a:ea typeface="Calibri"/>
                <a:cs typeface="Times New Roman"/>
              </a:rPr>
              <a:t>rendszert;</a:t>
            </a:r>
          </a:p>
          <a:p>
            <a:pPr marL="514350" lvl="0" indent="-514350">
              <a:spcAft>
                <a:spcPts val="0"/>
              </a:spcAft>
              <a:buFont typeface="+mj-lt"/>
              <a:buAutoNum type="arabicPeriod"/>
            </a:pPr>
            <a:r>
              <a:rPr lang="hu-HU" sz="2800" i="1" dirty="0" smtClean="0">
                <a:effectLst/>
                <a:latin typeface="Times New Roman"/>
                <a:ea typeface="Calibri"/>
                <a:cs typeface="Times New Roman"/>
              </a:rPr>
              <a:t>1-4 pont eredménye: kizárja a kontraszelekciót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hu-HU" sz="2800" dirty="0">
              <a:effectLst/>
              <a:latin typeface="Calibri"/>
              <a:ea typeface="Calibri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346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i="1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A rendészeti vezetőképzés és tehetséggondozás rendszerének normatív </a:t>
            </a:r>
            <a:r>
              <a:rPr lang="hu-HU" sz="2800" b="1" i="1" dirty="0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alapja I.</a:t>
            </a:r>
            <a:endParaRPr lang="hu-H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sz="2800" b="1" i="1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Rendészeti </a:t>
            </a:r>
            <a:r>
              <a:rPr lang="hu-HU" sz="2800" b="1" i="1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hu-HU" sz="2800" b="1" i="1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tánpótlási </a:t>
            </a:r>
            <a:r>
              <a:rPr lang="hu-HU" sz="2800" b="1" i="1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vezetői </a:t>
            </a:r>
            <a:r>
              <a:rPr lang="hu-HU" sz="2800" b="1" i="1" dirty="0" smtClean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adatbankról</a:t>
            </a:r>
            <a:endParaRPr lang="hu-H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fegyveres szervek hivatásos állományú tagjainak szolgálati viszonyáról szóló 1996. évi XLIII. törvény (HSZT) 203/A.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§.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rendészeti utánpótlási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vezetői adatbank olyan nyilvántartási rendszer, amely a hivatásos állomány tagjának a rendészeti életpályán történő, - érdemeken és teljesítményen alapuló - tervezett előrehaladását szolgálja, egyben megkönnyíti a fegyveres szerveknél rendszeresített vezetői beosztások betöltését.</a:t>
            </a:r>
          </a:p>
        </p:txBody>
      </p:sp>
    </p:spTree>
    <p:extLst>
      <p:ext uri="{BB962C8B-B14F-4D97-AF65-F5344CB8AC3E}">
        <p14:creationId xmlns:p14="http://schemas.microsoft.com/office/powerpoint/2010/main" val="248100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A rendészeti vezetőképzés és tehetséggondozás rendszerének normatív alapja II. </a:t>
            </a:r>
            <a:endParaRPr lang="hu-H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hu-H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A belügyminiszter irányítása alá tartozó szervek hivatásos állományú tagjainak továbbképzési és vezetőképzési rendszeréről, valamint a rendészeti utánpótlási és vezetői adatbankról szóló </a:t>
            </a:r>
            <a:r>
              <a:rPr lang="hu-HU" sz="2800" b="1" i="1" dirty="0" smtClean="0">
                <a:latin typeface="Times New Roman" pitchFamily="18" charset="0"/>
                <a:cs typeface="Times New Roman" pitchFamily="18" charset="0"/>
              </a:rPr>
              <a:t>2/2013. (I. 30.) BM rendelet</a:t>
            </a:r>
          </a:p>
          <a:p>
            <a:pPr marL="0" indent="0">
              <a:buNone/>
              <a:defRPr/>
            </a:pPr>
            <a:endParaRPr lang="hu-HU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hu-H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kiválasztás szakmai protokollja – a rendszer folyamatleírása – miniszteri jóváhagyással</a:t>
            </a:r>
            <a:endParaRPr lang="hu-H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új vezetőképzési rendszer tudományos megalapozása</a:t>
            </a:r>
            <a:endParaRPr lang="hu-H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hu-H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Rendészeti ágazat kompetencia-térképének ismétlődő elkészítése (1996., 2004., 2013.);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Beválás vizsgálat és után követés a vezetőképzés rendszerében (alkalmazott kutatás 2011. 2223 fős minta, 128 fős kontrollcsoport);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vezetők tevékenységének vizsgálata a magyar rendőrségnél (longitudinális összehasonlító kutatás 2001. és 2012. közötti időben: 1500 fős minta);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hu-H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Belügyi Tudományos Tanács Alkalmazott Pszichológiai Munkacsoport kutatása (önálló előadás lesz)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ÁROP 2.2.17. K+F projekt (2013/2014: faktoranalízis alapján10 új teszt kidolgozása, 1000 AC/DC feladat-kidolgozás, strukturált interjú módszertana, 360 fokos értékelés, stb.);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r>
              <a:rPr 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2000-2013. évek DC eredményeinek vizsgálata (2110 fő).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arenR"/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arenR"/>
            </a:pPr>
            <a:endParaRPr lang="hu-H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arenR"/>
            </a:pPr>
            <a:endParaRPr lang="hu-H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2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megvalósítás három alapfeltétele</a:t>
            </a:r>
            <a:endParaRPr lang="hu-H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211683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minisztérium vezetése részéről meglévő feltétlen támogatás =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normatív alap megteremtése;</a:t>
            </a:r>
          </a:p>
          <a:p>
            <a:pPr marL="514350" indent="-514350">
              <a:buAutoNum type="arabicPeriod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ágazat kompetencia-térképének megléte;</a:t>
            </a:r>
          </a:p>
          <a:p>
            <a:pPr marL="514350" indent="-514350">
              <a:buAutoNum type="arabicPeriod"/>
            </a:pP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Idő: sok-sok idő.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32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268761"/>
            <a:ext cx="8229600" cy="3456384"/>
          </a:xfrm>
        </p:spPr>
        <p:txBody>
          <a:bodyPr/>
          <a:lstStyle/>
          <a:p>
            <a:pPr marL="0" lvl="0" indent="0" algn="ctr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endParaRPr lang="hu-HU" sz="2800" b="1" i="1" kern="1200" dirty="0" smtClean="0">
              <a:solidFill>
                <a:prstClr val="white"/>
              </a:solidFill>
              <a:effectLst>
                <a:glow rad="101600">
                  <a:srgbClr val="8064A2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hu-HU" sz="2800" b="1" i="1" kern="1200" dirty="0" smtClean="0">
                <a:solidFill>
                  <a:prstClr val="white"/>
                </a:solidFill>
                <a:effectLst>
                  <a:glow rad="101600">
                    <a:srgbClr val="8064A2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b="1" i="1" kern="1200" dirty="0">
                <a:solidFill>
                  <a:prstClr val="white"/>
                </a:solidFill>
                <a:effectLst>
                  <a:glow rad="101600">
                    <a:srgbClr val="8064A2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RENDÉSZETI VEZETŐKÉPZÉSI ÉS TEHETSÉGGONDOZÁSI RENDSZER MŰKÖDTETÉSÉNEK FOLYAMATA</a:t>
            </a:r>
          </a:p>
        </p:txBody>
      </p:sp>
    </p:spTree>
    <p:extLst>
      <p:ext uri="{BB962C8B-B14F-4D97-AF65-F5344CB8AC3E}">
        <p14:creationId xmlns:p14="http://schemas.microsoft.com/office/powerpoint/2010/main" val="2092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üggöny">
  <a:themeElements>
    <a:clrScheme name="Függöny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Függön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üggöny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üggöny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üggöny">
  <a:themeElements>
    <a:clrScheme name="Függöny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Függön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üggöny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üggöny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Függöny">
  <a:themeElements>
    <a:clrScheme name="Függöny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Függön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alpha val="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Függöny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üggöny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üggöny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5208</TotalTime>
  <Words>741</Words>
  <Application>Microsoft Office PowerPoint</Application>
  <PresentationFormat>Diavetítés a képernyőre (4:3 oldalarány)</PresentationFormat>
  <Paragraphs>131</Paragraphs>
  <Slides>23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23</vt:i4>
      </vt:variant>
    </vt:vector>
  </HeadingPairs>
  <TitlesOfParts>
    <vt:vector size="26" baseType="lpstr">
      <vt:lpstr>Függöny</vt:lpstr>
      <vt:lpstr>1_Függöny</vt:lpstr>
      <vt:lpstr>2_Függöny</vt:lpstr>
      <vt:lpstr>A rendvédelem és a honvédelem területén végzett orvosi és pszichológiai tevékenység kihívásai napjainkban </vt:lpstr>
      <vt:lpstr>   </vt:lpstr>
      <vt:lpstr>Az új vezetőképzési rendszer létrehozásának célja</vt:lpstr>
      <vt:lpstr>Az új vezetőképzési rendszer jellemzői</vt:lpstr>
      <vt:lpstr>A rendészeti vezetőképzés és tehetséggondozás rendszerének normatív alapja I.</vt:lpstr>
      <vt:lpstr>A rendészeti vezetőképzés és tehetséggondozás rendszerének normatív alapja II. </vt:lpstr>
      <vt:lpstr>Az új vezetőképzési rendszer tudományos megalapozása</vt:lpstr>
      <vt:lpstr>A megvalósítás három alapfeltétele</vt:lpstr>
      <vt:lpstr>PowerPoint bemutató</vt:lpstr>
      <vt:lpstr>  A RENDÉSZETI VEZETŐKÉPZÉSI ÉS TEHETSÉGGONDOZÁSI RENDSZER ELEMEI ÉS RÉSZELEMEI </vt:lpstr>
      <vt:lpstr>PowerPoint bemutató</vt:lpstr>
      <vt:lpstr>Tehetséggondozási programba kerülés általános feltétele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Török-Révész</dc:creator>
  <cp:lastModifiedBy>Valér</cp:lastModifiedBy>
  <cp:revision>220</cp:revision>
  <cp:lastPrinted>2013-11-06T10:39:07Z</cp:lastPrinted>
  <dcterms:created xsi:type="dcterms:W3CDTF">2013-09-08T07:09:26Z</dcterms:created>
  <dcterms:modified xsi:type="dcterms:W3CDTF">2013-11-07T01:37:20Z</dcterms:modified>
</cp:coreProperties>
</file>