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7" r:id="rId2"/>
    <p:sldId id="265" r:id="rId3"/>
    <p:sldId id="257" r:id="rId4"/>
    <p:sldId id="266" r:id="rId5"/>
    <p:sldId id="258" r:id="rId6"/>
    <p:sldId id="260" r:id="rId7"/>
    <p:sldId id="259" r:id="rId8"/>
    <p:sldId id="261" r:id="rId9"/>
    <p:sldId id="262" r:id="rId10"/>
    <p:sldId id="263" r:id="rId11"/>
    <p:sldId id="268" r:id="rId12"/>
    <p:sldId id="269" r:id="rId13"/>
    <p:sldId id="270" r:id="rId14"/>
    <p:sldId id="264" r:id="rId15"/>
    <p:sldId id="271" r:id="rId1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9BC8-3DE2-436E-B76F-A04FE304AC15}" type="datetimeFigureOut">
              <a:rPr lang="hu-HU" smtClean="0"/>
              <a:t>2013.10.29.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8CC24-FE47-4219-A889-DC3E3BDD295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9BC8-3DE2-436E-B76F-A04FE304AC15}" type="datetimeFigureOut">
              <a:rPr lang="hu-HU" smtClean="0"/>
              <a:t>2013.10.29.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8CC24-FE47-4219-A889-DC3E3BDD295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9BC8-3DE2-436E-B76F-A04FE304AC15}" type="datetimeFigureOut">
              <a:rPr lang="hu-HU" smtClean="0"/>
              <a:t>2013.10.29.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8CC24-FE47-4219-A889-DC3E3BDD295A}" type="slidenum">
              <a:rPr lang="hu-HU" smtClean="0"/>
              <a:t>‹#›</a:t>
            </a:fld>
            <a:endParaRPr lang="hu-H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9BC8-3DE2-436E-B76F-A04FE304AC15}" type="datetimeFigureOut">
              <a:rPr lang="hu-HU" smtClean="0"/>
              <a:t>2013.10.29.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8CC24-FE47-4219-A889-DC3E3BDD295A}" type="slidenum">
              <a:rPr lang="hu-HU" smtClean="0"/>
              <a:t>‹#›</a:t>
            </a:fld>
            <a:endParaRPr lang="hu-H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9BC8-3DE2-436E-B76F-A04FE304AC15}" type="datetimeFigureOut">
              <a:rPr lang="hu-HU" smtClean="0"/>
              <a:t>2013.10.29.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8CC24-FE47-4219-A889-DC3E3BDD295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9BC8-3DE2-436E-B76F-A04FE304AC15}" type="datetimeFigureOut">
              <a:rPr lang="hu-HU" smtClean="0"/>
              <a:t>2013.10.29.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8CC24-FE47-4219-A889-DC3E3BDD295A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9BC8-3DE2-436E-B76F-A04FE304AC15}" type="datetimeFigureOut">
              <a:rPr lang="hu-HU" smtClean="0"/>
              <a:t>2013.10.29.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8CC24-FE47-4219-A889-DC3E3BDD295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9BC8-3DE2-436E-B76F-A04FE304AC15}" type="datetimeFigureOut">
              <a:rPr lang="hu-HU" smtClean="0"/>
              <a:t>2013.10.29.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8CC24-FE47-4219-A889-DC3E3BDD295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9BC8-3DE2-436E-B76F-A04FE304AC15}" type="datetimeFigureOut">
              <a:rPr lang="hu-HU" smtClean="0"/>
              <a:t>2013.10.29.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8CC24-FE47-4219-A889-DC3E3BDD295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9BC8-3DE2-436E-B76F-A04FE304AC15}" type="datetimeFigureOut">
              <a:rPr lang="hu-HU" smtClean="0"/>
              <a:t>2013.10.29.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8CC24-FE47-4219-A889-DC3E3BDD295A}" type="slidenum">
              <a:rPr lang="hu-HU" smtClean="0"/>
              <a:t>‹#›</a:t>
            </a:fld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9BC8-3DE2-436E-B76F-A04FE304AC15}" type="datetimeFigureOut">
              <a:rPr lang="hu-HU" smtClean="0"/>
              <a:t>2013.10.29.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8CC24-FE47-4219-A889-DC3E3BDD295A}" type="slidenum">
              <a:rPr lang="hu-HU" smtClean="0"/>
              <a:t>‹#›</a:t>
            </a:fld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7439BC8-3DE2-436E-B76F-A04FE304AC15}" type="datetimeFigureOut">
              <a:rPr lang="hu-HU" smtClean="0"/>
              <a:t>2013.10.29.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128CC24-FE47-4219-A889-DC3E3BDD295A}" type="slidenum">
              <a:rPr lang="hu-HU" smtClean="0"/>
              <a:t>‹#›</a:t>
            </a:fld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Rendőrség és az Országos Mentőszolgálat együttműködésének egyes kérdései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03648" y="3861048"/>
            <a:ext cx="6400800" cy="1473200"/>
          </a:xfrm>
        </p:spPr>
        <p:txBody>
          <a:bodyPr>
            <a:noAutofit/>
          </a:bodyPr>
          <a:lstStyle/>
          <a:p>
            <a:r>
              <a:rPr lang="hu-HU" sz="2400" dirty="0" smtClean="0">
                <a:solidFill>
                  <a:srgbClr val="002060"/>
                </a:solidFill>
              </a:rPr>
              <a:t>Dr. Golopencza Pál</a:t>
            </a:r>
          </a:p>
          <a:p>
            <a:r>
              <a:rPr lang="hu-HU" sz="2400" dirty="0">
                <a:solidFill>
                  <a:srgbClr val="002060"/>
                </a:solidFill>
              </a:rPr>
              <a:t>s</a:t>
            </a:r>
            <a:r>
              <a:rPr lang="hu-HU" sz="2400" dirty="0" smtClean="0">
                <a:solidFill>
                  <a:srgbClr val="002060"/>
                </a:solidFill>
              </a:rPr>
              <a:t>zolgálatvezető főorvos</a:t>
            </a:r>
          </a:p>
          <a:p>
            <a:r>
              <a:rPr lang="hu-HU" sz="2400" dirty="0" smtClean="0">
                <a:solidFill>
                  <a:srgbClr val="002060"/>
                </a:solidFill>
              </a:rPr>
              <a:t>Központi Mentésirányítás vezetője</a:t>
            </a:r>
          </a:p>
          <a:p>
            <a:endParaRPr lang="hu-HU" sz="2400" dirty="0">
              <a:solidFill>
                <a:schemeClr val="tx1"/>
              </a:solidFill>
            </a:endParaRPr>
          </a:p>
          <a:p>
            <a:r>
              <a:rPr lang="hu-HU" sz="2400" dirty="0" smtClean="0">
                <a:solidFill>
                  <a:schemeClr val="tx1"/>
                </a:solidFill>
              </a:rPr>
              <a:t>2013. </a:t>
            </a:r>
            <a:r>
              <a:rPr lang="hu-HU" sz="2400" dirty="0">
                <a:solidFill>
                  <a:schemeClr val="tx1"/>
                </a:solidFill>
              </a:rPr>
              <a:t>n</a:t>
            </a:r>
            <a:r>
              <a:rPr lang="hu-HU" sz="2400" dirty="0" smtClean="0">
                <a:solidFill>
                  <a:schemeClr val="tx1"/>
                </a:solidFill>
              </a:rPr>
              <a:t>ovember 7.</a:t>
            </a:r>
            <a:endParaRPr lang="hu-HU" sz="2400" dirty="0">
              <a:solidFill>
                <a:schemeClr val="tx1"/>
              </a:solidFill>
            </a:endParaRPr>
          </a:p>
        </p:txBody>
      </p:sp>
      <p:sp>
        <p:nvSpPr>
          <p:cNvPr id="4" name="AutoShape 2" descr="data:image/jpeg;base64,/9j/4AAQSkZJRgABAQAAAQABAAD/2wCEAAkGBwgHBgkIBwgKCgkLDRYPDQwMDRsUFRAWIB0iIiAdHx8kKDQsJCYxJx8fLT0tMTU3Ojo6Iys/RD84QzQ5OjcBCgoKDQwNGg8PGjclHyU3Nzc3Nzc3Nzc3Nzc3Nzc3Nzc3Nzc3Nzc3Nzc3Nzc3Nzc3Nzc3Nzc3Nzc3Nzc3Nzc3N//AABEIAFoAVgMBIgACEQEDEQH/xAAcAAACAwEBAQEAAAAAAAAAAAAGBwAEBQgDAgH/xAA+EAACAQMCAwUGAwYDCQAAAAABAgMEBREAEgYhMQcTIkFRMmFxgZGhFBVyI0JSgpLBYrHwFyQlM0NTorPR/8QAGQEAAgMBAAAAAAAAAAAAAAAAAAECAwQF/8QAMhEAAQMDAQQIBAcAAAAAAAAAAQACEQMhMRJBUWFxBAUUIkKBwfATMqHRFSMkUnKx4f/aAAwDAQACEQMRAD8AeOpqaoXm60toonq6yQIiAnmcZ1Fzg0SUASrc00cMZeV1RR1LHA0FXftIttPWCgtcT3CtY4EcXPnpccZcUX7iemaegWRLdk7Y4gxkkQZBfaOapkEZONYPDd9ipretFNA80yTM1OIY8y+NGBZMdSp8j1DH0Gg0az6Jqt2WgZ893LPHYjU0O0o5ftH4guNFUVtGlPS08DsjKYneQMF3dApwPecAaq0nGfFM9pjui1wMJjmkdAFzHsDEZ8PRtjAH11m26x8VXOWsmo7NRxQV8iTSR1QaRRIBhiNvIZJYkN/bVyLs54xgpjDDNTrEaeSnMeBgo5JYdfUnnjI0op3iM8XWi4kTeUXWpQdpt0gttNX1rUc0U7FEhAPelgQCOQGcEj2Q3XRxaONqCsCLXRyUErAHE4IHP1JwV/mAzpOycPcS2CotUtZbIqiC2yMUSEspfc2W9sDc3TG3PQa8ba8V3udHSgVoFB3hlE7FKmR5W5kqnMKrYyAcgHPTTqNDTLT3RJJF4F4EE8t2eCBJzldHqysAVIIPQjX1pLcH8cVFtuVXQGKR6KlbbJGzqe7IO1tp5cg2QOW0jHsk83DQ1kFfSx1NK4eKQZUj/XI+7UiHNMOygGcKxqampoQvieVIYXllYKiKWZj5AdTpGcY3w8W8SS2lWlamp43cwQyBXndekQJ5AjqevMEfujTD7Ub5+TcOyFGHeOCVB8yCAo/rZPlnSXtq2OS2wvUmkeRIWMqtM8dUZ8kggjO8Hwgc8DLZzquCSXwYFhH7v89d4Ttj3C0bZT3aK5wWexmpeKaJZ4VrNytQ7iwIZAQGbOcA8uYOOp02ODuAbTw9SKphWaoKje7jOfj6/wCXoNVOy3hwWmzisqsvVzeKSRzkk+fP3dPkdCXGnH6wcWKtPuMUC47yM4ZMnIx58xzPPzAIOMaGtdWfpYJndtjxH05zklBIaL++CZvGtZNbOF66spDskgjDrgkcgRkcumRy0o6btBvk9MtWIp/wpmEJm718Bz5e3oiuPGKX/gu60rSxSO1K5SUMFJIG4gjpnAPTBP8ACNYElca7hWKOyU9PJSEU6yUywrmJgpZ3GMeIbDz58ueouqCnVDHMmSBckRn67uSIlpIKb3DEz11ijkqj3hZpFO/nkB2ABz15aG+NOz+232Bno0EVZEMp3ZAZfTb6fpPhP+EncMGs7QqfhyxRUVORJVne4VGBOGYsDnovIjrz92s3gPjeequclRWEd9uPeooJ3xk+XmSPLPPIwPb1Ok2q6kKoaYG37b+OxDi0O0yhkG4W6sprJTQ0dDcV3o9T+FTZPDg5kLEZBAVgykdQc4IOjPs6v/5TPTUc1wFZQ1mRHP3bJllIXdg+8qCehyD5Nrb7UOH/AMfbUvVpIFbCRJFLFjLNgAY9Qwwh9coei81PX3Ongjoa6tqK241s1MskTnZFDEhJDKFHU8mU9NTYx1RwY0Z4Xm953edhIg2hEwJK6bHTU1h8GXT824fpqhn3yKNjt/ER0PzGD89TSBtdCXXbRcJhcaOip4VqWdlHcGPfv2gsRgc/+ov00K26qobvLR/g7XT0gWZmnRaNBu2gNhZFAyBzyDg8x8db/azJU03GlrnpoWmmE0gijHLcxjhAAP8ArprMsU9wkegnuVHFHvSWdqmMqDMSg5uo9ltqj45+OkWgUgYv3r6o3jG3ARtjknj+XI1n/Lmd1Qw90zocN0wT8dJ/jfssqY5p7ha5N/eO0jg5Kkk5JPUqefXmvX2Bpz11XHQ0U9XKGMcKF22jJwOuk5xt2pVAqJ6G1LseJyjscgIwOCPVjn4DU6JqioBQHe9OOyPYSdp097CV1RDXWueSnqI5qWVlw6HlvU/Dkyn1GQdHMrpwt2fwPbXBr7iY2mkJyYxIj4KjyO1CPnnQJVVVVcKgPUSyTysdqg5J59AB/YaJaOhafgKsqbnUmKJZkkoN0gJlKK67QOuMufueg10Os6eoUPjkfMJA8R2cYCpomNWkbLIdoKCsutV3NHCZZGyxPQKPMk+Q04eBey38G0Vfdpm7/AKhCV2+fIf3bn7hpP265VdrqC1O+11bxIwPUfcH3jB0y+DO0OVZI6ZW7tmOPw7jMbH/AA49n5Y/S51PrNvSHCQfy42evDl5pUCwfyTje3wfljUEa93CYzGoH7o93w1z0tVbrNUXaCd4IKg1ZcK1KJjJG4VhGMggAAsMcs5HPXRFBUmro4p2iMRcZ2k5x8/TSCuNY1LxLxDKKCvroZWiTuoYw0ORGhy+VIB5Y6dGOuRpDrAE8AYm432WlHfYzcY6qluMMClIBJ3kSH9xdzKo+Sqo1NUOxeoSrq7nLDRxUibRiGLoviPL7HU0qztFVwiLpNAIC+e26nmpTSXWnO2SmeKZDjONrFWP1eHQ5RR10cglrqikkg3ov4W3wsdmI18JOPAAu3Hl4tNzju0Jd+H543DEIrFtgyxQghsepAO4D+JV0j7bDc6mKqt9fPcal7e6U0dFQSCPcMHDsxHsYAwx5cx66T4DZMQMzmDGPP8AvKkF0DYasXCz08zsruV2S46Fxyb5EjI9xGlJx12d1NXxPGtq2qJ155BOUHIEe9fZOSOQQ5yTrf4H4khpa2roxK1RBHIY5jGu4oy4AbA6+QOPIDHssdHK8Q2s+3UGIfxTRPGv1YAamysWEFrockWzYiyCbV2f0XC9qatyXr1ZB3hOSMuoPP4HoMD1z10prZOJuEKdKmcsYa+njpo1/d/5jHd7iHfGPQa6RvEZuVnkWgaKVnKMh3+FsMD1GfTSkh7HbjAqLHcGKo6uFKrgsucE+L3n66spFjamuoTMgzk2n7pOkiAtmPgaj4r4dpqqQAViRLGJCdrEBRjD4JHXoQw9ADz1Q4F7Op7dxLK9wDukPsF4iuAepJ5qSenhY+fTpplcMUElnsy09WyKU5k7uQAAHM/LXpVcRWumGWqN49YlLD+oDH31Q15bR0F0NMSPf1TgF0xdWbrVLQW2efKrsQ7c8hnoPvjXOk35zVW+a5WqSojjlq5Z9iB4pSgVQrDn40CbfeDnqOYPe1XiiWstcdLaKapqKSXJqJoUYqq/vAsAdpIJHP1J8hoAig/G09OtlvNz2Vc34eO3yyk7Fx484bBUArjl54xqdIgxVtpmLiRbOMcJ3JOsNO1NLsXppjZ6q5VTs81VLkuxyW6kk/MnU0acN2uOz2WlooxgRoM/Hz1NJvfl5Gb++SIiy1DpLdqnBUsMwuNqjbIBVVjzl06mLHqOZX1Xw9VXLp141VNDVwPBUIJInGGU+erAS1wc3IRkQVz7WR3KaOlSgimehFMhjKr+y55zgnlryhhvtK/eQUspYecCK5+qZP000LTcrXaBViviV3SoaOF3VNxRTtHjYjPMHz66uNxTw9Vfs6qhQof+53DA/LeSfprlNptdcuAJXZp9bOpUxS+G0gbxlK2i4rqqKoIlV4age1tJV/nzVz/MxHu1u/7SK5IsLUTOffsB/wDX/fRpUW7hS6osRmFPu5LFL4R/LHKCv0GqUvZhZpZA8bps/Swz/Q6r9tW/Cqgd02T7X1fUM1aMHgUu7pxpcazm0u0Z5FyTj4ZJx8sazdt3rv2/d1Tg9JXBVf6mwPvpvU3CfDFof9pPH3gHsKUVvltG/wC51YN/4ctj/wC70qmQdWCoHPx3kMdUmhBl7gPO6v8AxejRH6eiBxKVthp7otcplUuuCNyzRylfmrEjlnRP2PcDtb4lu10iAqWUCNGHNPd/9+nloir79br4sFMlMUmNREyNKUBIDgsBzznGfLRtGixoEQBVUYAA5DWihql1MOlpieObclyul9KPSnCq4AHFl9ampqa2rGpqampoQkld+Hrter3WTWwAwd9ImfHyYSNuHJSBz9Tqu/BHE9KhdQV/QZSf/FSftp6DX7rH2Nm0qh/RqT3FxF+ZXPf/AB+3O8X4eRiObiDxE/qVCHx+oDVc8QziQxGGmWXzQwLu+hGddB1tJTVkJSrp4Z1HMLKgYA/PQTKiLdDCqqIt+O7A8OPhqt/RiMFLsx8DyEue8v1eViSGdEY4Cv8As1PwDYB+QOtKl4D4hrEywZV9Np/ycp9s6c9vo6WliBpqaGEsPEY4wufjjVzTZ0IbSjsrD85LuZSfsXBV7tN3pppo3aHvU34UDowOfCzennjTfHTXnUEiFyDg4OvQdNaaVFtMmFcym2m3S0QF+6mpqauUl//Z"/>
          <p:cNvSpPr>
            <a:spLocks noChangeAspect="1" noChangeArrowheads="1"/>
          </p:cNvSpPr>
          <p:nvPr/>
        </p:nvSpPr>
        <p:spPr bwMode="auto">
          <a:xfrm>
            <a:off x="155575" y="-411163"/>
            <a:ext cx="819150" cy="85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" name="AutoShape 4" descr="data:image/jpeg;base64,/9j/4AAQSkZJRgABAQAAAQABAAD/2wCEAAkGBwgHBgkIBwgKCgkLDRYPDQwMDRsUFRAWIB0iIiAdHx8kKDQsJCYxJx8fLT0tMTU3Ojo6Iys/RD84QzQ5OjcBCgoKDQwNGg8PGjclHyU3Nzc3Nzc3Nzc3Nzc3Nzc3Nzc3Nzc3Nzc3Nzc3Nzc3Nzc3Nzc3Nzc3Nzc3Nzc3Nzc3N//AABEIAFoAVgMBIgACEQEDEQH/xAAcAAACAwEBAQEAAAAAAAAAAAAGBwAEBQgDAgH/xAA+EAACAQMCAwUGAwYDCQAAAAABAgMEBREAEgYhMQcTIkFRMmFxgZGhFBVyI0JSgpLBYrHwFyQlM0NTorPR/8QAGQEAAgMBAAAAAAAAAAAAAAAAAAECAwQF/8QAMhEAAQMDAQQIBAcAAAAAAAAAAQACEQMhMRJBUWFxBAUUIkKBwfATMqHRFSMkUnKx4f/aAAwDAQACEQMRAD8AeOpqaoXm60toonq6yQIiAnmcZ1Fzg0SUASrc00cMZeV1RR1LHA0FXftIttPWCgtcT3CtY4EcXPnpccZcUX7iemaegWRLdk7Y4gxkkQZBfaOapkEZONYPDd9ipretFNA80yTM1OIY8y+NGBZMdSp8j1DH0Gg0az6Jqt2WgZ893LPHYjU0O0o5ftH4guNFUVtGlPS08DsjKYneQMF3dApwPecAaq0nGfFM9pjui1wMJjmkdAFzHsDEZ8PRtjAH11m26x8VXOWsmo7NRxQV8iTSR1QaRRIBhiNvIZJYkN/bVyLs54xgpjDDNTrEaeSnMeBgo5JYdfUnnjI0op3iM8XWi4kTeUXWpQdpt0gttNX1rUc0U7FEhAPelgQCOQGcEj2Q3XRxaONqCsCLXRyUErAHE4IHP1JwV/mAzpOycPcS2CotUtZbIqiC2yMUSEspfc2W9sDc3TG3PQa8ba8V3udHSgVoFB3hlE7FKmR5W5kqnMKrYyAcgHPTTqNDTLT3RJJF4F4EE8t2eCBJzldHqysAVIIPQjX1pLcH8cVFtuVXQGKR6KlbbJGzqe7IO1tp5cg2QOW0jHsk83DQ1kFfSx1NK4eKQZUj/XI+7UiHNMOygGcKxqampoQvieVIYXllYKiKWZj5AdTpGcY3w8W8SS2lWlamp43cwQyBXndekQJ5AjqevMEfujTD7Ub5+TcOyFGHeOCVB8yCAo/rZPlnSXtq2OS2wvUmkeRIWMqtM8dUZ8kggjO8Hwgc8DLZzquCSXwYFhH7v89d4Ttj3C0bZT3aK5wWexmpeKaJZ4VrNytQ7iwIZAQGbOcA8uYOOp02ODuAbTw9SKphWaoKje7jOfj6/wCXoNVOy3hwWmzisqsvVzeKSRzkk+fP3dPkdCXGnH6wcWKtPuMUC47yM4ZMnIx58xzPPzAIOMaGtdWfpYJndtjxH05zklBIaL++CZvGtZNbOF66spDskgjDrgkcgRkcumRy0o6btBvk9MtWIp/wpmEJm718Bz5e3oiuPGKX/gu60rSxSO1K5SUMFJIG4gjpnAPTBP8ACNYElca7hWKOyU9PJSEU6yUywrmJgpZ3GMeIbDz58ueouqCnVDHMmSBckRn67uSIlpIKb3DEz11ijkqj3hZpFO/nkB2ABz15aG+NOz+232Bno0EVZEMp3ZAZfTb6fpPhP+EncMGs7QqfhyxRUVORJVne4VGBOGYsDnovIjrz92s3gPjeequclRWEd9uPeooJ3xk+XmSPLPPIwPb1Ok2q6kKoaYG37b+OxDi0O0yhkG4W6sprJTQ0dDcV3o9T+FTZPDg5kLEZBAVgykdQc4IOjPs6v/5TPTUc1wFZQ1mRHP3bJllIXdg+8qCehyD5Nrb7UOH/AMfbUvVpIFbCRJFLFjLNgAY9Qwwh9coei81PX3Ongjoa6tqK241s1MskTnZFDEhJDKFHU8mU9NTYx1RwY0Z4Xm953edhIg2hEwJK6bHTU1h8GXT824fpqhn3yKNjt/ER0PzGD89TSBtdCXXbRcJhcaOip4VqWdlHcGPfv2gsRgc/+ov00K26qobvLR/g7XT0gWZmnRaNBu2gNhZFAyBzyDg8x8db/azJU03GlrnpoWmmE0gijHLcxjhAAP8ArprMsU9wkegnuVHFHvSWdqmMqDMSg5uo9ltqj45+OkWgUgYv3r6o3jG3ARtjknj+XI1n/Lmd1Qw90zocN0wT8dJ/jfssqY5p7ha5N/eO0jg5Kkk5JPUqefXmvX2Bpz11XHQ0U9XKGMcKF22jJwOuk5xt2pVAqJ6G1LseJyjscgIwOCPVjn4DU6JqioBQHe9OOyPYSdp097CV1RDXWueSnqI5qWVlw6HlvU/Dkyn1GQdHMrpwt2fwPbXBr7iY2mkJyYxIj4KjyO1CPnnQJVVVVcKgPUSyTysdqg5J59AB/YaJaOhafgKsqbnUmKJZkkoN0gJlKK67QOuMufueg10Os6eoUPjkfMJA8R2cYCpomNWkbLIdoKCsutV3NHCZZGyxPQKPMk+Q04eBey38G0Vfdpm7/AKhCV2+fIf3bn7hpP265VdrqC1O+11bxIwPUfcH3jB0y+DO0OVZI6ZW7tmOPw7jMbH/AA49n5Y/S51PrNvSHCQfy42evDl5pUCwfyTje3wfljUEa93CYzGoH7o93w1z0tVbrNUXaCd4IKg1ZcK1KJjJG4VhGMggAAsMcs5HPXRFBUmro4p2iMRcZ2k5x8/TSCuNY1LxLxDKKCvroZWiTuoYw0ORGhy+VIB5Y6dGOuRpDrAE8AYm432WlHfYzcY6qluMMClIBJ3kSH9xdzKo+Sqo1NUOxeoSrq7nLDRxUibRiGLoviPL7HU0qztFVwiLpNAIC+e26nmpTSXWnO2SmeKZDjONrFWP1eHQ5RR10cglrqikkg3ov4W3wsdmI18JOPAAu3Hl4tNzju0Jd+H543DEIrFtgyxQghsepAO4D+JV0j7bDc6mKqt9fPcal7e6U0dFQSCPcMHDsxHsYAwx5cx66T4DZMQMzmDGPP8AvKkF0DYasXCz08zsruV2S46Fxyb5EjI9xGlJx12d1NXxPGtq2qJ155BOUHIEe9fZOSOQQ5yTrf4H4khpa2roxK1RBHIY5jGu4oy4AbA6+QOPIDHssdHK8Q2s+3UGIfxTRPGv1YAamysWEFrockWzYiyCbV2f0XC9qatyXr1ZB3hOSMuoPP4HoMD1z10prZOJuEKdKmcsYa+njpo1/d/5jHd7iHfGPQa6RvEZuVnkWgaKVnKMh3+FsMD1GfTSkh7HbjAqLHcGKo6uFKrgsucE+L3n66spFjamuoTMgzk2n7pOkiAtmPgaj4r4dpqqQAViRLGJCdrEBRjD4JHXoQw9ADz1Q4F7Op7dxLK9wDukPsF4iuAepJ5qSenhY+fTpplcMUElnsy09WyKU5k7uQAAHM/LXpVcRWumGWqN49YlLD+oDH31Q15bR0F0NMSPf1TgF0xdWbrVLQW2efKrsQ7c8hnoPvjXOk35zVW+a5WqSojjlq5Z9iB4pSgVQrDn40CbfeDnqOYPe1XiiWstcdLaKapqKSXJqJoUYqq/vAsAdpIJHP1J8hoAig/G09OtlvNz2Vc34eO3yyk7Fx484bBUArjl54xqdIgxVtpmLiRbOMcJ3JOsNO1NLsXppjZ6q5VTs81VLkuxyW6kk/MnU0acN2uOz2WlooxgRoM/Hz1NJvfl5Gb++SIiy1DpLdqnBUsMwuNqjbIBVVjzl06mLHqOZX1Xw9VXLp141VNDVwPBUIJInGGU+erAS1wc3IRkQVz7WR3KaOlSgimehFMhjKr+y55zgnlryhhvtK/eQUspYecCK5+qZP000LTcrXaBViviV3SoaOF3VNxRTtHjYjPMHz66uNxTw9Vfs6qhQof+53DA/LeSfprlNptdcuAJXZp9bOpUxS+G0gbxlK2i4rqqKoIlV4age1tJV/nzVz/MxHu1u/7SK5IsLUTOffsB/wDX/fRpUW7hS6osRmFPu5LFL4R/LHKCv0GqUvZhZpZA8bps/Swz/Q6r9tW/Cqgd02T7X1fUM1aMHgUu7pxpcazm0u0Z5FyTj4ZJx8sazdt3rv2/d1Tg9JXBVf6mwPvpvU3CfDFof9pPH3gHsKUVvltG/wC51YN/4ctj/wC70qmQdWCoHPx3kMdUmhBl7gPO6v8AxejRH6eiBxKVthp7otcplUuuCNyzRylfmrEjlnRP2PcDtb4lu10iAqWUCNGHNPd/9+nloir79br4sFMlMUmNREyNKUBIDgsBzznGfLRtGixoEQBVUYAA5DWihql1MOlpieObclyul9KPSnCq4AHFl9ampqa2rGpqampoQkld+Hrter3WTWwAwd9ImfHyYSNuHJSBz9Tqu/BHE9KhdQV/QZSf/FSftp6DX7rH2Nm0qh/RqT3FxF+ZXPf/AB+3O8X4eRiObiDxE/qVCHx+oDVc8QziQxGGmWXzQwLu+hGddB1tJTVkJSrp4Z1HMLKgYA/PQTKiLdDCqqIt+O7A8OPhqt/RiMFLsx8DyEue8v1eViSGdEY4Cv8As1PwDYB+QOtKl4D4hrEywZV9Np/ycp9s6c9vo6WliBpqaGEsPEY4wufjjVzTZ0IbSjsrD85LuZSfsXBV7tN3pppo3aHvU34UDowOfCzennjTfHTXnUEiFyDg4OvQdNaaVFtMmFcym2m3S0QF+6mpqauUl//Z"/>
          <p:cNvSpPr>
            <a:spLocks noChangeAspect="1" noChangeArrowheads="1"/>
          </p:cNvSpPr>
          <p:nvPr/>
        </p:nvSpPr>
        <p:spPr bwMode="auto">
          <a:xfrm>
            <a:off x="307975" y="-258763"/>
            <a:ext cx="819150" cy="85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2078" y="5733256"/>
            <a:ext cx="8191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579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Irányítások között folyamatos és pontos tájékoztatás</a:t>
            </a:r>
          </a:p>
          <a:p>
            <a:r>
              <a:rPr lang="hu-HU" dirty="0" smtClean="0"/>
              <a:t>A résztvevő erők helyszíni vezetőinek – kárhelyparancsnokok – kapcsolat felvétele</a:t>
            </a:r>
          </a:p>
          <a:p>
            <a:pPr marL="0" indent="0">
              <a:buNone/>
            </a:pPr>
            <a:r>
              <a:rPr lang="hu-HU" dirty="0" smtClean="0"/>
              <a:t>     ( szóban, együttműködési EDR csatornán )</a:t>
            </a:r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Együttműködés technikája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1464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>
                <a:solidFill>
                  <a:schemeClr val="tx1"/>
                </a:solidFill>
              </a:rPr>
              <a:t>A múlt: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 smtClean="0"/>
              <a:t>Az eseményről több csatornán érkező bejelentés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( OMSZ – hoz is, Rendőrséghez is )</a:t>
            </a:r>
            <a:endParaRPr lang="hu-HU" dirty="0"/>
          </a:p>
          <a:p>
            <a:pPr>
              <a:buFont typeface="Arial" panose="020B0604020202020204" pitchFamily="34" charset="0"/>
              <a:buChar char="•"/>
            </a:pPr>
            <a:endParaRPr lang="hu-HU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hu-HU" dirty="0" smtClean="0"/>
              <a:t>A bejelentések pontosításának hiánya</a:t>
            </a:r>
          </a:p>
          <a:p>
            <a:pPr>
              <a:buFont typeface="Arial" panose="020B0604020202020204" pitchFamily="34" charset="0"/>
              <a:buChar char="•"/>
            </a:pPr>
            <a:endParaRPr lang="hu-HU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hu-HU" dirty="0" smtClean="0"/>
              <a:t>Időnkénti </a:t>
            </a:r>
            <a:r>
              <a:rPr lang="hu-HU" dirty="0"/>
              <a:t>b</a:t>
            </a:r>
            <a:r>
              <a:rPr lang="hu-HU" dirty="0" smtClean="0"/>
              <a:t>izonytalan kommunikáció</a:t>
            </a: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3, Kiemelt helyzetekben, rendezvények esetén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3416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u-HU" dirty="0" smtClean="0"/>
              <a:t>Az OMSZ képviselője a TÖRZS – ben, </a:t>
            </a:r>
          </a:p>
          <a:p>
            <a:pPr marL="0" indent="0">
              <a:buNone/>
            </a:pPr>
            <a:r>
              <a:rPr lang="hu-HU" dirty="0" smtClean="0">
                <a:solidFill>
                  <a:srgbClr val="FF0000"/>
                </a:solidFill>
              </a:rPr>
              <a:t>2008. március 15 – től</a:t>
            </a:r>
          </a:p>
          <a:p>
            <a:pPr marL="0" indent="0">
              <a:buNone/>
            </a:pPr>
            <a:r>
              <a:rPr lang="hu-HU" dirty="0" smtClean="0"/>
              <a:t>Ennek előnyei: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 smtClean="0"/>
              <a:t>A bekövetkezett káresemény, pontosítása együttes értékelése és  egyeztetése a TÖRZS rendőri vezetésével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 smtClean="0"/>
              <a:t>A káresemény helyszínére való bejutás, illetve sérültkiszállítás útvonalának biztosítása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 smtClean="0"/>
              <a:t>A műveleti területen élő lakosság egészségügyi ellátásának folyamatos biztosítása</a:t>
            </a:r>
          </a:p>
          <a:p>
            <a:pPr>
              <a:buFont typeface="Wingdings" panose="05000000000000000000" pitchFamily="2" charset="2"/>
              <a:buChar char="§"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  OMSZ a TÖRZS - ben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4832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u-HU" dirty="0" smtClean="0"/>
              <a:t>A helyszínek kamerákon keresztül történő figyelése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 smtClean="0"/>
              <a:t>Állandó kapcsolattartás  az OMSZ képviselő – Rendőri vezetés – BRFK Eü. Szolgálat  között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 smtClean="0"/>
              <a:t>Objektív és naprakész tájékoztatás az OMSZ irányítása és vezetői felé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 smtClean="0"/>
              <a:t>Azonnali rendőri védelem a mentőegységek részére</a:t>
            </a: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További előnyök a TÖRZS – ben </a:t>
            </a:r>
            <a:br>
              <a:rPr lang="hu-HU" dirty="0" smtClean="0"/>
            </a:b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7774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u-HU" dirty="0" smtClean="0"/>
              <a:t>A megfelelő technika rendelkezésre áll – ezek alkalmazása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dirty="0" smtClean="0"/>
              <a:t>Esetek többségében korrekt és pontos együttműködés  a helyszínen és az irányítások között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dirty="0" smtClean="0"/>
              <a:t>Felmerülő problémák vezetői szinten történő egyeztetése</a:t>
            </a:r>
          </a:p>
          <a:p>
            <a:pPr marL="0" indent="0">
              <a:buNone/>
            </a:pPr>
            <a:r>
              <a:rPr lang="hu-HU" dirty="0" smtClean="0"/>
              <a:t>		a, azonnal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b, események elemzése során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( Együttműködési megállapodás BRFK-OMSZ között )</a:t>
            </a:r>
            <a:r>
              <a:rPr lang="hu-HU" dirty="0"/>
              <a:t>	</a:t>
            </a:r>
            <a:endParaRPr lang="hu-HU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hu-HU" dirty="0" smtClean="0"/>
              <a:t>Eü szakmai képzés a </a:t>
            </a:r>
            <a:r>
              <a:rPr lang="hu-HU" dirty="0"/>
              <a:t>R</a:t>
            </a:r>
            <a:r>
              <a:rPr lang="hu-HU" dirty="0" smtClean="0"/>
              <a:t>endőrség munkatársai részére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	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Tapasztalatok és javaslatok</a:t>
            </a:r>
            <a:br>
              <a:rPr lang="hu-HU" dirty="0" smtClean="0"/>
            </a:b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954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Köszönöm megtisztelő figyelmüket !</a:t>
            </a:r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869160"/>
            <a:ext cx="262890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https://encrypted-tbn0.gstatic.com/images?q=tbn:ANd9GcR56zfXjtE6twT4d1KLG7M4gf2P-qBLHPkHOj6LA2eObXzv_eu2t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816771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encrypted-tbn0.gstatic.com/images?q=tbn:ANd9GcRGsSXoi2aQlUboFJcu84QVQ927yf97FaaivaX9ww3-ozhT22R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773228"/>
            <a:ext cx="2543175" cy="1800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6" descr="data:image/jpeg;base64,/9j/4AAQSkZJRgABAQAAAQABAAD/2wCEAAkGBhQSERUUExQUFRUWFxsYFxgYGRceGBofHxgYGBcYGBwXHSYeFxojHBoYHy8gJCcpLCwsGB4xNTAqNSYrLSkBCQoKDgwOGg8PGiwkHyQsLCwsLCwsLCwsLywsLSwsLCwsLCksLCwsLCwsLCwsLCwsLCwsLCwsLCwsLCwsLCksLP/AABEIALcBEwMBIgACEQEDEQH/xAAcAAACAgMBAQAAAAAAAAAAAAAFBgMEAAIHAQj/xABBEAACAQIEBAQDBAgFBAIDAAABAhEAAwQSITEFBkFREyJhcTKBkQdSocEUI0JicrHR8DOCorLhFRaS8UNjJFPD/8QAGgEAAwEBAQEAAAAAAAAAAAAAAgMEAQAFBv/EAC4RAAICAgEDAgQFBQEAAAAAAAABAhEDIRIEMVEiQRMycYFCYaGx8AWRwdHhFP/aAAwDAQACEQMRAD8AaOJ2JcN95QfyNXsKZRfaPppUWIE2wfumPrrQrj+ONjCNczm2qOuYgHVWIQwVBKkEggj2O9Q90OWgxiZkRpPt29aiFo9Wb/T+SzXlzHW2S26urK2UqZHmBgg+5FeywvZdcrIY9Cp19pDfhRQphMhxdp1tMfEYwJ000kEkEagxP41QxWAJGr3G93c/gTFHShKMpghgwmDsZEaGPnSxfxl9k8qKp6ktO3oF/OuktmrsUsRYyXEc7B1BM/sk5X/0s1FsLw1sTglwhuLadHy3cwBlcxD5ZGhDZhp2idZpfx/im22cq3lOgBHT01p3xvBRcyXVsJce4AXzOVHwiG0OrdJoLa2gte/+wfwPhxwme9euvbJDA2WKnxCFUW3EHUkzv3B02po5SQjCWyZ82ZhMzDOzLvrsQaEYHgFyTltWbB6s58Zj6LOij8aa7TrooIJA2ETG0x21oeV/Mc+P4b++v0J1ratYiqPEuYMPhyovXrdsv8IYxMbn29dqKgCxxFZtN8j9CD+VS8O1tH1H81FR32D2iUIYMsqQQQZEgg7EHTWveDkhSrCCI6jqIG3tTMXcGXYsYU6/5VP+6qfFR5vl+f8AxUC8esWrqWrl1VuXFUIp3OsDbYEtEnSdKE82864fD3/CfOXCgnKAQJkiSSNY1pktwBXzBXENUC1E2LDorrsygj5iRSNx/mnE2MQ2VibKoHIAEjULuVOknb1qP3oelZ0Ja3U0hWOfLr4K5dRLjvlYKyrbhCP2mAOYAT1Xp6ioeQeK429iclxwyi2xYOxzDKQJBymTLAanY+greNGbOrr/AIa/w/lVhtqr2v8ADX+H8qs1bAnZUxn+C/8ACaF4Ufq0/gX/AGiifFGiw/8ACaG4f4E/gX/aKnzfMvoNh2Cl4fqm9iPyrTiGKyDdRLftMB06TUl8fq/dgPq4rXHcPF2JJEHpHp3qpxtULi6dlbC48u0eTv5XU7a7DWg3McmzZVokzt6kRRO3w+1hyWLicpADED399qG8xOGfDqCCPLt7jtUfUR442rsfCScrSJzWhr2a8NAYaNUTVIajauOPAKyK9Fe1phpFZW0VlccUExWTSAczKuuwk5QdN9SPrW+Nwxuq9tj5WSQAo3BO+aToQhGtU8UpKNG8SPcar+IFGMLeBhhGolf80EfyFFBKXc5OjlPD+CPZuq+KLFcuZGBMSIMEmY9Np1p/vYjKnitmICqTGp6awPek/j/L1wYu5AZlzeU7xoDlAnT2HSnbglwGwmYNmC5Tp28vU9gK5Tt1VDHHV3ZSs8Ya5da2LZQp5lYtlLCVV1WfcGdtPSoeN8asYe4yMTmmcoViYbzDpEa96jscPjFj4MrypzEScyyoEEGA4GkfOinHOFZr4bTzIJPWVMREbQe/SmXasW1QtjiyPcWVJtnQ6MPTUb1NwnmXwSLOGISyGIl1JObr8TeX22q1f4ao3IHvApbFoB7ygggsG0I6hgfxaKny/KMxoPcR5nJdZxMrMtlZRA2Pw6xOm9DsVzFbRgyNdEMJZM2uhIBLZZBjsfel/BWXyEZTsRsB6gDN0ntXmMt3PNp5YDaTuLcHuDqT29+tLWCPdsNzfgfuG/aGRqELKVmWbQan9nc/XrVfjfB04hiLeILxcSyF8Jh5HMs4mDKiWjrXP+HY8JaYkE5QRowUrP7WoIMEjQiCYo7jOaWw4s3VUPnDEEnoIEGOuxpuKLSoCTSdnUeG4m5FuWbKRGUqgC+VtNFB0KxvSX/3RjGxN5mN5bIXKmVfD8ygGZIGYElh20EUB5X5ztris9zxv1jkn9aSi5mmAhEZZPeaauZuf7eFV7nglpKqrB1DMYk6ZWAUAROu40E1RN+qloXDSt7FvmDiJxF/Do1oq4RVa8wZm1YkEMv3Z3BmS3etufuC3EZL7MXzEW2YnUkW1NtjoIlcw6/BJMk0Jsfa0VLDwFNstmhmMiR5vgCgydYywNoNFV55wt4AXLZA0BCWwUOWch1uCQAdJSRJpb5Y9vY5yhlpRVD5gT/+PZH/ANaf7RQ8cqtibzMDkCgCSuaTmJygSOm59VqrZ52whtqEeMoAh0cADYbAwNukdKN/9xYa0iXRdY5lISD5G1JYwcvXSc3akwlcrejJRaQB5g5SOGLXfEBF0QyhcuUrZ3EHzCEE/wBK95Yw5wuIa5q+ZHQCI+JkIMydBl7davcwPbxzWmW6VW3mXQfeC5iQMxOgAGUEfECRUf8A1LD2rjBrl0C0oGZrd1bbTl2DRnI9p3imTkpRSj7ApNNt+43px4KgzW3AUanyRtE6sIpCxHNN21xG7c8QZLTk3EZtcpIVUA183mUDoNztTNiccgw5uLethdg7HKuYmAAXgEz061yDE8AvM5bMt93Zmbw4cDXYuG1Y6kgaa7nWjhKtydA8bulY4/aNzYuJNgWmOQIWI1BzFo16aBf9VWPssxLOb4ZjlASAToJLyfTpSTjuHYlsv/490AKAfKe7E+vUU8/ZfhStq+WBBZwsMCNAs7MP3vwo5yjJaYPFr2OnlsyjLr5gdP4gasgUrph0Gyr8hH+2KF8a44tqzeZDczW1fVGeFYKNyxjQlZAkidqOOUBwOW808UN7GX7kkhrjZf4QxC/gBV77P77HGosmIYx7CaDYDCJcJzvkHwqx+ENEy5Oy9NJMkabmmX7PsEFxbEOhK2p0IJ8zAEe4Ag+/rQZJJpoJHTa8Nahq0W4DqCCPT/iprDNjUbV6TWtace1hryvCa04yayvJrKwwH9aucEX9WB9wlP8AxPl/05frVIHQVb4No9yfhbKR7xlbT2CfjRY3TMF7nrF3Ld+0qtkS78TCAwIhdzIAgdidKMcHtLbtlQxIHmJZiT6klj6elCftF4WCiXYObNrlBJJCysCR0DfWhPK3G2xFxrNwKqNaZAANdtSTuTE9h6UiTbnfsUJegM4rCNecXMO1swRLb7GQJAMaFvrW/MfMGGtpcjEBLyI4W0IlmiUDbmJjWNmPvSzyDxVrWJu4a6ddV/zIT/MZvpVjiNlF4objAHyKy/xbA79AO3aqkqkkIbtAHl7mm/5rzgXbQHw3ApDEsPKs7amdO0UxcM5lvYq6LVzD2rVo5suVTuPhOaIHURPWKk44ljw/ECFFESEkASDrlUgET028wOlAcAiZbnh31DMbZBKZfgfNDG2Szg9jtWuNncl7F3E3zasfpBvDKSYQqpEZmyiQcw0HY1Vs4xsRaYrZfKynK8wu2UnXpm6Tt31rLfKlzEWzh08S4AisGysLZKlWIDH4Z8wB1EnprEtjhrYRBYueKggiD2Ynz9jE7TBjeutVf8/QJQdtNiheDWiZ0zBWHqDGunpQ+7iWJym5nA1C6+Xvv8voKnxwZRlzsGtPCkydAYmYBOmWNNidBQ44FlckyIPVWBIMMCSRpIII1/5ZGKiKk22WbV6GBrOYbOVbZF20+eTkRiWSAseJKiCQdgTsagNQY9SwU6fEUn/xInX1o+7BfYq5q6v9lnCcLfwlzx7TOy3iMyyWUZEKiA05ZLH4Tr17DR9jN+62a1ctrYYK1suSXIIBOiqAdZEz9KcuU+R7+AUquMIV2zOi27cSABr4mY7COlDk3HVfc6Dp+4C5qwNnCOTYW66TlcuAEGYEi2Ji4TA3YD4QZJoYvHrV1bdq4GVbc5YgxOp39asc880Yif0PE2bSkt4i3EVQWALDN5dIbXTcHek4XNRSoY4uO0OlklemPo5NEK63LORxmUhvPB2lAMwOo071Zx/CctgIC7Cd2JMmfchRpED8ak5HwS3LAdjsxESZJAGuug0MQO3qav8AFHIuWrY+FTmft1j5bCOwrzZZoxzPGinc4oXTxC+nkVlyrHlZLbiQNSc6nWpxzVihrI16KAq9vhggfLT0roVi0rZWfD2ngTKm0XPqfECEGRsCfnVLivBcLcVmTC4jxScqqJtqT3LQyKvdoPsxp/F900dzj2cRUwnOmRpexcbef1xI11kKQFBmTIHU1LxbnZbmGuW8Ot1LzgBZyjTMM8MDocs0qXuMKGIyTBj4520MHKJE7abRRvAc+pbXKMJYjroTPTUsST86ZHppN3ICWaCVIj5TxV+3i7d2/dKW5ZWzsBIyNpDabwdeop6uol61iFYYX9HYnILdw5/Mczs3hqxzMxk5YpOD2OIHLbQ2bqqSqAg2mjoB+wfw9KBPw4A9QeukEe/UV2Vyg6ZuOMZq0Md/l3DrbOW7lAJ8qPmPqTmWY/8AR7ExyxyumBNy8b6P4qLAJAYAEt8OhJMjSNIpHTE3kEJdf/yJj2nb220rE5txlkMfEUjsUTXUCTABpam+3+f+GvEMHMXF8xuMzBLYGWZOgAmJkDVukbxS5wv7Q7llm8HDNetkhp84AMMrMuVTvMSe1VMfzQMUIxOGtPrMqzodNP2TqPSmPg32pC0ZuWSdAvl8oVV0VLYXMEQDZQO53M07GkvnX8+wqaf4Svh/tjvXGypgs5gkqrtMDc/AdvanjlPm2zj0d7QZfDKhg+UakTCkGGjvp0pTbjmBvq36JhLdq6WBZ4K5ROpGTKWfeAYGsmdiU4PBcqJCmWJYy52gFv7+dbklBaitgxhLu2OjoRUZofg7j2RlEuupAYkkSZMFukk6aVeDTvQGM9ryvJrK04HIdDV7hVzzEdxP0/8AdDUbWp8JehwfWPrpQowtc04fPhbn7sP9Dr/pzVy/Gq2HTxbR1DQWAI3kHJ2A2n1+ddhdA6lTswKn2Ig/zrkHNOPLJbsqxZ1Vka0CPiByh3nZfj+cVqinLY2M3Fa8gPHYtlupikJ8xEnsw7/33owMf+lOSoKtE6kQT6RqI11oTY4LcdSvhxO5YgR/MmhXD77IzW7mY5WIIBIgjQyAdafifJV7o3qoqM7j2Y5DmBRbe1iFEMCC0mJjRhA0MkH1pPsuwaRPqRt86JYRbL3lgBQonSBPoR+1M6z8qMYjFZQFSFXsAI+lO7EncdOTOYpsJLTHl1J6AAe2n86aMfaTEIMyqWXzWydRm6T+6ToR79RXJOUMdkvtaOx1UdO8D5SB6gV0DxbloZ11QakdR3In8R+dbxVG27Od814PEDE3H8NF8RLbGRNsQoQg6GCCIy7nSBWcmcojFXczOisgyhRL3HnNmds0AIM0dToBAGtGeauMnFNNrRQyhx1fytrvpO30qtyxwDxMYrWrrYdVVnul1EImUqYLyu50DTG/Sp45EyjJglDvr+WMNz7MbSI3ieFcPQ3CVj7oBXLkE9B+NJWB4BhsM4F9XN24JtI+qqwnVSuXOPh1KjQ9tacsdzcAxwtm3fxeoVnvBHt6kQ4uEZVUTOgIHTajH/aN4KQLiCJK2/Pl13GdpIn+HoNgKG+/cX9REu8eN7w7WHBdtQweAuZCUBErrmC5pzHf9nap8Nw7GCZTDKWACsQZTUagKIJ1G8/1KcB5Tu4dbrfqv1ZAhQwY7Byc3mBzKSCZkHTSALtzHCRmIGixqO4j5kgUGXPKDUUg4YYyXJifiOTTezXr139YCIVFtqpOYLLEEltD2U7etJj03cyYi9YvZXMJcYsh2BBaRlbqYj2NLOIwjA7TJjTen4ubXKTuxUuKfFD99kxN1r1r90OJnLIIGUxtOYawdqpcy4S5fuC9bulCAAqGQvUmSDvOhkdqp/Z9xhbWIInw4sO2YkASGtsTqewmPSs5h5jssLly20gsSECGCx+KGGmUtmIO0HatXT43keStv3M5ySqyuPtBxtu5KkW4AUoVDAwTO/qTtTFw/wC23EDS7YtP6qWU/mKVuS3t3cQFvoLi3FYAMBo3xAjsfKRp3pm43yZhERrgLWsqkwHkZtMg886E6RI3Hak5OGOfCh0W5qxGNzrW4eqwatw9Wk4ycnuwxAcDRZzH0II+ddaDYO7bRr7qQ0x4jaEzBAa5qpBOwYRtGlcd5f4gEBHdvyrp3IvMWFW2bL3La3ixbKxgkGIgnQ7HSaVk7Bw7lPjPK2ENxEw9xs7nXKyPbUQYYksGiRAAJJ1MQCaXOL8kXkzeTxl/+s+b6NB+Qmun47La81vDs5J2ti2vuSWZRt11rGxuHFtWuo9ssJ1ZTtEhSDDRPQVD8OU5emiz4nFb2cMTgSs/hqLiXDsrCDtPWO1eYvlW8vQ/NT/MCPxrpfFeZsKjAEg9s2WR6idu1LvMvOlmz5bMtdkyDIVffqSew2jXtRcM8e6B542AeXMObQfPEkjbsB/U0wYRmaSjFSOo/PoRSna5kuXb+W7lJaApAjcDKPbWnHhc21KupVs0lWBB2AGh1pWRTi9mpxa0FcJxtlgXRt+0Nv6jr6Uds4xWiDv/AHp3pVF63cJUMpYbgEEj3FQFXt62zH7p1U+46fL8a1T8i3HwO2aspVtc1uoANpyR2yEfIswJ+lZTLXkXTPf+4rA/+Vfo39K0/wC7LEmCx16KfzpdwHDVuW0cRDKG27iYoha4YBS3OhigHMdzY1xQtqVUjVjox+nwj8aX/wDp4zFiACdzGvf3jeiNrIg1IHvFa4tgdQZ9qBtvYapaILbqOlCeK8Fs3XNw2zmI8xDEA9JaOvr9Zq9ccjah+GJysLk3CCZLEiATIURGwNFjtbTMk7VCVw/DZSzZjmQlSNToGEGdv7NMlm9Iq7irVjIFNsKJnykgzETPU69ZmhVlchKTOUxPcbivQx5OeiaUOJWx+MazcS6m4P47rPpvTZjeYrrqAbwcFVYqq5VEiQIkliBGpNKeOQMpUmJ2PY7g/WoreJKsD20NL6m3Divc9L+mQi83OXt+4de/m1XRh+PppRflexiLwuW7LWgWs5wl2Gt3Uz+GbbyCU1zR+OhkMHK3LVjR70XcwBQgnw2BEgiCDPuai5s5c/R8QhsFks3bTJ5WgrNxX98kk+mpFIx4HCPr7eCnrutw5nxxrfa2i3ypxO3ZtnxcLh7TE5VS1JL6DzDICBqQIOu+sRVnifN72mNu2jIQYy3Fkj0GoMehHtpSnaypci5dW6sEKGQgk7iJOuk9KaMLgnv2RkJsPnMkIZYa9AVImRrvpQqcYLf8/wAnmyg2B8LcuO93EM1wOVAfN5cyjdfKolFAWB7zvqExGJuXMbYtpkl9VDZoEoxlwqllIHSCZJo5zRhLeCti5fe69xj+qQlwrMP3STmAkaEkaidJpLwHGGw99cQVD3VJckgnUiCNNYCyuvfvrTccFN/El9Ff6ipPj6UdWxnDs1s276W2TLKQWOqj1UZWHSNd653iOXSBmKNA1zAEj32IroFrmq1xC3e8BbtlrasoF1Ap8ytkuAAw3XSZ77g0pY3xLFtTefyoFDP1jQEx69qTXCbUWG3yimxCvWRcvxJQNajcqT+zDRsSNwRr1Gs1i4YOSh8onyzoNNzO223pRi5w5i5YFmYz5iTMEyBEwBEadIFRXeCsSCUzsXHmGhUGc0gHKQZGsTp6mrFmXkTwKfCsA3iTaOZUYHNB6a0d4xxCLN21mBlCNDI1EAehGntUacFYD4d60fgpgyNO1LnmjNqwowcewvMK8rL/AAm8jQczLvKqD10Bkj86r20uG5kAG0mdx7jvt9aqjJPsxLTQRw7wAf3v6VX5gtE37ZGhZQOv327a6Ag1slp1U5wAZEQZ03n8Pwo7YxgCuhUtmWVgSQRBnvG+1a3o5I8wnMfEuHQCzG10D+e2R+64kUwce53u3sDZc2EttLQwEuFIjMOwYgiTqYpQxPEiiHVxmnIIcDTdobTQmdjuB61Ny/zSEQ2LoTw2kKzAkLJEhhMlN9dxJ3nSdwlBc4q6/VDeSfpYJONzb/MRv8xTVwTD28VZe2T+sO7wC0fskk6mIjptSjiShvP4Ibw58uYiY+X97anenDkHGWrbv4gVmcBUBE6DMx0zDcgCrMm8dgYrU6NbfILNkZLubzBT5WUqvUidyBqBtPWuz4zH4W+g8Vc0bBl849iu3yNCsGyutuBnJAEahVjXLCakiep13qHjPLl26lxFgq6EeQkONII80qwOusiJ61FJZe+mhtwb90LX6PhTiLhwlv4RqwKH4tTBXzT3kdNzrEzjvQjgHJl7D3sxuuiiJQaFgCSA/SNfX86PcQtR5vr/AFqPK05aGxi62UTarKzxRWUBxX4dhvDtokzlETET1OnvUGM4pEhem5/pUNjGPcs3IRkcBlAPUgbjuCdqXEx2ZKpw4uTbkKnOlSLGL4gxOh+dXeW+IS/hsZDfD7gfmP5CgjNWtq+VYMuhUgj5GasnBSi4iounZ0P9BBpVx+OyXbyAebMMsddiTp6GjWN5kUWlNv43UEfu9DPqIOnoKW8O4RwxAYTrPWd9fvetefhXqpnpT6bJ8F5ktL9vP2/Y0sWHvPoDoQG7Ce/yH8qm43w0pdttbE+IRbyjfNssd52+VF7OOzXcqAC3GkASSQDJ7a5ljvBozwNbYvB7pErqk/e2zT0IBMe9PTcciRG3GUbTsXeJfZxjRLC2HiYCOhn5Egn2ilnH4C5aaLlu5bPZlZffcCvoC1jVKkggxvFca595kbGXxows2xFvYwT8bEgnUkDadAKfkjzG9JneGTWt+fyIeD854jCWmt2srKfgzyQjHcqOoPY6Tr3k3y3h8RjrRuXbp+IrnIlyRvHRRBHSB0FKHC+E37shULKNn1ED6T+HWuj2Md+iYa0GBs2UKqWC57jsZJXWFDMZ0EmJg6aTyjka4opz5MHzru+4SwHLlvDqbiqGcD4naD6y5BygCToI9KMcE4uA0q1lyv7KNMAgjUzr7wK1xNrPbyvbJS4mqtAJVhBDKT5T0IJrmVziNvD3nODtrbUSoaSSe5gkgAmIEdqkx45Sk/KJ5zSV+wY+3PiJu28KSAMr3Iieqr/Sku3cBRFgLCqC0ZizNJ91AECR101mDJzdxK7ftoLpLMG6xuQ5iABGkVvyxxHwbgDAHVQCJkZiJX2JJ9JX2r0UpKG9sl05a0jqnCcAuHw/hr0B12kkk7SY1PeonSdCJFWr92LRaZ0GvTcCqiXZrynfcrZG3Dl7Co7uARdyF+e/yqjxnjME21cqV1dlBJG0CYIXQyeu3rQXxGAJ8Qsd8w3I9SNDVmHpXNcpOieeXi6QefFW1/8AVQ376MsiDS4+JYgyZrbBA3M1oOULrow1IIM/iJFPydJBRtARytvZpfuXbSBb9ibhkmCBGuhLZpB6wQfbpSnfszdZmJUabKD90Aasu+09D01FPt7hjRBMwIJO57k+pocnDUW4PFg6fDoQ3dTPQ/XtrFBjmuWkFKOtiwrp5gC2vcRMf5mjSetXMBfHlJ6BgfU5SI+sUcu8BtiGKnJto0fOSKB4zgVzD3BDMbbmUeBqIJg6aMOo+dVR7NMW/Jv9ofF1v37WSYSwiljIJJGY6HtMesTtFK2f8KYeIcLuXQjW3tmV1FwoGBBjqBoenaOlAcTw+6j5GtlW7bT2gE+b0y70yDilxQt7Z7hL2u9dk+y2/aXC3Bft5s13MvkUyMigmSe4/nXOOR+FpiPFW4klcrDeR8QI0InYV0jhGBvm4iJ4Qt7akrlUAjbLprHWlZM++Ee46GLXN9hju8MRnNzCB7L6ZiuWG7ZlJKuPRgfSKKcPxl+CL9kSNmQrlPvbZsyn5kfvCrWCwItrCsrA6zI1+k1Vx/G0sulu5mzXASoVS5MRMZRJOu0T6VkINbf/AAyckxO5h5mx11/DtWLdoK0E3RmuaHUAKMqA+mY/vUUuqCD2Nb4jiFu7dIDeb7jBlcADqjgMPpWpqDO25UyrGlWgHdwrAkQT8qyjE1lJthcEK+CS74js9wuGjKDusADc6nYfSlDiOG8HEXE6E5l9jqPpqPlT0hoDzngCUW8N7Zhv4SdD8m/3GqcGSp79xGSPp0L7GoXes8SRVa88V6JOTeKZGpjtVzMIBGh6Hp7GKG2MQDAgaMTP+UafKJ+dEFAO3zB2/wCagzKpH139Ok5YFYd4E4Yh1HnWJG+nt1gjX/kVrxLjVwYsIilh8WRN41nX0Os9t+tDuCMRiBbGuZlmDtJgyfQU64Dkdr0Nfy2lb72hO5gruw/i0p8mpQV7Z8xKD6Tq8nFel+318fTfb6CzzLlusn65wwUrltDNPeWzRGkaA+1X+UOQ3e4ly4gWyNS9wzm0kKNp1icg7iaceF8uYbC/4dvM/wB+5BPyX4V+c+9FPGLGSST61SpQguMd/mxMnbsmtYWzbACpm2Gui/JV0+dKn2hc7nBOqKguMVLqWjKvRYEROp2jQjvTL4nm9qTebeWVvYtr15l8LJZIWT5iEyyY1VQQwMasCNss0n0wTf3B2T8f5nxLYS5cw6JiIty95G8gEEPlWZzLvA0A19K5hZ4y4VSQMxPlWZ69QdI2gfXSu0YW+SFXy6rACwoJCyIHv6xqK4tj8MLWMeMttSxZFE5chMgD22joVjpSunqnSCnO2his3bN1EQq63GeQWWQGceGARK/BCkMJ0O1HeA8jWrbZnPiGIggBZBBBA3Bkd+tAOVsNcv3RcBKqugPXefy1HXbaYeOIcUXDoB/8hEKO2nxH+9anz5JKXCDKsUE1ykScTv2rNtcPbCroPKugUTm2HU9vWa3wZ8vsKVMJfLOWaSSdzTIT+puaxNt+uvwHalOD7BOQkXL11puMzAsS3hiAokzB6z6968TFiRvB6r39VH5UKa150gwNdAT0gfmavX01iT9TXtpUeeT4vFaQBHeq2Hx5t3LbDo0/Sqd/Tb/iqxxOYoRO/Xv2/Cue9HHWrqA6jY7Uk8ewzLi2ckC3lTXcjSNvUg01co3TibSIol18vy6E9hGk+lMnMHJaCz4oGYqmW6DPmXUlvQqWb5E9RNeVixyhN/kWOUZJLyImDZ2RQklG1DNI+YEjt/SqfHrt63ZyPAHmuGdfhOVV9CZneYjam+wihMpEooAEHWIiN/lSpzbNxFthSsrA6SNwYOoEx8qfLI6N+Eoq2Kd3Ei4wJOT5SPlGvyM+9W7qLfRbV4mAfJcWCF6Hf9k9VkbDtQa7bZdwR2MaH2qxw1gWMkgBGaQYOg0/GKKSpX4EcFJ6GHlLDNZ4g9m4AS1snNEh4ynMNDvlYnrM12/l8WEt5bTo7GC+XQ+kDcAdPnXKOSOWr1wrjLuZVAOQHdwVK5iP2UgmD+1odhJdGtA7/wDPyqeWZQyW1eh8cTlCrHpbXbr2qtjcHba23jBXQAlg4DLHU5SIJpC47jboVF8R8szEnoNNZnrQhuI3Yg3bhHbO0d9pq/HJZI8kYumfkv8AEuC+KxZCEWfJafMyIOgXzBrbTqSjDU7bVnBMHdS7FxyyQTlzuygAEky/n7CJO9Df01/vv9T/AFq7wy/cOYC4ytproZ9DmnSalnilH1Tdoe8dKkMJu2+ng/M3Z/AV7Q4YrFf/ALLZ90P5NXtb8XF4RN8LJ5/UFIlbXrCsrKwlWBBHcHQ1Bh8QGUMuoO1SXLgGpMV5+7HnN8ZhGw91rLdNVPdTsf76g1UvpmOnzph5xsC69t1uqMoghpgakysaknt6CgqrbXU5nPf4V/NjXr425RTfchlSZRYawoPoBvRFFuKgLLlPYnU+oG9efprR5cqD93T8dzVa1istxW0OUz5tQe8zuKGeLlZfh66WLiorS7jNypZcYy0GUrHn9dQcp77mda6dfvyw19TQbB4e1aVMj2tTJCbEnYrHqQJqz+kyxNKxWlszrcrzTUvatBjGv5yfvAN9QD/OarXsUqDMxAH97d6p8VxrBLRSNVZSTrGVug9mFCssnMxJPUn+9BQzycXQiGLlsOYDHi4CRvOx0P0rzivCDeKMFUzbyksdAQ7eu8MOhpaHFwWiyDdYfcICj3c+UH0En0ojZfGXQAbq2VE6WxmfWN2aB06CseVV6tGZMHLSN+I4qzhAM91BkHRvNqD8CLLAz1Og30pHXhx4jiGdrLqWzMH/AFoRddAuYxHUACKc24JhMP57pzvvLkM0940UfQUB4rz2XYpYXKAwUsZnUkGOv8txvQLM2qxR+4SwqNcmHmezgbOURmAhVHf1jbv3NKWJxJdi7mWP9/SoLrEsSxJPrWt5tKVjXF37lL2E8DiAQQCAQfmdOnbr9KvWrLBSDlhgZfPtodDIOh9KS+MOwthxMq3toZB/KtcJxyBJAY9JLT16bDpXv9N1EFjSeqPIy9POUrjs1W5+uyn9kH6k/wDH40TvmpeNcHFu3YxA+K6ALgHw5suYEdp1+nrVXEPpPpU8JKStDZRcXTKN+5rVO3aY3AiiS5AUDqxMAfOYry9e1pp+zXCeJxC2T/8AGGuCe4GUe2rA/Kusw69yNy6mBshNGutBuv3PYH7i7D5nc03EgqdAQdx36UBtYiWVZ67f3/f4UYs6rFZE5izhOVlS+8w1oKSsnbzAgMN5CgidtT1pP+1/gxQ2MTZAKZSjARAy+dWmYgrp/lXvXWF1APcUmc/YcXGS24lWEr6EEy3uJX60M4qMdIdCTnLbOGXGV1IXc7qY/sGnLkLkfOov4hIQjy2zPnEghnB2XQQOvtuVwHIlhbvjYgqyW9VUjQnSGedwOi9+/UrxznjD4VSWzl48qZSC23Voga71HkySyLjFDY41F22Nlq6IgiqzYZFk0F5e5pt4u0roGQmfK2+mjZTs8enziiVy7UklWmPW9oGcWwXisuugPmGxIgjQwYOx1B2+YpNwS3968P8AJbb/APoJou9WcRybc+K3irisQCUe3buWweoWAjgemY1R088rTUDpzUKsVMVwYAHJeEgTD2nWe4lSwmgnK/EMQb7LdsZFC/F5oJkQPMOup+VOd/geNTe3h7w/+u41tv8Axugr/rqjdum1/i4fE2R1JtFk/wDOznX5zTZzzU1KP9gVki/xF4XRWUDfi+GJn9LtD08RBHyJkVlR8ZeBlryX8ddd0tgW1RN1gAL2MRoNelKXO+Fe3ZW6rahsrR2bb/UANPvU74DHqcK1piQyNmXfWeh+Zb61S4pwtcRhblsZizAjYQOqnudQpo3kayxktiHFcGjjn6T1Mz/fWtP0jXQVrcXuII3HY9RWtksGUoJIMgD+9q9YiN7ysIzSJ71ta2qbF465fZQRJmEVV1kkCFA1JJjSup8g/YuzRex4KjdcOD5j28VgfL/ANe5G1YzkA+U8LfxKAWEuXHWAzADKPhMFiIn3M6xTnh+RsagLEK06lc4J+UwB7CumYTCJaRbdtVRFEKqgBQPQDQVtdaBU6xK+5RLPKVWcm5hxHgWQl2Uui4CluJuMGUg5VB8wlRqNPWl+1w27iCPGnLuLQkD08QiBH1PaK69xvhS311AzrORuo7ifumBI9Aelcwx/MOQlLakEEgluhGhEd/r71Pn5Rel9xmJqS3/YJW8PbsIMxCgdBA/Af+qGY3mgxlsiB94/l/fzoJeutcMuSTXqpUyh7sos1uEsZYkn1/vSquMt+X5g/iKvxVLiLAW2JIAjr+FOiCyPE6Gqlq6t1ozqqjv1PyqrxPF+IcqmV/aPf0HpW/D+FrElR9KdCKSuQicm9RLXEsNmQ28y69QZ6z70OwHLNxmgsoHfUn6RR2xgZ0AAph4dggsUMsiXY2DaNOasOv8A08zC+HkKyYkghYHclS2lJnjBrcinvmzD58De7oviL6Fdf9uYfM1yvDYklTpHeNvofyp/TP0sRl7mM0a9f5V0L7IeHlmv3ztAtKfXS40H5J9TXOzZLfDBro32U83W7SnBXyEYuWtM0ANmjMhnSZEid5iQQKoYo6OuMW2we4QEXd9SBod8sx86N4XmDDsJW8rD0k/lQLiltSpDWyZBGg776mCPx96SeEcTFm41p5EbEiAR0Pp/Wlym4dh2PGp6Z161dGTNPlIkE9t6WLuEPEL2dGK2rIKqYnOzEEnWIACj6+tDW4krW8juSnY7R0BiJFbYHjsnwrJOs7HKu2pnrtQyyqWg1hcdk+L4Ret6+JbjpJyn6H+tLnEeXhiyXtEm5AzhQj54DQcrnKSMzCflTVf4LiHEqUPswmtOB8CvpdDP5QI0BGsEdV3kCP60PB3pUM5R4u3YgWsa1hRavO+GVQCBewoCT6G22h9RGvY0Zw3Er4UHxsJeWNG8yk+phmH4Cuq3VDAqwkRqDqD7g6Gub8f5VwrvdYWVDtctooSUBzXBbMhIBEGaDJjS+/5ICE3v8iry5zC2Jv5CoRdYuCWGYR5YI1nftFdAxHEwujLcP8KEilfhfDUW6iJoqq+WP4CoPvrTFY4WoaQGJ9SJo+n402l7gZ7tJlqzilbaR/ErKf8AUNa9GKUsQGEjcAiR7xqKpcT4cXTIAQcytB1+Eg9/Sg3FcOjXnzZSSQYMSPIvz9ablnwjyoXjjydDS1gNqVUk9SoJ+pFeUk/9GtfcFZU//qXgd8B+QNwfF5bygmA/kJ00zaA66aGD8qvYx7yXMl1fDJAkJlydiwObVSQTG4mNTS0bnWvVxGrXGl2J8xLHXprrqY/Kk45pelhTi3tCxzvwkpiZSMtxQ07DMNHHc6x+NLqYKWCyWJgQo7mAANSxJjSug8TwCX1BNwu41PwgFeoXsPb1p3+zLkO1bP6Y6kuZ8IE6KNi4HQ7gdhJ61VDJehLhrkWPsy+zFcEov3wGxBEqDEWQRsO9yN26SQOpPQwajZ4qC9jwo/8AVNFnnFeKrYQuxUAaksQqgDdiTsNvrSRgOaP00vetZslq5kVzIzEAMxC/sqMwAkZjrMbUrfa/xi5cv27WoshA69maSCT/AAkQB6k9RStwDma/gw62sjI5lkuAkTEZgVIIMR1gwNK7jaOO+2MWWHmABiY6+/8Aetc9+0Xg2S8t9R5bujfxDr81/FTV/k3nBMSipcYfpG7A6ZoGrINZHoNRJkRrTBx7hoxOHa3oWjMh/eHw/I7exoMkOUaDhLjKzkirXl3EKnxMo9yBVHjXEPBUiYuTEHcd57Up3MSWJZjvuTUsMPLZTPIo6GvEceTQIQxOkmQonQT1OtBLiXLpHiEFpO+gEDUQYjX06VQF4Hr/AHvV2w+Yq+aMpkAfFMROvxe1VRhGBPKcpFvBYXuNunX0o3hcNNUbeJ8Vl8onYkE6iNPL0Ijv+19GLA4WAKmyumMhsnwWEijOGsCobFnSiFi3UbY2qK/FcIXw91FGr23UDuSpA/GuMYK3oQTlMncev867o5AGu1J/EeUrOOuO2HaLsy2WCrHuVMT/ABL+NVdNk4uqE5I2IL4MLtp6iq9y7nBV/iGx7/8AP86L8W4DicISLts5fvAEr/KV+YqjhuGHFOqWVLXGMKo6/PaOpJ0G5r0FJPZPRXwXEMVmCWb1+WICqty5JOwACnWupcr8luii5i7jXrxGzMWW2DuBJIZu7fIdyV5R+zdcBbDuRcxDDzN+yk7rbnp3bc+g0pjwqozhGbITtI+LuB6+n9KgzZnN8IleLGorlIFJwdBsiiOw/lW2F4dbuLmMNr2grpt3Uj5GnDC4JbeoBJ7nX6DYVRx3BATmSQew3+XcfumgeCajYazpuhZfhNxCWs37m85XJYDvB3A9KvYXiOKXQ3c2uhIBAEbQwJn1zVtlZZKkknTzH+QGg7RHuKjsX8xOdRa7uSfCG+p+50Gpj8+xyk9RezJRinya/n0CrcykL51E9w0SfYg/hSNxbm5LTQzXA8gwmUjQzv7+vQdaMYLiODtgtizaugnKCoJJJbVZDBWUTpO31pd+0fEYS/YVcNY8HwzmzqiroykQQmp1iSexqmKknc3/ALD+Emmsa+/sGuWObsK97/FFvykDxDlklgSAWJHeNdtB0p6sX0YZkuBh3VgR9RpXzpa4b5TDZxOjCPxHT8K0tYi9hzKPctmZlCynTqYinQ4+xNlxZI/Mj6PdBcIzHNlIYajcbUI4rhwbrfL22HeuOYbnjiZZVtYu4WnQNkYGNYlwf+a6lwni74ixbu3EyXWWLixADKSrRPQkSPQig6hrhRmH5rNmww7n5FgPoDWUBxnNDh2FtQVBgE9e5+s1lRfDkU8oiTY4wricr/ICPqSBW9p2cgjSNSvmMn/KCCPmBVbDWgYAHpTJw3DhOgr3V0eHHujyJdXkZNgcDdeAz5MxAhUUEawNSWG3aut8KKi2qpoqgKPYCBXObF4B0A+8P5048KxkCOxg/wBannV6QzE207dhrEXoqjiTpOhqa+/X+ew1qE3Rln0B/OgGiL9oeFS5hS5OVrbBlmTM+UoNJE6H/KK5gTRznTm04y/CH9ShhP3jsbh99h2HuaX81EjDYHUEEggyCDBBGxBGoI7inTl37S7tohMUBcSf8UAZ19XGzj1EN1JakfPW6tWnEfPvEku8Qvtb+AuNhAJyqGbXu2Y+sz1oDcbTqPU/3rRrmPlW/Yt28Q9si3e1U9u2Yfs5gJE7j5UvW7sGhOJLalW/l2o/yfauXcUtq2rO1yRA30BadfahFtMw8o239Kcvsw5WvPjrN5Vi3ZuKzN06wPn2oXT0ErWw9Z4eVJBUgjQgiCPQg6ii2GwtPvHeCriVDjS4BoehH3W9jOtKTWSpykQRoR2rzs0HB7KYSTI1SrdtYFRWxJqy1Thgrj+D8aw9uYzAa9RBBB+ooPwrCGzaCMS5BY5jqZLEzO43pluCar2+HG4dNB1NHypUZVspG3exMW0uXTA0l2KgdzJkDpv1jWmzljlmzhZZUTxXA8S4qhZ6wANFX0ETuekeYDCraWFEDqepPc1fF+u+K3qwvhpF3E6rS9jMOGkEf36dj60TOKqpeIOooJOxkdG3CuOlCLV86HRLh69lbs3rsffc+1wDcgfPX6DWlK9ZDAgiR2O1bWreURr8/wA+/uapx9U0qexM8CbtEfOdg4lFFnQqwZpZ08QQRlJTVd5nU6CkzhjYq1fupbTRreW5bu3fESDMGWU7awN9TtNO73NKH8M4Lc/SWxJabRABTKJYqCAZ3Cj0Gp9q3Flk567m5IRjHYP4N9mNy6viYi8VYggKgXLBXKWYFQAx10Hp12ZrXKiqIQqYABlcpMaaxM1awr4e4+UMyvO2Ygn2J3+Rn2OtEcfizZQu2qjoBJJJhVUdyxAHy969CeNZPn2ySOSUH6RD4xyBbJzAeE0iblsgBZ/aaNIHrVnH/ZVZdQbd97iHoxVh/wCaRHtBp14dnZc10LnGhCjy6jVP3sugJ6ntS7dwwS6xtsUIYgFDGk9Rs3zBqXLj+CrXYdHLlyai6/Zi1w7kWzYcsqwVOWQZ16j0O3rrV3mPiy4eyFkq1yUWBMaamB02E/vUbuYhmjxGzFRE6D5mNP8A1XOOO8Q/SLxb9lfKnsOvzOtJh65W+yGbjDfcqLjDFZWeGK8qm0IplHgvEI+I7dgPyFFrfH1JiGP9+tZWV6PJuGzz8kUmF+FYnNdtnpmX+dN1m/lYx/c9Pavaypp9x2FaCNrGzmUnoCPn/OrbuNa8rKwafPXEMOLd64i7I7qPYMVH4Cq5esrKI40z10f7L+RBiIxV8A2VY+Hb3zspgl/3Aeh3I10+LKysZw/c04BXLBwGt3BDKYI29fYH3FcPxfI6279y1cYyDmTLEFDquhmD0j0r2speRtR0MxJOVMJYDhSWRCpuQCSQZ0Pr79q6zypgETCJ4Yy5pbSBqCQNukDasrKVh3LY/MqjoL2rpGnTUj5kmqXHeFhkN0GGAkjoQI/GsrKfkinFpksW0xcSpCaysrxys2tWM3tV1EAHpWVlLl3HwWiRJJAG52qTEKbdi5ffS3bBLnqABJMDesrKfgxKfcXkm49hPw/2lWWdVa3cQMYDGDHQEgbfImmdlnUGCeo/Mdf51lZR9RjjCuJmGbldkJxGUgOIkwpGxPaNwfqPWpDWVlTDiTCYXxXj9kb9/Yep70eRCoygLGwGo+XUVlZXp9LFcb8kOeT5UVsXhkbysIPSfyIrbD4k2wEukt2br7HvHesrKsRMypxXjfhuLCKf8LNmn4ZYqoAjUnK5mdIG80MU6V7WVB1cm514LsEUoWgBznxXwrPhr8V2RPZRGb6yB8zSRZc15WVuJLgZkey4raVlZWUygLP/2Q=="/>
          <p:cNvSpPr>
            <a:spLocks noChangeAspect="1" noChangeArrowheads="1"/>
          </p:cNvSpPr>
          <p:nvPr/>
        </p:nvSpPr>
        <p:spPr bwMode="auto">
          <a:xfrm>
            <a:off x="63500" y="-3841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7" name="AutoShape 8" descr="data:image/jpeg;base64,/9j/4AAQSkZJRgABAQAAAQABAAD/2wCEAAkGBhQSERUUExQUFRUWFxsYFxgYGRceGBofHxgYGBcYGBwXHSYeFxojHBoYHy8gJCcpLCwsGB4xNTAqNSYrLSkBCQoKDgwOGg8PGiwkHyQsLCwsLCwsLCwsLywsLSwsLCwsLCksLCwsLCwsLCwsLCwsLCwsLCwsLCwsLCwsLCksLP/AABEIALcBEwMBIgACEQEDEQH/xAAcAAACAgMBAQAAAAAAAAAAAAAFBgMEAAIHAQj/xABBEAACAQIEBAQDBAgFBAIDAAABAhEAAwQSITEFBkFREyJhcTKBkQdSocEUI0JicrHR8DOCorLhFRaS8UNjJFPD/8QAGgEAAwEBAQEAAAAAAAAAAAAAAgMEAQAFBv/EAC4RAAICAgEDAgQFBQEAAAAAAAABAhEDIRIEMVEiQRMycYFCYaGx8AWRwdHhFP/aAAwDAQACEQMRAD8AaOJ2JcN95QfyNXsKZRfaPppUWIE2wfumPrrQrj+ONjCNczm2qOuYgHVWIQwVBKkEggj2O9Q90OWgxiZkRpPt29aiFo9Wb/T+SzXlzHW2S26urK2UqZHmBgg+5FeywvZdcrIY9Cp19pDfhRQphMhxdp1tMfEYwJ000kEkEagxP41QxWAJGr3G93c/gTFHShKMpghgwmDsZEaGPnSxfxl9k8qKp6ktO3oF/OuktmrsUsRYyXEc7B1BM/sk5X/0s1FsLw1sTglwhuLadHy3cwBlcxD5ZGhDZhp2idZpfx/im22cq3lOgBHT01p3xvBRcyXVsJce4AXzOVHwiG0OrdJoLa2gte/+wfwPhxwme9euvbJDA2WKnxCFUW3EHUkzv3B02po5SQjCWyZ82ZhMzDOzLvrsQaEYHgFyTltWbB6s58Zj6LOij8aa7TrooIJA2ETG0x21oeV/Mc+P4b++v0J1ratYiqPEuYMPhyovXrdsv8IYxMbn29dqKgCxxFZtN8j9CD+VS8O1tH1H81FR32D2iUIYMsqQQQZEgg7EHTWveDkhSrCCI6jqIG3tTMXcGXYsYU6/5VP+6qfFR5vl+f8AxUC8esWrqWrl1VuXFUIp3OsDbYEtEnSdKE82864fD3/CfOXCgnKAQJkiSSNY1pktwBXzBXENUC1E2LDorrsygj5iRSNx/mnE2MQ2VibKoHIAEjULuVOknb1qP3oelZ0Ja3U0hWOfLr4K5dRLjvlYKyrbhCP2mAOYAT1Xp6ioeQeK429iclxwyi2xYOxzDKQJBymTLAanY+greNGbOrr/AIa/w/lVhtqr2v8ADX+H8qs1bAnZUxn+C/8ACaF4Ufq0/gX/AGiifFGiw/8ACaG4f4E/gX/aKnzfMvoNh2Cl4fqm9iPyrTiGKyDdRLftMB06TUl8fq/dgPq4rXHcPF2JJEHpHp3qpxtULi6dlbC48u0eTv5XU7a7DWg3McmzZVokzt6kRRO3w+1hyWLicpADED399qG8xOGfDqCCPLt7jtUfUR442rsfCScrSJzWhr2a8NAYaNUTVIajauOPAKyK9Fe1phpFZW0VlccUExWTSAczKuuwk5QdN9SPrW+Nwxuq9tj5WSQAo3BO+aToQhGtU8UpKNG8SPcar+IFGMLeBhhGolf80EfyFFBKXc5OjlPD+CPZuq+KLFcuZGBMSIMEmY9Np1p/vYjKnitmICqTGp6awPek/j/L1wYu5AZlzeU7xoDlAnT2HSnbglwGwmYNmC5Tp28vU9gK5Tt1VDHHV3ZSs8Ya5da2LZQp5lYtlLCVV1WfcGdtPSoeN8asYe4yMTmmcoViYbzDpEa96jscPjFj4MrypzEScyyoEEGA4GkfOinHOFZr4bTzIJPWVMREbQe/SmXasW1QtjiyPcWVJtnQ6MPTUb1NwnmXwSLOGISyGIl1JObr8TeX22q1f4ao3IHvApbFoB7ygggsG0I6hgfxaKny/KMxoPcR5nJdZxMrMtlZRA2Pw6xOm9DsVzFbRgyNdEMJZM2uhIBLZZBjsfel/BWXyEZTsRsB6gDN0ntXmMt3PNp5YDaTuLcHuDqT29+tLWCPdsNzfgfuG/aGRqELKVmWbQan9nc/XrVfjfB04hiLeILxcSyF8Jh5HMs4mDKiWjrXP+HY8JaYkE5QRowUrP7WoIMEjQiCYo7jOaWw4s3VUPnDEEnoIEGOuxpuKLSoCTSdnUeG4m5FuWbKRGUqgC+VtNFB0KxvSX/3RjGxN5mN5bIXKmVfD8ygGZIGYElh20EUB5X5ztris9zxv1jkn9aSi5mmAhEZZPeaauZuf7eFV7nglpKqrB1DMYk6ZWAUAROu40E1RN+qloXDSt7FvmDiJxF/Do1oq4RVa8wZm1YkEMv3Z3BmS3etufuC3EZL7MXzEW2YnUkW1NtjoIlcw6/BJMk0Jsfa0VLDwFNstmhmMiR5vgCgydYywNoNFV55wt4AXLZA0BCWwUOWch1uCQAdJSRJpb5Y9vY5yhlpRVD5gT/+PZH/ANaf7RQ8cqtibzMDkCgCSuaTmJygSOm59VqrZ52whtqEeMoAh0cADYbAwNukdKN/9xYa0iXRdY5lISD5G1JYwcvXSc3akwlcrejJRaQB5g5SOGLXfEBF0QyhcuUrZ3EHzCEE/wBK95Yw5wuIa5q+ZHQCI+JkIMydBl7davcwPbxzWmW6VW3mXQfeC5iQMxOgAGUEfECRUf8A1LD2rjBrl0C0oGZrd1bbTl2DRnI9p3imTkpRSj7ApNNt+43px4KgzW3AUanyRtE6sIpCxHNN21xG7c8QZLTk3EZtcpIVUA183mUDoNztTNiccgw5uLethdg7HKuYmAAXgEz061yDE8AvM5bMt93Zmbw4cDXYuG1Y6kgaa7nWjhKtydA8bulY4/aNzYuJNgWmOQIWI1BzFo16aBf9VWPssxLOb4ZjlASAToJLyfTpSTjuHYlsv/490AKAfKe7E+vUU8/ZfhStq+WBBZwsMCNAs7MP3vwo5yjJaYPFr2OnlsyjLr5gdP4gasgUrph0Gyr8hH+2KF8a44tqzeZDczW1fVGeFYKNyxjQlZAkidqOOUBwOW808UN7GX7kkhrjZf4QxC/gBV77P77HGosmIYx7CaDYDCJcJzvkHwqx+ENEy5Oy9NJMkabmmX7PsEFxbEOhK2p0IJ8zAEe4Ag+/rQZJJpoJHTa8Nahq0W4DqCCPT/iprDNjUbV6TWtace1hryvCa04yayvJrKwwH9aucEX9WB9wlP8AxPl/05frVIHQVb4No9yfhbKR7xlbT2CfjRY3TMF7nrF3Ld+0qtkS78TCAwIhdzIAgdidKMcHtLbtlQxIHmJZiT6klj6elCftF4WCiXYObNrlBJJCysCR0DfWhPK3G2xFxrNwKqNaZAANdtSTuTE9h6UiTbnfsUJegM4rCNecXMO1swRLb7GQJAMaFvrW/MfMGGtpcjEBLyI4W0IlmiUDbmJjWNmPvSzyDxVrWJu4a6ddV/zIT/MZvpVjiNlF4objAHyKy/xbA79AO3aqkqkkIbtAHl7mm/5rzgXbQHw3ApDEsPKs7amdO0UxcM5lvYq6LVzD2rVo5suVTuPhOaIHURPWKk44ljw/ECFFESEkASDrlUgET028wOlAcAiZbnh31DMbZBKZfgfNDG2Szg9jtWuNncl7F3E3zasfpBvDKSYQqpEZmyiQcw0HY1Vs4xsRaYrZfKynK8wu2UnXpm6Tt31rLfKlzEWzh08S4AisGysLZKlWIDH4Z8wB1EnprEtjhrYRBYueKggiD2Ynz9jE7TBjeutVf8/QJQdtNiheDWiZ0zBWHqDGunpQ+7iWJym5nA1C6+Xvv8voKnxwZRlzsGtPCkydAYmYBOmWNNidBQ44FlckyIPVWBIMMCSRpIII1/5ZGKiKk22WbV6GBrOYbOVbZF20+eTkRiWSAseJKiCQdgTsagNQY9SwU6fEUn/xInX1o+7BfYq5q6v9lnCcLfwlzx7TOy3iMyyWUZEKiA05ZLH4Tr17DR9jN+62a1ctrYYK1suSXIIBOiqAdZEz9KcuU+R7+AUquMIV2zOi27cSABr4mY7COlDk3HVfc6Dp+4C5qwNnCOTYW66TlcuAEGYEi2Ji4TA3YD4QZJoYvHrV1bdq4GVbc5YgxOp39asc880Yif0PE2bSkt4i3EVQWALDN5dIbXTcHek4XNRSoY4uO0OlklemPo5NEK63LORxmUhvPB2lAMwOo071Zx/CctgIC7Cd2JMmfchRpED8ak5HwS3LAdjsxESZJAGuug0MQO3qav8AFHIuWrY+FTmft1j5bCOwrzZZoxzPGinc4oXTxC+nkVlyrHlZLbiQNSc6nWpxzVihrI16KAq9vhggfLT0roVi0rZWfD2ngTKm0XPqfECEGRsCfnVLivBcLcVmTC4jxScqqJtqT3LQyKvdoPsxp/F900dzj2cRUwnOmRpexcbef1xI11kKQFBmTIHU1LxbnZbmGuW8Ot1LzgBZyjTMM8MDocs0qXuMKGIyTBj4520MHKJE7abRRvAc+pbXKMJYjroTPTUsST86ZHppN3ICWaCVIj5TxV+3i7d2/dKW5ZWzsBIyNpDabwdeop6uol61iFYYX9HYnILdw5/Mczs3hqxzMxk5YpOD2OIHLbQ2bqqSqAg2mjoB+wfw9KBPw4A9QeukEe/UV2Vyg6ZuOMZq0Md/l3DrbOW7lAJ8qPmPqTmWY/8AR7ExyxyumBNy8b6P4qLAJAYAEt8OhJMjSNIpHTE3kEJdf/yJj2nb220rE5txlkMfEUjsUTXUCTABpam+3+f+GvEMHMXF8xuMzBLYGWZOgAmJkDVukbxS5wv7Q7llm8HDNetkhp84AMMrMuVTvMSe1VMfzQMUIxOGtPrMqzodNP2TqPSmPg32pC0ZuWSdAvl8oVV0VLYXMEQDZQO53M07GkvnX8+wqaf4Svh/tjvXGypgs5gkqrtMDc/AdvanjlPm2zj0d7QZfDKhg+UakTCkGGjvp0pTbjmBvq36JhLdq6WBZ4K5ROpGTKWfeAYGsmdiU4PBcqJCmWJYy52gFv7+dbklBaitgxhLu2OjoRUZofg7j2RlEuupAYkkSZMFukk6aVeDTvQGM9ryvJrK04HIdDV7hVzzEdxP0/8AdDUbWp8JehwfWPrpQowtc04fPhbn7sP9Dr/pzVy/Gq2HTxbR1DQWAI3kHJ2A2n1+ddhdA6lTswKn2Ig/zrkHNOPLJbsqxZ1Vka0CPiByh3nZfj+cVqinLY2M3Fa8gPHYtlupikJ8xEnsw7/33owMf+lOSoKtE6kQT6RqI11oTY4LcdSvhxO5YgR/MmhXD77IzW7mY5WIIBIgjQyAdafifJV7o3qoqM7j2Y5DmBRbe1iFEMCC0mJjRhA0MkH1pPsuwaRPqRt86JYRbL3lgBQonSBPoR+1M6z8qMYjFZQFSFXsAI+lO7EncdOTOYpsJLTHl1J6AAe2n86aMfaTEIMyqWXzWydRm6T+6ToR79RXJOUMdkvtaOx1UdO8D5SB6gV0DxbloZ11QakdR3In8R+dbxVG27Od814PEDE3H8NF8RLbGRNsQoQg6GCCIy7nSBWcmcojFXczOisgyhRL3HnNmds0AIM0dToBAGtGeauMnFNNrRQyhx1fytrvpO30qtyxwDxMYrWrrYdVVnul1EImUqYLyu50DTG/Sp45EyjJglDvr+WMNz7MbSI3ieFcPQ3CVj7oBXLkE9B+NJWB4BhsM4F9XN24JtI+qqwnVSuXOPh1KjQ9tacsdzcAxwtm3fxeoVnvBHt6kQ4uEZVUTOgIHTajH/aN4KQLiCJK2/Pl13GdpIn+HoNgKG+/cX9REu8eN7w7WHBdtQweAuZCUBErrmC5pzHf9nap8Nw7GCZTDKWACsQZTUagKIJ1G8/1KcB5Tu4dbrfqv1ZAhQwY7Byc3mBzKSCZkHTSALtzHCRmIGixqO4j5kgUGXPKDUUg4YYyXJifiOTTezXr139YCIVFtqpOYLLEEltD2U7etJj03cyYi9YvZXMJcYsh2BBaRlbqYj2NLOIwjA7TJjTen4ubXKTuxUuKfFD99kxN1r1r90OJnLIIGUxtOYawdqpcy4S5fuC9bulCAAqGQvUmSDvOhkdqp/Z9xhbWIInw4sO2YkASGtsTqewmPSs5h5jssLly20gsSECGCx+KGGmUtmIO0HatXT43keStv3M5ySqyuPtBxtu5KkW4AUoVDAwTO/qTtTFw/wC23EDS7YtP6qWU/mKVuS3t3cQFvoLi3FYAMBo3xAjsfKRp3pm43yZhERrgLWsqkwHkZtMg886E6RI3Hak5OGOfCh0W5qxGNzrW4eqwatw9Wk4ycnuwxAcDRZzH0II+ddaDYO7bRr7qQ0x4jaEzBAa5qpBOwYRtGlcd5f4gEBHdvyrp3IvMWFW2bL3La3ixbKxgkGIgnQ7HSaVk7Bw7lPjPK2ENxEw9xs7nXKyPbUQYYksGiRAAJJ1MQCaXOL8kXkzeTxl/+s+b6NB+Qmun47La81vDs5J2ti2vuSWZRt11rGxuHFtWuo9ssJ1ZTtEhSDDRPQVD8OU5emiz4nFb2cMTgSs/hqLiXDsrCDtPWO1eYvlW8vQ/NT/MCPxrpfFeZsKjAEg9s2WR6idu1LvMvOlmz5bMtdkyDIVffqSew2jXtRcM8e6B542AeXMObQfPEkjbsB/U0wYRmaSjFSOo/PoRSna5kuXb+W7lJaApAjcDKPbWnHhc21KupVs0lWBB2AGh1pWRTi9mpxa0FcJxtlgXRt+0Nv6jr6Uds4xWiDv/AHp3pVF63cJUMpYbgEEj3FQFXt62zH7p1U+46fL8a1T8i3HwO2aspVtc1uoANpyR2yEfIswJ+lZTLXkXTPf+4rA/+Vfo39K0/wC7LEmCx16KfzpdwHDVuW0cRDKG27iYoha4YBS3OhigHMdzY1xQtqVUjVjox+nwj8aX/wDp4zFiACdzGvf3jeiNrIg1IHvFa4tgdQZ9qBtvYapaILbqOlCeK8Fs3XNw2zmI8xDEA9JaOvr9Zq9ccjah+GJysLk3CCZLEiATIURGwNFjtbTMk7VCVw/DZSzZjmQlSNToGEGdv7NMlm9Iq7irVjIFNsKJnykgzETPU69ZmhVlchKTOUxPcbivQx5OeiaUOJWx+MazcS6m4P47rPpvTZjeYrrqAbwcFVYqq5VEiQIkliBGpNKeOQMpUmJ2PY7g/WoreJKsD20NL6m3Divc9L+mQi83OXt+4de/m1XRh+PppRflexiLwuW7LWgWs5wl2Gt3Uz+GbbyCU1zR+OhkMHK3LVjR70XcwBQgnw2BEgiCDPuai5s5c/R8QhsFks3bTJ5WgrNxX98kk+mpFIx4HCPr7eCnrutw5nxxrfa2i3ypxO3ZtnxcLh7TE5VS1JL6DzDICBqQIOu+sRVnifN72mNu2jIQYy3Fkj0GoMehHtpSnaypci5dW6sEKGQgk7iJOuk9KaMLgnv2RkJsPnMkIZYa9AVImRrvpQqcYLf8/wAnmyg2B8LcuO93EM1wOVAfN5cyjdfKolFAWB7zvqExGJuXMbYtpkl9VDZoEoxlwqllIHSCZJo5zRhLeCti5fe69xj+qQlwrMP3STmAkaEkaidJpLwHGGw99cQVD3VJckgnUiCNNYCyuvfvrTccFN/El9Ff6ipPj6UdWxnDs1s276W2TLKQWOqj1UZWHSNd653iOXSBmKNA1zAEj32IroFrmq1xC3e8BbtlrasoF1Ap8ytkuAAw3XSZ77g0pY3xLFtTefyoFDP1jQEx69qTXCbUWG3yimxCvWRcvxJQNajcqT+zDRsSNwRr1Gs1i4YOSh8onyzoNNzO223pRi5w5i5YFmYz5iTMEyBEwBEadIFRXeCsSCUzsXHmGhUGc0gHKQZGsTp6mrFmXkTwKfCsA3iTaOZUYHNB6a0d4xxCLN21mBlCNDI1EAehGntUacFYD4d60fgpgyNO1LnmjNqwowcewvMK8rL/AAm8jQczLvKqD10Bkj86r20uG5kAG0mdx7jvt9aqjJPsxLTQRw7wAf3v6VX5gtE37ZGhZQOv327a6Ag1slp1U5wAZEQZ03n8Pwo7YxgCuhUtmWVgSQRBnvG+1a3o5I8wnMfEuHQCzG10D+e2R+64kUwce53u3sDZc2EttLQwEuFIjMOwYgiTqYpQxPEiiHVxmnIIcDTdobTQmdjuB61Ny/zSEQ2LoTw2kKzAkLJEhhMlN9dxJ3nSdwlBc4q6/VDeSfpYJONzb/MRv8xTVwTD28VZe2T+sO7wC0fskk6mIjptSjiShvP4Ibw58uYiY+X97anenDkHGWrbv4gVmcBUBE6DMx0zDcgCrMm8dgYrU6NbfILNkZLubzBT5WUqvUidyBqBtPWuz4zH4W+g8Vc0bBl849iu3yNCsGyutuBnJAEahVjXLCakiep13qHjPLl26lxFgq6EeQkONII80qwOusiJ61FJZe+mhtwb90LX6PhTiLhwlv4RqwKH4tTBXzT3kdNzrEzjvQjgHJl7D3sxuuiiJQaFgCSA/SNfX86PcQtR5vr/AFqPK05aGxi62UTarKzxRWUBxX4dhvDtokzlETET1OnvUGM4pEhem5/pUNjGPcs3IRkcBlAPUgbjuCdqXEx2ZKpw4uTbkKnOlSLGL4gxOh+dXeW+IS/hsZDfD7gfmP5CgjNWtq+VYMuhUgj5GasnBSi4iounZ0P9BBpVx+OyXbyAebMMsddiTp6GjWN5kUWlNv43UEfu9DPqIOnoKW8O4RwxAYTrPWd9fvetefhXqpnpT6bJ8F5ktL9vP2/Y0sWHvPoDoQG7Ce/yH8qm43w0pdttbE+IRbyjfNssd52+VF7OOzXcqAC3GkASSQDJ7a5ljvBozwNbYvB7pErqk/e2zT0IBMe9PTcciRG3GUbTsXeJfZxjRLC2HiYCOhn5Egn2ilnH4C5aaLlu5bPZlZffcCvoC1jVKkggxvFca595kbGXxows2xFvYwT8bEgnUkDadAKfkjzG9JneGTWt+fyIeD854jCWmt2srKfgzyQjHcqOoPY6Tr3k3y3h8RjrRuXbp+IrnIlyRvHRRBHSB0FKHC+E37shULKNn1ED6T+HWuj2Md+iYa0GBs2UKqWC57jsZJXWFDMZ0EmJg6aTyjka4opz5MHzru+4SwHLlvDqbiqGcD4naD6y5BygCToI9KMcE4uA0q1lyv7KNMAgjUzr7wK1xNrPbyvbJS4mqtAJVhBDKT5T0IJrmVziNvD3nODtrbUSoaSSe5gkgAmIEdqkx45Sk/KJ5zSV+wY+3PiJu28KSAMr3Iieqr/Sku3cBRFgLCqC0ZizNJ91AECR101mDJzdxK7ftoLpLMG6xuQ5iABGkVvyxxHwbgDAHVQCJkZiJX2JJ9JX2r0UpKG9sl05a0jqnCcAuHw/hr0B12kkk7SY1PeonSdCJFWr92LRaZ0GvTcCqiXZrynfcrZG3Dl7Co7uARdyF+e/yqjxnjME21cqV1dlBJG0CYIXQyeu3rQXxGAJ8Qsd8w3I9SNDVmHpXNcpOieeXi6QefFW1/8AVQ376MsiDS4+JYgyZrbBA3M1oOULrow1IIM/iJFPydJBRtARytvZpfuXbSBb9ibhkmCBGuhLZpB6wQfbpSnfszdZmJUabKD90Aasu+09D01FPt7hjRBMwIJO57k+pocnDUW4PFg6fDoQ3dTPQ/XtrFBjmuWkFKOtiwrp5gC2vcRMf5mjSetXMBfHlJ6BgfU5SI+sUcu8BtiGKnJto0fOSKB4zgVzD3BDMbbmUeBqIJg6aMOo+dVR7NMW/Jv9ofF1v37WSYSwiljIJJGY6HtMesTtFK2f8KYeIcLuXQjW3tmV1FwoGBBjqBoenaOlAcTw+6j5GtlW7bT2gE+b0y70yDilxQt7Z7hL2u9dk+y2/aXC3Bft5s13MvkUyMigmSe4/nXOOR+FpiPFW4klcrDeR8QI0InYV0jhGBvm4iJ4Qt7akrlUAjbLprHWlZM++Ee46GLXN9hju8MRnNzCB7L6ZiuWG7ZlJKuPRgfSKKcPxl+CL9kSNmQrlPvbZsyn5kfvCrWCwItrCsrA6zI1+k1Vx/G0sulu5mzXASoVS5MRMZRJOu0T6VkINbf/AAyckxO5h5mx11/DtWLdoK0E3RmuaHUAKMqA+mY/vUUuqCD2Nb4jiFu7dIDeb7jBlcADqjgMPpWpqDO25UyrGlWgHdwrAkQT8qyjE1lJthcEK+CS74js9wuGjKDusADc6nYfSlDiOG8HEXE6E5l9jqPpqPlT0hoDzngCUW8N7Zhv4SdD8m/3GqcGSp79xGSPp0L7GoXes8SRVa88V6JOTeKZGpjtVzMIBGh6Hp7GKG2MQDAgaMTP+UafKJ+dEFAO3zB2/wCagzKpH139Ok5YFYd4E4Yh1HnWJG+nt1gjX/kVrxLjVwYsIilh8WRN41nX0Os9t+tDuCMRiBbGuZlmDtJgyfQU64Dkdr0Nfy2lb72hO5gruw/i0p8mpQV7Z8xKD6Tq8nFel+318fTfb6CzzLlusn65wwUrltDNPeWzRGkaA+1X+UOQ3e4ly4gWyNS9wzm0kKNp1icg7iaceF8uYbC/4dvM/wB+5BPyX4V+c+9FPGLGSST61SpQguMd/mxMnbsmtYWzbACpm2Gui/JV0+dKn2hc7nBOqKguMVLqWjKvRYEROp2jQjvTL4nm9qTebeWVvYtr15l8LJZIWT5iEyyY1VQQwMasCNss0n0wTf3B2T8f5nxLYS5cw6JiIty95G8gEEPlWZzLvA0A19K5hZ4y4VSQMxPlWZ69QdI2gfXSu0YW+SFXy6rACwoJCyIHv6xqK4tj8MLWMeMttSxZFE5chMgD22joVjpSunqnSCnO2his3bN1EQq63GeQWWQGceGARK/BCkMJ0O1HeA8jWrbZnPiGIggBZBBBA3Bkd+tAOVsNcv3RcBKqugPXefy1HXbaYeOIcUXDoB/8hEKO2nxH+9anz5JKXCDKsUE1ykScTv2rNtcPbCroPKugUTm2HU9vWa3wZ8vsKVMJfLOWaSSdzTIT+puaxNt+uvwHalOD7BOQkXL11puMzAsS3hiAokzB6z6968TFiRvB6r39VH5UKa150gwNdAT0gfmavX01iT9TXtpUeeT4vFaQBHeq2Hx5t3LbDo0/Sqd/Tb/iqxxOYoRO/Xv2/Cue9HHWrqA6jY7Uk8ewzLi2ckC3lTXcjSNvUg01co3TibSIol18vy6E9hGk+lMnMHJaCz4oGYqmW6DPmXUlvQqWb5E9RNeVixyhN/kWOUZJLyImDZ2RQklG1DNI+YEjt/SqfHrt63ZyPAHmuGdfhOVV9CZneYjam+wihMpEooAEHWIiN/lSpzbNxFthSsrA6SNwYOoEx8qfLI6N+Eoq2Kd3Ei4wJOT5SPlGvyM+9W7qLfRbV4mAfJcWCF6Hf9k9VkbDtQa7bZdwR2MaH2qxw1gWMkgBGaQYOg0/GKKSpX4EcFJ6GHlLDNZ4g9m4AS1snNEh4ynMNDvlYnrM12/l8WEt5bTo7GC+XQ+kDcAdPnXKOSOWr1wrjLuZVAOQHdwVK5iP2UgmD+1odhJdGtA7/wDPyqeWZQyW1eh8cTlCrHpbXbr2qtjcHba23jBXQAlg4DLHU5SIJpC47jboVF8R8szEnoNNZnrQhuI3Yg3bhHbO0d9pq/HJZI8kYumfkv8AEuC+KxZCEWfJafMyIOgXzBrbTqSjDU7bVnBMHdS7FxyyQTlzuygAEky/n7CJO9Df01/vv9T/AFq7wy/cOYC4ytproZ9DmnSalnilH1Tdoe8dKkMJu2+ng/M3Z/AV7Q4YrFf/ALLZ90P5NXtb8XF4RN8LJ5/UFIlbXrCsrKwlWBBHcHQ1Bh8QGUMuoO1SXLgGpMV5+7HnN8ZhGw91rLdNVPdTsf76g1UvpmOnzph5xsC69t1uqMoghpgakysaknt6CgqrbXU5nPf4V/NjXr425RTfchlSZRYawoPoBvRFFuKgLLlPYnU+oG9efprR5cqD93T8dzVa1istxW0OUz5tQe8zuKGeLlZfh66WLiorS7jNypZcYy0GUrHn9dQcp77mda6dfvyw19TQbB4e1aVMj2tTJCbEnYrHqQJqz+kyxNKxWlszrcrzTUvatBjGv5yfvAN9QD/OarXsUqDMxAH97d6p8VxrBLRSNVZSTrGVug9mFCssnMxJPUn+9BQzycXQiGLlsOYDHi4CRvOx0P0rzivCDeKMFUzbyksdAQ7eu8MOhpaHFwWiyDdYfcICj3c+UH0En0ojZfGXQAbq2VE6WxmfWN2aB06CseVV6tGZMHLSN+I4qzhAM91BkHRvNqD8CLLAz1Og30pHXhx4jiGdrLqWzMH/AFoRddAuYxHUACKc24JhMP57pzvvLkM0940UfQUB4rz2XYpYXKAwUsZnUkGOv8txvQLM2qxR+4SwqNcmHmezgbOURmAhVHf1jbv3NKWJxJdi7mWP9/SoLrEsSxJPrWt5tKVjXF37lL2E8DiAQQCAQfmdOnbr9KvWrLBSDlhgZfPtodDIOh9KS+MOwthxMq3toZB/KtcJxyBJAY9JLT16bDpXv9N1EFjSeqPIy9POUrjs1W5+uyn9kH6k/wDH40TvmpeNcHFu3YxA+K6ALgHw5suYEdp1+nrVXEPpPpU8JKStDZRcXTKN+5rVO3aY3AiiS5AUDqxMAfOYry9e1pp+zXCeJxC2T/8AGGuCe4GUe2rA/Kusw69yNy6mBshNGutBuv3PYH7i7D5nc03EgqdAQdx36UBtYiWVZ67f3/f4UYs6rFZE5izhOVlS+8w1oKSsnbzAgMN5CgidtT1pP+1/gxQ2MTZAKZSjARAy+dWmYgrp/lXvXWF1APcUmc/YcXGS24lWEr6EEy3uJX60M4qMdIdCTnLbOGXGV1IXc7qY/sGnLkLkfOov4hIQjy2zPnEghnB2XQQOvtuVwHIlhbvjYgqyW9VUjQnSGedwOi9+/UrxznjD4VSWzl48qZSC23Voga71HkySyLjFDY41F22Nlq6IgiqzYZFk0F5e5pt4u0roGQmfK2+mjZTs8enziiVy7UklWmPW9oGcWwXisuugPmGxIgjQwYOx1B2+YpNwS3968P8AJbb/APoJou9WcRybc+K3irisQCUe3buWweoWAjgemY1R088rTUDpzUKsVMVwYAHJeEgTD2nWe4lSwmgnK/EMQb7LdsZFC/F5oJkQPMOup+VOd/geNTe3h7w/+u41tv8Axugr/rqjdum1/i4fE2R1JtFk/wDOznX5zTZzzU1KP9gVki/xF4XRWUDfi+GJn9LtD08RBHyJkVlR8ZeBlryX8ddd0tgW1RN1gAL2MRoNelKXO+Fe3ZW6rahsrR2bb/UANPvU74DHqcK1piQyNmXfWeh+Zb61S4pwtcRhblsZizAjYQOqnudQpo3kayxktiHFcGjjn6T1Mz/fWtP0jXQVrcXuII3HY9RWtksGUoJIMgD+9q9YiN7ysIzSJ71ta2qbF465fZQRJmEVV1kkCFA1JJjSup8g/YuzRex4KjdcOD5j28VgfL/ANe5G1YzkA+U8LfxKAWEuXHWAzADKPhMFiIn3M6xTnh+RsagLEK06lc4J+UwB7CumYTCJaRbdtVRFEKqgBQPQDQVtdaBU6xK+5RLPKVWcm5hxHgWQl2Uui4CluJuMGUg5VB8wlRqNPWl+1w27iCPGnLuLQkD08QiBH1PaK69xvhS311AzrORuo7ifumBI9Aelcwx/MOQlLakEEgluhGhEd/r71Pn5Rel9xmJqS3/YJW8PbsIMxCgdBA/Af+qGY3mgxlsiB94/l/fzoJeutcMuSTXqpUyh7sos1uEsZYkn1/vSquMt+X5g/iKvxVLiLAW2JIAjr+FOiCyPE6Gqlq6t1ozqqjv1PyqrxPF+IcqmV/aPf0HpW/D+FrElR9KdCKSuQicm9RLXEsNmQ28y69QZ6z70OwHLNxmgsoHfUn6RR2xgZ0AAph4dggsUMsiXY2DaNOasOv8A08zC+HkKyYkghYHclS2lJnjBrcinvmzD58De7oviL6Fdf9uYfM1yvDYklTpHeNvofyp/TP0sRl7mM0a9f5V0L7IeHlmv3ztAtKfXS40H5J9TXOzZLfDBro32U83W7SnBXyEYuWtM0ANmjMhnSZEid5iQQKoYo6OuMW2we4QEXd9SBod8sx86N4XmDDsJW8rD0k/lQLiltSpDWyZBGg776mCPx96SeEcTFm41p5EbEiAR0Pp/Wlym4dh2PGp6Z161dGTNPlIkE9t6WLuEPEL2dGK2rIKqYnOzEEnWIACj6+tDW4krW8juSnY7R0BiJFbYHjsnwrJOs7HKu2pnrtQyyqWg1hcdk+L4Ret6+JbjpJyn6H+tLnEeXhiyXtEm5AzhQj54DQcrnKSMzCflTVf4LiHEqUPswmtOB8CvpdDP5QI0BGsEdV3kCP60PB3pUM5R4u3YgWsa1hRavO+GVQCBewoCT6G22h9RGvY0Zw3Er4UHxsJeWNG8yk+phmH4Cuq3VDAqwkRqDqD7g6Gub8f5VwrvdYWVDtctooSUBzXBbMhIBEGaDJjS+/5ICE3v8iry5zC2Jv5CoRdYuCWGYR5YI1nftFdAxHEwujLcP8KEilfhfDUW6iJoqq+WP4CoPvrTFY4WoaQGJ9SJo+n402l7gZ7tJlqzilbaR/ErKf8AUNa9GKUsQGEjcAiR7xqKpcT4cXTIAQcytB1+Eg9/Sg3FcOjXnzZSSQYMSPIvz9ablnwjyoXjjydDS1gNqVUk9SoJ+pFeUk/9GtfcFZU//qXgd8B+QNwfF5bygmA/kJ00zaA66aGD8qvYx7yXMl1fDJAkJlydiwObVSQTG4mNTS0bnWvVxGrXGl2J8xLHXprrqY/Kk45pelhTi3tCxzvwkpiZSMtxQ07DMNHHc6x+NLqYKWCyWJgQo7mAANSxJjSug8TwCX1BNwu41PwgFeoXsPb1p3+zLkO1bP6Y6kuZ8IE6KNi4HQ7gdhJ61VDJehLhrkWPsy+zFcEov3wGxBEqDEWQRsO9yN26SQOpPQwajZ4qC9jwo/8AVNFnnFeKrYQuxUAaksQqgDdiTsNvrSRgOaP00vetZslq5kVzIzEAMxC/sqMwAkZjrMbUrfa/xi5cv27WoshA69maSCT/AAkQB6k9RStwDma/gw62sjI5lkuAkTEZgVIIMR1gwNK7jaOO+2MWWHmABiY6+/8Aetc9+0Xg2S8t9R5bujfxDr81/FTV/k3nBMSipcYfpG7A6ZoGrINZHoNRJkRrTBx7hoxOHa3oWjMh/eHw/I7exoMkOUaDhLjKzkirXl3EKnxMo9yBVHjXEPBUiYuTEHcd57Up3MSWJZjvuTUsMPLZTPIo6GvEceTQIQxOkmQonQT1OtBLiXLpHiEFpO+gEDUQYjX06VQF4Hr/AHvV2w+Yq+aMpkAfFMROvxe1VRhGBPKcpFvBYXuNunX0o3hcNNUbeJ8Vl8onYkE6iNPL0Ijv+19GLA4WAKmyumMhsnwWEijOGsCobFnSiFi3UbY2qK/FcIXw91FGr23UDuSpA/GuMYK3oQTlMncev867o5AGu1J/EeUrOOuO2HaLsy2WCrHuVMT/ABL+NVdNk4uqE5I2IL4MLtp6iq9y7nBV/iGx7/8AP86L8W4DicISLts5fvAEr/KV+YqjhuGHFOqWVLXGMKo6/PaOpJ0G5r0FJPZPRXwXEMVmCWb1+WICqty5JOwACnWupcr8luii5i7jXrxGzMWW2DuBJIZu7fIdyV5R+zdcBbDuRcxDDzN+yk7rbnp3bc+g0pjwqozhGbITtI+LuB6+n9KgzZnN8IleLGorlIFJwdBsiiOw/lW2F4dbuLmMNr2grpt3Uj5GnDC4JbeoBJ7nX6DYVRx3BATmSQew3+XcfumgeCajYazpuhZfhNxCWs37m85XJYDvB3A9KvYXiOKXQ3c2uhIBAEbQwJn1zVtlZZKkknTzH+QGg7RHuKjsX8xOdRa7uSfCG+p+50Gpj8+xyk9RezJRinya/n0CrcykL51E9w0SfYg/hSNxbm5LTQzXA8gwmUjQzv7+vQdaMYLiODtgtizaugnKCoJJJbVZDBWUTpO31pd+0fEYS/YVcNY8HwzmzqiroykQQmp1iSexqmKknc3/ALD+Emmsa+/sGuWObsK97/FFvykDxDlklgSAWJHeNdtB0p6sX0YZkuBh3VgR9RpXzpa4b5TDZxOjCPxHT8K0tYi9hzKPctmZlCynTqYinQ4+xNlxZI/Mj6PdBcIzHNlIYajcbUI4rhwbrfL22HeuOYbnjiZZVtYu4WnQNkYGNYlwf+a6lwni74ixbu3EyXWWLixADKSrRPQkSPQig6hrhRmH5rNmww7n5FgPoDWUBxnNDh2FtQVBgE9e5+s1lRfDkU8oiTY4wricr/ICPqSBW9p2cgjSNSvmMn/KCCPmBVbDWgYAHpTJw3DhOgr3V0eHHujyJdXkZNgcDdeAz5MxAhUUEawNSWG3aut8KKi2qpoqgKPYCBXObF4B0A+8P5048KxkCOxg/wBannV6QzE207dhrEXoqjiTpOhqa+/X+ew1qE3Rln0B/OgGiL9oeFS5hS5OVrbBlmTM+UoNJE6H/KK5gTRznTm04y/CH9ShhP3jsbh99h2HuaX81EjDYHUEEggyCDBBGxBGoI7inTl37S7tohMUBcSf8UAZ19XGzj1EN1JakfPW6tWnEfPvEku8Qvtb+AuNhAJyqGbXu2Y+sz1oDcbTqPU/3rRrmPlW/Yt28Q9si3e1U9u2Yfs5gJE7j5UvW7sGhOJLalW/l2o/yfauXcUtq2rO1yRA30BadfahFtMw8o239Kcvsw5WvPjrN5Vi3ZuKzN06wPn2oXT0ErWw9Z4eVJBUgjQgiCPQg6ii2GwtPvHeCriVDjS4BoehH3W9jOtKTWSpykQRoR2rzs0HB7KYSTI1SrdtYFRWxJqy1Thgrj+D8aw9uYzAa9RBBB+ooPwrCGzaCMS5BY5jqZLEzO43pluCar2+HG4dNB1NHypUZVspG3exMW0uXTA0l2KgdzJkDpv1jWmzljlmzhZZUTxXA8S4qhZ6wANFX0ETuekeYDCraWFEDqepPc1fF+u+K3qwvhpF3E6rS9jMOGkEf36dj60TOKqpeIOooJOxkdG3CuOlCLV86HRLh69lbs3rsffc+1wDcgfPX6DWlK9ZDAgiR2O1bWreURr8/wA+/uapx9U0qexM8CbtEfOdg4lFFnQqwZpZ08QQRlJTVd5nU6CkzhjYq1fupbTRreW5bu3fESDMGWU7awN9TtNO73NKH8M4Lc/SWxJabRABTKJYqCAZ3Cj0Gp9q3Flk567m5IRjHYP4N9mNy6viYi8VYggKgXLBXKWYFQAx10Hp12ZrXKiqIQqYABlcpMaaxM1awr4e4+UMyvO2Ygn2J3+Rn2OtEcfizZQu2qjoBJJJhVUdyxAHy969CeNZPn2ySOSUH6RD4xyBbJzAeE0iblsgBZ/aaNIHrVnH/ZVZdQbd97iHoxVh/wCaRHtBp14dnZc10LnGhCjy6jVP3sugJ6ntS7dwwS6xtsUIYgFDGk9Rs3zBqXLj+CrXYdHLlyai6/Zi1w7kWzYcsqwVOWQZ16j0O3rrV3mPiy4eyFkq1yUWBMaamB02E/vUbuYhmjxGzFRE6D5mNP8A1XOOO8Q/SLxb9lfKnsOvzOtJh65W+yGbjDfcqLjDFZWeGK8qm0IplHgvEI+I7dgPyFFrfH1JiGP9+tZWV6PJuGzz8kUmF+FYnNdtnpmX+dN1m/lYx/c9Pavaypp9x2FaCNrGzmUnoCPn/OrbuNa8rKwafPXEMOLd64i7I7qPYMVH4Cq5esrKI40z10f7L+RBiIxV8A2VY+Hb3zspgl/3Aeh3I10+LKysZw/c04BXLBwGt3BDKYI29fYH3FcPxfI6279y1cYyDmTLEFDquhmD0j0r2speRtR0MxJOVMJYDhSWRCpuQCSQZ0Pr79q6zypgETCJ4Yy5pbSBqCQNukDasrKVh3LY/MqjoL2rpGnTUj5kmqXHeFhkN0GGAkjoQI/GsrKfkinFpksW0xcSpCaysrxys2tWM3tV1EAHpWVlLl3HwWiRJJAG52qTEKbdi5ffS3bBLnqABJMDesrKfgxKfcXkm49hPw/2lWWdVa3cQMYDGDHQEgbfImmdlnUGCeo/Mdf51lZR9RjjCuJmGbldkJxGUgOIkwpGxPaNwfqPWpDWVlTDiTCYXxXj9kb9/Yep70eRCoygLGwGo+XUVlZXp9LFcb8kOeT5UVsXhkbysIPSfyIrbD4k2wEukt2br7HvHesrKsRMypxXjfhuLCKf8LNmn4ZYqoAjUnK5mdIG80MU6V7WVB1cm514LsEUoWgBznxXwrPhr8V2RPZRGb6yB8zSRZc15WVuJLgZkey4raVlZWUygLP/2Q=="/>
          <p:cNvSpPr>
            <a:spLocks noChangeAspect="1" noChangeArrowheads="1"/>
          </p:cNvSpPr>
          <p:nvPr/>
        </p:nvSpPr>
        <p:spPr bwMode="auto">
          <a:xfrm>
            <a:off x="215900" y="-2317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780928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9240" y="2780928"/>
            <a:ext cx="273367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601" y="2523753"/>
            <a:ext cx="2095500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50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1, Napi ügyekben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2, Tömeges balesetek esetén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3, Kiemelt helyzetekben, rendezvények esetén</a:t>
            </a:r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Együttműködés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6252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tx1"/>
                </a:solidFill>
              </a:rPr>
              <a:t>A mentők </a:t>
            </a:r>
            <a:r>
              <a:rPr lang="hu-HU" dirty="0" smtClean="0">
                <a:solidFill>
                  <a:schemeClr val="tx1"/>
                </a:solidFill>
              </a:rPr>
              <a:t>feladatai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u-HU" sz="2400" dirty="0" smtClean="0">
                <a:solidFill>
                  <a:srgbClr val="0070C0"/>
                </a:solidFill>
              </a:rPr>
              <a:t> </a:t>
            </a:r>
            <a:r>
              <a:rPr lang="hu-HU" sz="2400" i="1" dirty="0" smtClean="0"/>
              <a:t>Mentésirányítás</a:t>
            </a:r>
            <a:r>
              <a:rPr lang="hu-HU" i="1" dirty="0" smtClean="0"/>
              <a:t> </a:t>
            </a:r>
            <a:r>
              <a:rPr lang="hu-HU" sz="2400" i="1" dirty="0" smtClean="0"/>
              <a:t>részéről</a:t>
            </a:r>
            <a:endParaRPr lang="hu-HU" sz="2400" i="1" dirty="0"/>
          </a:p>
          <a:p>
            <a:pPr>
              <a:buFont typeface="Arial" panose="020B0604020202020204" pitchFamily="34" charset="0"/>
              <a:buChar char="•"/>
            </a:pPr>
            <a:r>
              <a:rPr lang="hu-HU" dirty="0" smtClean="0"/>
              <a:t>a </a:t>
            </a:r>
            <a:r>
              <a:rPr lang="hu-HU" dirty="0" smtClean="0"/>
              <a:t>megfelelő számú és </a:t>
            </a:r>
            <a:r>
              <a:rPr lang="hu-HU" dirty="0" smtClean="0"/>
              <a:t>prioritású</a:t>
            </a:r>
            <a:r>
              <a:rPr lang="hu-HU" dirty="0"/>
              <a:t> </a:t>
            </a:r>
            <a:r>
              <a:rPr lang="hu-HU" dirty="0" smtClean="0"/>
              <a:t>egységek küldése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 smtClean="0"/>
              <a:t>jó </a:t>
            </a:r>
            <a:r>
              <a:rPr lang="hu-HU" dirty="0" smtClean="0"/>
              <a:t>kikérdezés </a:t>
            </a:r>
            <a:r>
              <a:rPr lang="hu-HU" dirty="0" smtClean="0"/>
              <a:t>, helyismeret</a:t>
            </a:r>
            <a:endParaRPr lang="hu-HU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hu-HU" dirty="0" smtClean="0"/>
              <a:t> </a:t>
            </a:r>
            <a:r>
              <a:rPr lang="hu-HU" dirty="0" smtClean="0"/>
              <a:t>megfelelő számú </a:t>
            </a:r>
            <a:r>
              <a:rPr lang="hu-HU" dirty="0" smtClean="0"/>
              <a:t>kapacitás </a:t>
            </a:r>
            <a:r>
              <a:rPr lang="hu-HU" dirty="0" smtClean="0"/>
              <a:t>rendelkezésre </a:t>
            </a:r>
            <a:r>
              <a:rPr lang="hu-HU" dirty="0" smtClean="0"/>
              <a:t>állása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u-HU" dirty="0" smtClean="0"/>
              <a:t> </a:t>
            </a:r>
            <a:r>
              <a:rPr lang="hu-HU" i="1" dirty="0" smtClean="0"/>
              <a:t>Kivonulók részéről</a:t>
            </a:r>
            <a:endParaRPr lang="hu-HU" i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hu-HU" dirty="0" smtClean="0"/>
              <a:t>A  mentőegységek időbeni kivonulása és a beteg magas szintű ellátása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rgbClr val="FF0000"/>
                </a:solidFill>
              </a:rPr>
              <a:t>Az </a:t>
            </a:r>
            <a:r>
              <a:rPr lang="hu-HU" dirty="0" smtClean="0">
                <a:solidFill>
                  <a:srgbClr val="FF0000"/>
                </a:solidFill>
              </a:rPr>
              <a:t>egységes segélyhívó – 112 -  jelenlegi helyzete </a:t>
            </a:r>
          </a:p>
          <a:p>
            <a:pPr>
              <a:buFont typeface="Arial" panose="020B0604020202020204" pitchFamily="34" charset="0"/>
              <a:buChar char="•"/>
            </a:pPr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>
            <a:normAutofit/>
          </a:bodyPr>
          <a:lstStyle/>
          <a:p>
            <a:r>
              <a:rPr lang="hu-HU" dirty="0" smtClean="0"/>
              <a:t>1, Napi ügyek - MENTŐK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571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>
                <a:solidFill>
                  <a:schemeClr val="tx1"/>
                </a:solidFill>
              </a:rPr>
              <a:t>A rendőrség feladatai:</a:t>
            </a:r>
          </a:p>
          <a:p>
            <a:endParaRPr lang="hu-HU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hu-HU" dirty="0" smtClean="0"/>
              <a:t>Rendészeti </a:t>
            </a:r>
            <a:r>
              <a:rPr lang="hu-HU" dirty="0" smtClean="0"/>
              <a:t>feladatok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 smtClean="0"/>
              <a:t>Biztosítási </a:t>
            </a:r>
            <a:r>
              <a:rPr lang="hu-HU" dirty="0" smtClean="0"/>
              <a:t>feladatok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 smtClean="0"/>
              <a:t>Nyomozati feladatok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 smtClean="0"/>
              <a:t>Egyéb – különleges esetek</a:t>
            </a:r>
          </a:p>
          <a:p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1, Napi ügyek - Rendőrség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5840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dirty="0" smtClean="0">
                <a:solidFill>
                  <a:schemeClr val="tx1"/>
                </a:solidFill>
              </a:rPr>
              <a:t>Segítség kérése:</a:t>
            </a:r>
          </a:p>
          <a:p>
            <a:pPr marL="0" indent="0">
              <a:buNone/>
            </a:pPr>
            <a:endParaRPr lang="hu-HU" u="sng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hu-HU" dirty="0" smtClean="0"/>
              <a:t>Személyi sérüléses baleseteknél – KÖTELEZŐ !</a:t>
            </a:r>
          </a:p>
          <a:p>
            <a:endParaRPr lang="hu-HU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hu-HU" dirty="0" smtClean="0"/>
              <a:t>Helyszínbiztosítás céljából – mentőegység védelme	</a:t>
            </a:r>
            <a:endParaRPr lang="hu-HU" dirty="0"/>
          </a:p>
          <a:p>
            <a:endParaRPr lang="hu-HU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hu-HU" dirty="0" smtClean="0"/>
              <a:t>Beteg ellátás segítése esetén: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- bejutás a beteghez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- beteg megfékezése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- halottakkal kapcsolatos tennivalók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	a, kriminális cselekmények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	b, őrzési feladatok ( 34/1999. BM – IM - Eü.M</a:t>
            </a:r>
          </a:p>
          <a:p>
            <a:pPr marL="0" indent="0">
              <a:buNone/>
            </a:pPr>
            <a:r>
              <a:rPr lang="hu-HU" dirty="0" smtClean="0"/>
              <a:t>					    együttes rendelet )</a:t>
            </a:r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Kapcsolódási pontok a Rendőrség felé: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8216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u-HU" dirty="0" smtClean="0"/>
              <a:t>Utcai események egészségügyi megoldása</a:t>
            </a:r>
          </a:p>
          <a:p>
            <a:endParaRPr lang="hu-HU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hu-HU" dirty="0" smtClean="0"/>
              <a:t>Rendőrségi objektumban a sürgős szükség esetén – mentőellátás ( 52/ 2006. Eü.M rendelet )						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 smtClean="0"/>
              <a:t>Esetlegesen </a:t>
            </a:r>
            <a:r>
              <a:rPr lang="hu-HU" dirty="0" smtClean="0"/>
              <a:t>előforduló rendőr sérültek ellátása</a:t>
            </a:r>
          </a:p>
          <a:p>
            <a:pPr marL="1874520" lvl="6" indent="0">
              <a:buNone/>
            </a:pPr>
            <a:r>
              <a:rPr lang="hu-HU" sz="2400" dirty="0" smtClean="0"/>
              <a:t>( ÁEK – Honvédkórház )</a:t>
            </a:r>
            <a:endParaRPr lang="hu-HU" sz="2400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Kapcsolódási pontok a Mentők felé: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1266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Az irányítások közötti kapcsolat felvétele:</a:t>
            </a:r>
          </a:p>
          <a:p>
            <a:endParaRPr lang="hu-HU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hu-HU" dirty="0" smtClean="0"/>
              <a:t>irányítások közötti közvetlen telefon összeköttetés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i</a:t>
            </a:r>
            <a:r>
              <a:rPr lang="hu-HU" dirty="0" smtClean="0"/>
              <a:t>rányítások közötti rádió összeköttetés  (EDR)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h</a:t>
            </a:r>
            <a:r>
              <a:rPr lang="hu-HU" dirty="0" smtClean="0"/>
              <a:t>elyszínen közvetlen kapcsolatfelvétel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( szóban, EDR </a:t>
            </a:r>
            <a:r>
              <a:rPr lang="hu-HU" dirty="0" smtClean="0"/>
              <a:t>rádió- </a:t>
            </a:r>
            <a:r>
              <a:rPr lang="hu-HU" dirty="0" smtClean="0"/>
              <a:t>együttműködési 			</a:t>
            </a:r>
            <a:r>
              <a:rPr lang="hu-HU" dirty="0" smtClean="0"/>
              <a:t>csatornáján </a:t>
            </a:r>
            <a:r>
              <a:rPr lang="hu-HU" dirty="0" smtClean="0"/>
              <a:t>)</a:t>
            </a:r>
            <a:r>
              <a:rPr lang="hu-HU" dirty="0"/>
              <a:t>	</a:t>
            </a:r>
            <a:r>
              <a:rPr lang="hu-HU" dirty="0" smtClean="0"/>
              <a:t>	</a:t>
            </a:r>
          </a:p>
          <a:p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kapcsolatfelvétel technikája: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1055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/>
              <a:t>Felderítés </a:t>
            </a:r>
          </a:p>
          <a:p>
            <a:r>
              <a:rPr lang="hu-HU" dirty="0" smtClean="0"/>
              <a:t>Sebesültgyűjtőhely kijelölése</a:t>
            </a:r>
          </a:p>
          <a:p>
            <a:r>
              <a:rPr lang="hu-HU" dirty="0" smtClean="0"/>
              <a:t>Sérültek osztályozása</a:t>
            </a:r>
          </a:p>
          <a:p>
            <a:r>
              <a:rPr lang="hu-HU" dirty="0" smtClean="0"/>
              <a:t>Sérültek ellátása és elszállítása</a:t>
            </a:r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2, Együttműködés tömeges balesetek esetén - MENTŐK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8538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mtClean="0"/>
              <a:t>Oda és elvezető utak biztosítása, lezárása</a:t>
            </a:r>
          </a:p>
          <a:p>
            <a:r>
              <a:rPr lang="hu-HU" smtClean="0"/>
              <a:t>Kárhelyen őrzési feladatok ellátása</a:t>
            </a:r>
          </a:p>
          <a:p>
            <a:r>
              <a:rPr lang="hu-HU" smtClean="0"/>
              <a:t>Elhúnytak azonosítása</a:t>
            </a:r>
          </a:p>
          <a:p>
            <a:r>
              <a:rPr lang="hu-HU" smtClean="0"/>
              <a:t>Rekonstruálás, nyomozás</a:t>
            </a:r>
          </a:p>
          <a:p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mtClean="0"/>
              <a:t>2, Együttműködés tömeges balesetek esetén - RENDŐRSÉG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6653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ullám">
  <a:themeElements>
    <a:clrScheme name="Hullá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Hullá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ullá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194</TotalTime>
  <Words>411</Words>
  <Application>Microsoft Office PowerPoint</Application>
  <PresentationFormat>Diavetítés a képernyőre (4:3 oldalarány)</PresentationFormat>
  <Paragraphs>101</Paragraphs>
  <Slides>15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16" baseType="lpstr">
      <vt:lpstr>Hullám</vt:lpstr>
      <vt:lpstr>A Rendőrség és az Országos Mentőszolgálat együttműködésének egyes kérdései</vt:lpstr>
      <vt:lpstr>Együttműködés</vt:lpstr>
      <vt:lpstr>1, Napi ügyek - MENTŐK</vt:lpstr>
      <vt:lpstr>1, Napi ügyek - Rendőrség</vt:lpstr>
      <vt:lpstr>Kapcsolódási pontok a Rendőrség felé:</vt:lpstr>
      <vt:lpstr>Kapcsolódási pontok a Mentők felé:</vt:lpstr>
      <vt:lpstr>A kapcsolatfelvétel technikája:</vt:lpstr>
      <vt:lpstr>2, Együttműködés tömeges balesetek esetén - MENTŐK</vt:lpstr>
      <vt:lpstr>2, Együttműködés tömeges balesetek esetén - RENDŐRSÉG</vt:lpstr>
      <vt:lpstr>Együttműködés technikája</vt:lpstr>
      <vt:lpstr>3, Kiemelt helyzetekben, rendezvények esetén</vt:lpstr>
      <vt:lpstr>  OMSZ a TÖRZS - ben</vt:lpstr>
      <vt:lpstr>További előnyök a TÖRZS – ben  </vt:lpstr>
      <vt:lpstr>Tapasztalatok és javaslatok </vt:lpstr>
      <vt:lpstr>Köszönöm megtisztelő figyelmüket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Együttműködés</dc:title>
  <dc:creator>Golopencza</dc:creator>
  <cp:lastModifiedBy>Dr. Golopencza Pál</cp:lastModifiedBy>
  <cp:revision>17</cp:revision>
  <dcterms:created xsi:type="dcterms:W3CDTF">2013-10-27T15:28:50Z</dcterms:created>
  <dcterms:modified xsi:type="dcterms:W3CDTF">2013-10-28T23:26:49Z</dcterms:modified>
</cp:coreProperties>
</file>