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sldIdLst>
    <p:sldId id="256" r:id="rId2"/>
    <p:sldId id="258" r:id="rId3"/>
    <p:sldId id="276" r:id="rId4"/>
    <p:sldId id="277" r:id="rId5"/>
    <p:sldId id="278" r:id="rId6"/>
    <p:sldId id="259" r:id="rId7"/>
    <p:sldId id="260" r:id="rId8"/>
    <p:sldId id="280" r:id="rId9"/>
    <p:sldId id="275" r:id="rId10"/>
    <p:sldId id="274" r:id="rId11"/>
    <p:sldId id="261" r:id="rId12"/>
    <p:sldId id="262" r:id="rId13"/>
    <p:sldId id="272" r:id="rId14"/>
    <p:sldId id="273" r:id="rId15"/>
    <p:sldId id="271" r:id="rId16"/>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47436" autoAdjust="0"/>
  </p:normalViewPr>
  <p:slideViewPr>
    <p:cSldViewPr showGuides="1">
      <p:cViewPr varScale="1">
        <p:scale>
          <a:sx n="50" d="100"/>
          <a:sy n="50" d="100"/>
        </p:scale>
        <p:origin x="-792" y="-102"/>
      </p:cViewPr>
      <p:guideLst>
        <p:guide orient="horz" pos="2160"/>
        <p:guide pos="2880"/>
      </p:guideLst>
    </p:cSldViewPr>
  </p:slideViewPr>
  <p:notesTextViewPr>
    <p:cViewPr>
      <p:scale>
        <a:sx n="100" d="100"/>
        <a:sy n="100" d="100"/>
      </p:scale>
      <p:origin x="0" y="0"/>
    </p:cViewPr>
  </p:notesTextViewPr>
  <p:notesViewPr>
    <p:cSldViewPr>
      <p:cViewPr varScale="1">
        <p:scale>
          <a:sx n="87" d="100"/>
          <a:sy n="87" d="100"/>
        </p:scale>
        <p:origin x="-190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018452-B399-4416-A534-347528827326}" type="doc">
      <dgm:prSet loTypeId="urn:microsoft.com/office/officeart/2005/8/layout/cycle1" loCatId="cycle" qsTypeId="urn:microsoft.com/office/officeart/2005/8/quickstyle/simple2" qsCatId="simple" csTypeId="urn:microsoft.com/office/officeart/2005/8/colors/accent4_1" csCatId="accent4" phldr="1"/>
      <dgm:spPr>
        <a:scene3d>
          <a:camera prst="orthographicFront">
            <a:rot lat="0" lon="0" rev="2700000"/>
          </a:camera>
          <a:lightRig rig="threePt" dir="t"/>
        </a:scene3d>
      </dgm:spPr>
      <dgm:t>
        <a:bodyPr/>
        <a:lstStyle/>
        <a:p>
          <a:endParaRPr lang="hu-HU"/>
        </a:p>
      </dgm:t>
    </dgm:pt>
    <dgm:pt modelId="{53EAB37A-8300-4151-A6EC-4F7CB6D32BB0}">
      <dgm:prSet phldrT="[Szöveg]"/>
      <dgm:spPr/>
      <dgm:t>
        <a:bodyPr/>
        <a:lstStyle/>
        <a:p>
          <a:endParaRPr lang="hu-HU" dirty="0"/>
        </a:p>
      </dgm:t>
    </dgm:pt>
    <dgm:pt modelId="{CDB24626-4024-463A-A7D0-B1FFA0B581C5}" type="parTrans" cxnId="{3CF663FE-9FB8-49A5-A6DD-49D08C733722}">
      <dgm:prSet/>
      <dgm:spPr/>
      <dgm:t>
        <a:bodyPr/>
        <a:lstStyle/>
        <a:p>
          <a:endParaRPr lang="hu-HU"/>
        </a:p>
      </dgm:t>
    </dgm:pt>
    <dgm:pt modelId="{2C30A39F-9E2B-40F9-A9AA-0943850866B6}" type="sibTrans" cxnId="{3CF663FE-9FB8-49A5-A6DD-49D08C733722}">
      <dgm:prSet/>
      <dgm:spPr/>
      <dgm:t>
        <a:bodyPr/>
        <a:lstStyle/>
        <a:p>
          <a:endParaRPr lang="hu-HU"/>
        </a:p>
      </dgm:t>
    </dgm:pt>
    <dgm:pt modelId="{48DA148E-7F8F-4174-AFFF-B46ADE361125}">
      <dgm:prSet phldrT="[Szöveg]"/>
      <dgm:spPr/>
      <dgm:t>
        <a:bodyPr/>
        <a:lstStyle/>
        <a:p>
          <a:endParaRPr lang="hu-HU" dirty="0"/>
        </a:p>
      </dgm:t>
    </dgm:pt>
    <dgm:pt modelId="{74F9E206-E4D5-48A9-B128-BB91201AD7C1}" type="parTrans" cxnId="{4F2993A8-5082-4BB2-9A34-9B9D658011E7}">
      <dgm:prSet/>
      <dgm:spPr/>
      <dgm:t>
        <a:bodyPr/>
        <a:lstStyle/>
        <a:p>
          <a:endParaRPr lang="hu-HU"/>
        </a:p>
      </dgm:t>
    </dgm:pt>
    <dgm:pt modelId="{68A9C39E-E764-4C9C-8B07-426EEA9A82B3}" type="sibTrans" cxnId="{4F2993A8-5082-4BB2-9A34-9B9D658011E7}">
      <dgm:prSet/>
      <dgm:spPr/>
      <dgm:t>
        <a:bodyPr/>
        <a:lstStyle/>
        <a:p>
          <a:endParaRPr lang="hu-HU"/>
        </a:p>
      </dgm:t>
    </dgm:pt>
    <dgm:pt modelId="{372D13E5-C6BA-4845-929D-4EC947E28A7D}">
      <dgm:prSet phldrT="[Szöveg]"/>
      <dgm:spPr/>
      <dgm:t>
        <a:bodyPr/>
        <a:lstStyle/>
        <a:p>
          <a:endParaRPr lang="hu-HU" dirty="0"/>
        </a:p>
      </dgm:t>
    </dgm:pt>
    <dgm:pt modelId="{8791E3BE-3700-4FF7-B29F-0AAAD6BB5C44}" type="parTrans" cxnId="{718F52E6-A3E4-40F4-AC22-928D16FD0F35}">
      <dgm:prSet/>
      <dgm:spPr/>
      <dgm:t>
        <a:bodyPr/>
        <a:lstStyle/>
        <a:p>
          <a:endParaRPr lang="hu-HU"/>
        </a:p>
      </dgm:t>
    </dgm:pt>
    <dgm:pt modelId="{305C8139-C1E1-43EB-B934-172BE9C69CE8}" type="sibTrans" cxnId="{718F52E6-A3E4-40F4-AC22-928D16FD0F35}">
      <dgm:prSet/>
      <dgm:spPr/>
      <dgm:t>
        <a:bodyPr/>
        <a:lstStyle/>
        <a:p>
          <a:endParaRPr lang="hu-HU"/>
        </a:p>
      </dgm:t>
    </dgm:pt>
    <dgm:pt modelId="{353BA0CC-76FD-4339-B653-0005C12B07DB}">
      <dgm:prSet phldrT="[Szöveg]"/>
      <dgm:spPr/>
      <dgm:t>
        <a:bodyPr/>
        <a:lstStyle/>
        <a:p>
          <a:endParaRPr lang="hu-HU" dirty="0"/>
        </a:p>
      </dgm:t>
    </dgm:pt>
    <dgm:pt modelId="{6A0F1F79-17D0-4F04-8307-2DE9A4E97A41}" type="parTrans" cxnId="{24C449D6-F58F-438F-A07C-08669CDB96AF}">
      <dgm:prSet/>
      <dgm:spPr/>
      <dgm:t>
        <a:bodyPr/>
        <a:lstStyle/>
        <a:p>
          <a:endParaRPr lang="hu-HU"/>
        </a:p>
      </dgm:t>
    </dgm:pt>
    <dgm:pt modelId="{FCA84B22-157D-4E23-9F4D-2003C677B1C0}" type="sibTrans" cxnId="{24C449D6-F58F-438F-A07C-08669CDB96AF}">
      <dgm:prSet/>
      <dgm:spPr/>
      <dgm:t>
        <a:bodyPr/>
        <a:lstStyle/>
        <a:p>
          <a:endParaRPr lang="hu-HU"/>
        </a:p>
      </dgm:t>
    </dgm:pt>
    <dgm:pt modelId="{51763D1C-C14A-45BE-B1D3-AEDE00C6C927}" type="pres">
      <dgm:prSet presAssocID="{C1018452-B399-4416-A534-347528827326}" presName="cycle" presStyleCnt="0">
        <dgm:presLayoutVars>
          <dgm:dir/>
          <dgm:resizeHandles val="exact"/>
        </dgm:presLayoutVars>
      </dgm:prSet>
      <dgm:spPr/>
      <dgm:t>
        <a:bodyPr/>
        <a:lstStyle/>
        <a:p>
          <a:endParaRPr lang="hu-HU"/>
        </a:p>
      </dgm:t>
    </dgm:pt>
    <dgm:pt modelId="{08E3DFCC-3000-4A27-BE26-7143615192D9}" type="pres">
      <dgm:prSet presAssocID="{53EAB37A-8300-4151-A6EC-4F7CB6D32BB0}" presName="dummy" presStyleCnt="0"/>
      <dgm:spPr/>
      <dgm:t>
        <a:bodyPr/>
        <a:lstStyle/>
        <a:p>
          <a:endParaRPr lang="en-GB"/>
        </a:p>
      </dgm:t>
    </dgm:pt>
    <dgm:pt modelId="{B6D37EC3-7E50-443F-898B-0974EEAF28BF}" type="pres">
      <dgm:prSet presAssocID="{53EAB37A-8300-4151-A6EC-4F7CB6D32BB0}" presName="node" presStyleLbl="revTx" presStyleIdx="0" presStyleCnt="4">
        <dgm:presLayoutVars>
          <dgm:bulletEnabled val="1"/>
        </dgm:presLayoutVars>
      </dgm:prSet>
      <dgm:spPr/>
      <dgm:t>
        <a:bodyPr/>
        <a:lstStyle/>
        <a:p>
          <a:endParaRPr lang="hu-HU"/>
        </a:p>
      </dgm:t>
    </dgm:pt>
    <dgm:pt modelId="{0505B29A-0AA1-430C-BDB3-CBC040E3E403}" type="pres">
      <dgm:prSet presAssocID="{2C30A39F-9E2B-40F9-A9AA-0943850866B6}" presName="sibTrans" presStyleLbl="node1" presStyleIdx="0" presStyleCnt="4"/>
      <dgm:spPr/>
      <dgm:t>
        <a:bodyPr/>
        <a:lstStyle/>
        <a:p>
          <a:endParaRPr lang="hu-HU"/>
        </a:p>
      </dgm:t>
    </dgm:pt>
    <dgm:pt modelId="{709D2A0D-62D8-4ED6-8EAD-78C66D9D4269}" type="pres">
      <dgm:prSet presAssocID="{48DA148E-7F8F-4174-AFFF-B46ADE361125}" presName="dummy" presStyleCnt="0"/>
      <dgm:spPr/>
      <dgm:t>
        <a:bodyPr/>
        <a:lstStyle/>
        <a:p>
          <a:endParaRPr lang="en-GB"/>
        </a:p>
      </dgm:t>
    </dgm:pt>
    <dgm:pt modelId="{A3FC06C1-759F-447B-990A-D97B6ACA742B}" type="pres">
      <dgm:prSet presAssocID="{48DA148E-7F8F-4174-AFFF-B46ADE361125}" presName="node" presStyleLbl="revTx" presStyleIdx="1" presStyleCnt="4">
        <dgm:presLayoutVars>
          <dgm:bulletEnabled val="1"/>
        </dgm:presLayoutVars>
      </dgm:prSet>
      <dgm:spPr/>
      <dgm:t>
        <a:bodyPr/>
        <a:lstStyle/>
        <a:p>
          <a:endParaRPr lang="hu-HU"/>
        </a:p>
      </dgm:t>
    </dgm:pt>
    <dgm:pt modelId="{380AC456-4C4E-4A3F-A325-674F16003FA7}" type="pres">
      <dgm:prSet presAssocID="{68A9C39E-E764-4C9C-8B07-426EEA9A82B3}" presName="sibTrans" presStyleLbl="node1" presStyleIdx="1" presStyleCnt="4"/>
      <dgm:spPr/>
      <dgm:t>
        <a:bodyPr/>
        <a:lstStyle/>
        <a:p>
          <a:endParaRPr lang="hu-HU"/>
        </a:p>
      </dgm:t>
    </dgm:pt>
    <dgm:pt modelId="{E973A8C0-96A2-4F5B-BD8D-E2D912948963}" type="pres">
      <dgm:prSet presAssocID="{372D13E5-C6BA-4845-929D-4EC947E28A7D}" presName="dummy" presStyleCnt="0"/>
      <dgm:spPr/>
      <dgm:t>
        <a:bodyPr/>
        <a:lstStyle/>
        <a:p>
          <a:endParaRPr lang="en-GB"/>
        </a:p>
      </dgm:t>
    </dgm:pt>
    <dgm:pt modelId="{D98D4CF9-2834-4AEA-B2CA-5CAA8737D214}" type="pres">
      <dgm:prSet presAssocID="{372D13E5-C6BA-4845-929D-4EC947E28A7D}" presName="node" presStyleLbl="revTx" presStyleIdx="2" presStyleCnt="4">
        <dgm:presLayoutVars>
          <dgm:bulletEnabled val="1"/>
        </dgm:presLayoutVars>
      </dgm:prSet>
      <dgm:spPr/>
      <dgm:t>
        <a:bodyPr/>
        <a:lstStyle/>
        <a:p>
          <a:endParaRPr lang="hu-HU"/>
        </a:p>
      </dgm:t>
    </dgm:pt>
    <dgm:pt modelId="{B2AB6C79-3AB6-41E2-BEA2-BFE8E2F7977B}" type="pres">
      <dgm:prSet presAssocID="{305C8139-C1E1-43EB-B934-172BE9C69CE8}" presName="sibTrans" presStyleLbl="node1" presStyleIdx="2" presStyleCnt="4"/>
      <dgm:spPr/>
      <dgm:t>
        <a:bodyPr/>
        <a:lstStyle/>
        <a:p>
          <a:endParaRPr lang="hu-HU"/>
        </a:p>
      </dgm:t>
    </dgm:pt>
    <dgm:pt modelId="{3435BDEE-8B96-4167-82BB-F9A5E5EACC18}" type="pres">
      <dgm:prSet presAssocID="{353BA0CC-76FD-4339-B653-0005C12B07DB}" presName="dummy" presStyleCnt="0"/>
      <dgm:spPr/>
      <dgm:t>
        <a:bodyPr/>
        <a:lstStyle/>
        <a:p>
          <a:endParaRPr lang="en-GB"/>
        </a:p>
      </dgm:t>
    </dgm:pt>
    <dgm:pt modelId="{53A1279E-39DF-43DC-91F8-25FAF6DDD174}" type="pres">
      <dgm:prSet presAssocID="{353BA0CC-76FD-4339-B653-0005C12B07DB}" presName="node" presStyleLbl="revTx" presStyleIdx="3" presStyleCnt="4">
        <dgm:presLayoutVars>
          <dgm:bulletEnabled val="1"/>
        </dgm:presLayoutVars>
      </dgm:prSet>
      <dgm:spPr/>
      <dgm:t>
        <a:bodyPr/>
        <a:lstStyle/>
        <a:p>
          <a:endParaRPr lang="hu-HU"/>
        </a:p>
      </dgm:t>
    </dgm:pt>
    <dgm:pt modelId="{D5321597-3307-4400-80BF-A12BAEEFF3E3}" type="pres">
      <dgm:prSet presAssocID="{FCA84B22-157D-4E23-9F4D-2003C677B1C0}" presName="sibTrans" presStyleLbl="node1" presStyleIdx="3" presStyleCnt="4"/>
      <dgm:spPr/>
      <dgm:t>
        <a:bodyPr/>
        <a:lstStyle/>
        <a:p>
          <a:endParaRPr lang="hu-HU"/>
        </a:p>
      </dgm:t>
    </dgm:pt>
  </dgm:ptLst>
  <dgm:cxnLst>
    <dgm:cxn modelId="{3CF663FE-9FB8-49A5-A6DD-49D08C733722}" srcId="{C1018452-B399-4416-A534-347528827326}" destId="{53EAB37A-8300-4151-A6EC-4F7CB6D32BB0}" srcOrd="0" destOrd="0" parTransId="{CDB24626-4024-463A-A7D0-B1FFA0B581C5}" sibTransId="{2C30A39F-9E2B-40F9-A9AA-0943850866B6}"/>
    <dgm:cxn modelId="{80D7E4C2-B9FC-44D1-8C89-5C130D06475D}" type="presOf" srcId="{C1018452-B399-4416-A534-347528827326}" destId="{51763D1C-C14A-45BE-B1D3-AEDE00C6C927}" srcOrd="0" destOrd="0" presId="urn:microsoft.com/office/officeart/2005/8/layout/cycle1"/>
    <dgm:cxn modelId="{C1B889B8-36F7-49CE-8652-ED6FBB128D82}" type="presOf" srcId="{372D13E5-C6BA-4845-929D-4EC947E28A7D}" destId="{D98D4CF9-2834-4AEA-B2CA-5CAA8737D214}" srcOrd="0" destOrd="0" presId="urn:microsoft.com/office/officeart/2005/8/layout/cycle1"/>
    <dgm:cxn modelId="{24C449D6-F58F-438F-A07C-08669CDB96AF}" srcId="{C1018452-B399-4416-A534-347528827326}" destId="{353BA0CC-76FD-4339-B653-0005C12B07DB}" srcOrd="3" destOrd="0" parTransId="{6A0F1F79-17D0-4F04-8307-2DE9A4E97A41}" sibTransId="{FCA84B22-157D-4E23-9F4D-2003C677B1C0}"/>
    <dgm:cxn modelId="{4F2993A8-5082-4BB2-9A34-9B9D658011E7}" srcId="{C1018452-B399-4416-A534-347528827326}" destId="{48DA148E-7F8F-4174-AFFF-B46ADE361125}" srcOrd="1" destOrd="0" parTransId="{74F9E206-E4D5-48A9-B128-BB91201AD7C1}" sibTransId="{68A9C39E-E764-4C9C-8B07-426EEA9A82B3}"/>
    <dgm:cxn modelId="{EF7D985C-54AB-464C-8326-32AA9FC15FBE}" type="presOf" srcId="{53EAB37A-8300-4151-A6EC-4F7CB6D32BB0}" destId="{B6D37EC3-7E50-443F-898B-0974EEAF28BF}" srcOrd="0" destOrd="0" presId="urn:microsoft.com/office/officeart/2005/8/layout/cycle1"/>
    <dgm:cxn modelId="{D67A0687-7050-4637-B411-0DCAA8EDDCAB}" type="presOf" srcId="{48DA148E-7F8F-4174-AFFF-B46ADE361125}" destId="{A3FC06C1-759F-447B-990A-D97B6ACA742B}" srcOrd="0" destOrd="0" presId="urn:microsoft.com/office/officeart/2005/8/layout/cycle1"/>
    <dgm:cxn modelId="{E786B5E6-77B1-49E1-A139-D504F26D0F9E}" type="presOf" srcId="{68A9C39E-E764-4C9C-8B07-426EEA9A82B3}" destId="{380AC456-4C4E-4A3F-A325-674F16003FA7}" srcOrd="0" destOrd="0" presId="urn:microsoft.com/office/officeart/2005/8/layout/cycle1"/>
    <dgm:cxn modelId="{0ED2FFC0-F1FA-427E-88E9-255BAAB90390}" type="presOf" srcId="{2C30A39F-9E2B-40F9-A9AA-0943850866B6}" destId="{0505B29A-0AA1-430C-BDB3-CBC040E3E403}" srcOrd="0" destOrd="0" presId="urn:microsoft.com/office/officeart/2005/8/layout/cycle1"/>
    <dgm:cxn modelId="{1D4820A3-3193-4ADB-A2DA-236D57C73719}" type="presOf" srcId="{FCA84B22-157D-4E23-9F4D-2003C677B1C0}" destId="{D5321597-3307-4400-80BF-A12BAEEFF3E3}" srcOrd="0" destOrd="0" presId="urn:microsoft.com/office/officeart/2005/8/layout/cycle1"/>
    <dgm:cxn modelId="{90CC0649-9085-433D-B130-FE542A71D304}" type="presOf" srcId="{353BA0CC-76FD-4339-B653-0005C12B07DB}" destId="{53A1279E-39DF-43DC-91F8-25FAF6DDD174}" srcOrd="0" destOrd="0" presId="urn:microsoft.com/office/officeart/2005/8/layout/cycle1"/>
    <dgm:cxn modelId="{A82589CE-1F33-44BF-BAFF-406634759663}" type="presOf" srcId="{305C8139-C1E1-43EB-B934-172BE9C69CE8}" destId="{B2AB6C79-3AB6-41E2-BEA2-BFE8E2F7977B}" srcOrd="0" destOrd="0" presId="urn:microsoft.com/office/officeart/2005/8/layout/cycle1"/>
    <dgm:cxn modelId="{718F52E6-A3E4-40F4-AC22-928D16FD0F35}" srcId="{C1018452-B399-4416-A534-347528827326}" destId="{372D13E5-C6BA-4845-929D-4EC947E28A7D}" srcOrd="2" destOrd="0" parTransId="{8791E3BE-3700-4FF7-B29F-0AAAD6BB5C44}" sibTransId="{305C8139-C1E1-43EB-B934-172BE9C69CE8}"/>
    <dgm:cxn modelId="{435A8B9B-18AC-43A4-A172-F587362D7245}" type="presParOf" srcId="{51763D1C-C14A-45BE-B1D3-AEDE00C6C927}" destId="{08E3DFCC-3000-4A27-BE26-7143615192D9}" srcOrd="0" destOrd="0" presId="urn:microsoft.com/office/officeart/2005/8/layout/cycle1"/>
    <dgm:cxn modelId="{D84B50AE-FFB9-48B1-AE17-A11684F92D00}" type="presParOf" srcId="{51763D1C-C14A-45BE-B1D3-AEDE00C6C927}" destId="{B6D37EC3-7E50-443F-898B-0974EEAF28BF}" srcOrd="1" destOrd="0" presId="urn:microsoft.com/office/officeart/2005/8/layout/cycle1"/>
    <dgm:cxn modelId="{D9559683-5F57-40F2-A222-AE36B75C6E22}" type="presParOf" srcId="{51763D1C-C14A-45BE-B1D3-AEDE00C6C927}" destId="{0505B29A-0AA1-430C-BDB3-CBC040E3E403}" srcOrd="2" destOrd="0" presId="urn:microsoft.com/office/officeart/2005/8/layout/cycle1"/>
    <dgm:cxn modelId="{980113AB-6FFB-47C4-A120-88E9A4C4F64F}" type="presParOf" srcId="{51763D1C-C14A-45BE-B1D3-AEDE00C6C927}" destId="{709D2A0D-62D8-4ED6-8EAD-78C66D9D4269}" srcOrd="3" destOrd="0" presId="urn:microsoft.com/office/officeart/2005/8/layout/cycle1"/>
    <dgm:cxn modelId="{72C54513-0DBF-49E1-B80E-05B4949A4C8E}" type="presParOf" srcId="{51763D1C-C14A-45BE-B1D3-AEDE00C6C927}" destId="{A3FC06C1-759F-447B-990A-D97B6ACA742B}" srcOrd="4" destOrd="0" presId="urn:microsoft.com/office/officeart/2005/8/layout/cycle1"/>
    <dgm:cxn modelId="{C6234931-BFE0-49BE-940E-31483B2B12A6}" type="presParOf" srcId="{51763D1C-C14A-45BE-B1D3-AEDE00C6C927}" destId="{380AC456-4C4E-4A3F-A325-674F16003FA7}" srcOrd="5" destOrd="0" presId="urn:microsoft.com/office/officeart/2005/8/layout/cycle1"/>
    <dgm:cxn modelId="{9944F5CB-1FD7-4A8F-A20E-625AA1D4A796}" type="presParOf" srcId="{51763D1C-C14A-45BE-B1D3-AEDE00C6C927}" destId="{E973A8C0-96A2-4F5B-BD8D-E2D912948963}" srcOrd="6" destOrd="0" presId="urn:microsoft.com/office/officeart/2005/8/layout/cycle1"/>
    <dgm:cxn modelId="{748A68C9-AC0D-4AF8-B82C-1125198CCE85}" type="presParOf" srcId="{51763D1C-C14A-45BE-B1D3-AEDE00C6C927}" destId="{D98D4CF9-2834-4AEA-B2CA-5CAA8737D214}" srcOrd="7" destOrd="0" presId="urn:microsoft.com/office/officeart/2005/8/layout/cycle1"/>
    <dgm:cxn modelId="{7D998442-9DF5-484D-ABA4-0FA2211F4BAF}" type="presParOf" srcId="{51763D1C-C14A-45BE-B1D3-AEDE00C6C927}" destId="{B2AB6C79-3AB6-41E2-BEA2-BFE8E2F7977B}" srcOrd="8" destOrd="0" presId="urn:microsoft.com/office/officeart/2005/8/layout/cycle1"/>
    <dgm:cxn modelId="{359EC398-DE29-4322-8B7A-AF2E8F2B31A5}" type="presParOf" srcId="{51763D1C-C14A-45BE-B1D3-AEDE00C6C927}" destId="{3435BDEE-8B96-4167-82BB-F9A5E5EACC18}" srcOrd="9" destOrd="0" presId="urn:microsoft.com/office/officeart/2005/8/layout/cycle1"/>
    <dgm:cxn modelId="{2680E778-8EB7-4978-AB29-06A572E0038F}" type="presParOf" srcId="{51763D1C-C14A-45BE-B1D3-AEDE00C6C927}" destId="{53A1279E-39DF-43DC-91F8-25FAF6DDD174}" srcOrd="10" destOrd="0" presId="urn:microsoft.com/office/officeart/2005/8/layout/cycle1"/>
    <dgm:cxn modelId="{351EE463-FF78-4A24-81E7-05C66D40ADED}" type="presParOf" srcId="{51763D1C-C14A-45BE-B1D3-AEDE00C6C927}" destId="{D5321597-3307-4400-80BF-A12BAEEFF3E3}" srcOrd="11"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018452-B399-4416-A534-347528827326}" type="doc">
      <dgm:prSet loTypeId="urn:microsoft.com/office/officeart/2005/8/layout/cycle1" loCatId="cycle" qsTypeId="urn:microsoft.com/office/officeart/2005/8/quickstyle/simple2" qsCatId="simple" csTypeId="urn:microsoft.com/office/officeart/2005/8/colors/accent3_1" csCatId="accent3" phldr="1"/>
      <dgm:spPr>
        <a:scene3d>
          <a:camera prst="orthographicFront">
            <a:rot lat="0" lon="0" rev="2700000"/>
          </a:camera>
          <a:lightRig rig="threePt" dir="t"/>
        </a:scene3d>
      </dgm:spPr>
      <dgm:t>
        <a:bodyPr/>
        <a:lstStyle/>
        <a:p>
          <a:endParaRPr lang="hu-HU"/>
        </a:p>
      </dgm:t>
    </dgm:pt>
    <dgm:pt modelId="{53EAB37A-8300-4151-A6EC-4F7CB6D32BB0}">
      <dgm:prSet phldrT="[Szöveg]"/>
      <dgm:spPr/>
      <dgm:t>
        <a:bodyPr/>
        <a:lstStyle/>
        <a:p>
          <a:endParaRPr lang="hu-HU" dirty="0"/>
        </a:p>
      </dgm:t>
    </dgm:pt>
    <dgm:pt modelId="{CDB24626-4024-463A-A7D0-B1FFA0B581C5}" type="parTrans" cxnId="{3CF663FE-9FB8-49A5-A6DD-49D08C733722}">
      <dgm:prSet/>
      <dgm:spPr/>
      <dgm:t>
        <a:bodyPr/>
        <a:lstStyle/>
        <a:p>
          <a:endParaRPr lang="hu-HU"/>
        </a:p>
      </dgm:t>
    </dgm:pt>
    <dgm:pt modelId="{2C30A39F-9E2B-40F9-A9AA-0943850866B6}" type="sibTrans" cxnId="{3CF663FE-9FB8-49A5-A6DD-49D08C733722}">
      <dgm:prSet/>
      <dgm:spPr/>
      <dgm:t>
        <a:bodyPr/>
        <a:lstStyle/>
        <a:p>
          <a:endParaRPr lang="hu-HU"/>
        </a:p>
      </dgm:t>
    </dgm:pt>
    <dgm:pt modelId="{48DA148E-7F8F-4174-AFFF-B46ADE361125}">
      <dgm:prSet phldrT="[Szöveg]"/>
      <dgm:spPr/>
      <dgm:t>
        <a:bodyPr/>
        <a:lstStyle/>
        <a:p>
          <a:endParaRPr lang="hu-HU" dirty="0"/>
        </a:p>
      </dgm:t>
    </dgm:pt>
    <dgm:pt modelId="{74F9E206-E4D5-48A9-B128-BB91201AD7C1}" type="parTrans" cxnId="{4F2993A8-5082-4BB2-9A34-9B9D658011E7}">
      <dgm:prSet/>
      <dgm:spPr/>
      <dgm:t>
        <a:bodyPr/>
        <a:lstStyle/>
        <a:p>
          <a:endParaRPr lang="hu-HU"/>
        </a:p>
      </dgm:t>
    </dgm:pt>
    <dgm:pt modelId="{68A9C39E-E764-4C9C-8B07-426EEA9A82B3}" type="sibTrans" cxnId="{4F2993A8-5082-4BB2-9A34-9B9D658011E7}">
      <dgm:prSet/>
      <dgm:spPr/>
      <dgm:t>
        <a:bodyPr/>
        <a:lstStyle/>
        <a:p>
          <a:endParaRPr lang="hu-HU"/>
        </a:p>
      </dgm:t>
    </dgm:pt>
    <dgm:pt modelId="{372D13E5-C6BA-4845-929D-4EC947E28A7D}">
      <dgm:prSet phldrT="[Szöveg]"/>
      <dgm:spPr/>
      <dgm:t>
        <a:bodyPr/>
        <a:lstStyle/>
        <a:p>
          <a:endParaRPr lang="hu-HU" dirty="0"/>
        </a:p>
      </dgm:t>
    </dgm:pt>
    <dgm:pt modelId="{8791E3BE-3700-4FF7-B29F-0AAAD6BB5C44}" type="parTrans" cxnId="{718F52E6-A3E4-40F4-AC22-928D16FD0F35}">
      <dgm:prSet/>
      <dgm:spPr/>
      <dgm:t>
        <a:bodyPr/>
        <a:lstStyle/>
        <a:p>
          <a:endParaRPr lang="hu-HU"/>
        </a:p>
      </dgm:t>
    </dgm:pt>
    <dgm:pt modelId="{305C8139-C1E1-43EB-B934-172BE9C69CE8}" type="sibTrans" cxnId="{718F52E6-A3E4-40F4-AC22-928D16FD0F35}">
      <dgm:prSet/>
      <dgm:spPr/>
      <dgm:t>
        <a:bodyPr/>
        <a:lstStyle/>
        <a:p>
          <a:endParaRPr lang="hu-HU"/>
        </a:p>
      </dgm:t>
    </dgm:pt>
    <dgm:pt modelId="{353BA0CC-76FD-4339-B653-0005C12B07DB}">
      <dgm:prSet phldrT="[Szöveg]"/>
      <dgm:spPr/>
      <dgm:t>
        <a:bodyPr/>
        <a:lstStyle/>
        <a:p>
          <a:endParaRPr lang="hu-HU" dirty="0"/>
        </a:p>
      </dgm:t>
    </dgm:pt>
    <dgm:pt modelId="{6A0F1F79-17D0-4F04-8307-2DE9A4E97A41}" type="parTrans" cxnId="{24C449D6-F58F-438F-A07C-08669CDB96AF}">
      <dgm:prSet/>
      <dgm:spPr/>
      <dgm:t>
        <a:bodyPr/>
        <a:lstStyle/>
        <a:p>
          <a:endParaRPr lang="hu-HU"/>
        </a:p>
      </dgm:t>
    </dgm:pt>
    <dgm:pt modelId="{FCA84B22-157D-4E23-9F4D-2003C677B1C0}" type="sibTrans" cxnId="{24C449D6-F58F-438F-A07C-08669CDB96AF}">
      <dgm:prSet/>
      <dgm:spPr/>
      <dgm:t>
        <a:bodyPr/>
        <a:lstStyle/>
        <a:p>
          <a:endParaRPr lang="hu-HU"/>
        </a:p>
      </dgm:t>
    </dgm:pt>
    <dgm:pt modelId="{51763D1C-C14A-45BE-B1D3-AEDE00C6C927}" type="pres">
      <dgm:prSet presAssocID="{C1018452-B399-4416-A534-347528827326}" presName="cycle" presStyleCnt="0">
        <dgm:presLayoutVars>
          <dgm:dir/>
          <dgm:resizeHandles val="exact"/>
        </dgm:presLayoutVars>
      </dgm:prSet>
      <dgm:spPr/>
      <dgm:t>
        <a:bodyPr/>
        <a:lstStyle/>
        <a:p>
          <a:endParaRPr lang="hu-HU"/>
        </a:p>
      </dgm:t>
    </dgm:pt>
    <dgm:pt modelId="{08E3DFCC-3000-4A27-BE26-7143615192D9}" type="pres">
      <dgm:prSet presAssocID="{53EAB37A-8300-4151-A6EC-4F7CB6D32BB0}" presName="dummy" presStyleCnt="0"/>
      <dgm:spPr/>
    </dgm:pt>
    <dgm:pt modelId="{B6D37EC3-7E50-443F-898B-0974EEAF28BF}" type="pres">
      <dgm:prSet presAssocID="{53EAB37A-8300-4151-A6EC-4F7CB6D32BB0}" presName="node" presStyleLbl="revTx" presStyleIdx="0" presStyleCnt="4">
        <dgm:presLayoutVars>
          <dgm:bulletEnabled val="1"/>
        </dgm:presLayoutVars>
      </dgm:prSet>
      <dgm:spPr/>
      <dgm:t>
        <a:bodyPr/>
        <a:lstStyle/>
        <a:p>
          <a:endParaRPr lang="hu-HU"/>
        </a:p>
      </dgm:t>
    </dgm:pt>
    <dgm:pt modelId="{0505B29A-0AA1-430C-BDB3-CBC040E3E403}" type="pres">
      <dgm:prSet presAssocID="{2C30A39F-9E2B-40F9-A9AA-0943850866B6}" presName="sibTrans" presStyleLbl="node1" presStyleIdx="0" presStyleCnt="4"/>
      <dgm:spPr/>
      <dgm:t>
        <a:bodyPr/>
        <a:lstStyle/>
        <a:p>
          <a:endParaRPr lang="hu-HU"/>
        </a:p>
      </dgm:t>
    </dgm:pt>
    <dgm:pt modelId="{709D2A0D-62D8-4ED6-8EAD-78C66D9D4269}" type="pres">
      <dgm:prSet presAssocID="{48DA148E-7F8F-4174-AFFF-B46ADE361125}" presName="dummy" presStyleCnt="0"/>
      <dgm:spPr/>
    </dgm:pt>
    <dgm:pt modelId="{A3FC06C1-759F-447B-990A-D97B6ACA742B}" type="pres">
      <dgm:prSet presAssocID="{48DA148E-7F8F-4174-AFFF-B46ADE361125}" presName="node" presStyleLbl="revTx" presStyleIdx="1" presStyleCnt="4">
        <dgm:presLayoutVars>
          <dgm:bulletEnabled val="1"/>
        </dgm:presLayoutVars>
      </dgm:prSet>
      <dgm:spPr/>
      <dgm:t>
        <a:bodyPr/>
        <a:lstStyle/>
        <a:p>
          <a:endParaRPr lang="hu-HU"/>
        </a:p>
      </dgm:t>
    </dgm:pt>
    <dgm:pt modelId="{380AC456-4C4E-4A3F-A325-674F16003FA7}" type="pres">
      <dgm:prSet presAssocID="{68A9C39E-E764-4C9C-8B07-426EEA9A82B3}" presName="sibTrans" presStyleLbl="node1" presStyleIdx="1" presStyleCnt="4"/>
      <dgm:spPr/>
      <dgm:t>
        <a:bodyPr/>
        <a:lstStyle/>
        <a:p>
          <a:endParaRPr lang="hu-HU"/>
        </a:p>
      </dgm:t>
    </dgm:pt>
    <dgm:pt modelId="{E973A8C0-96A2-4F5B-BD8D-E2D912948963}" type="pres">
      <dgm:prSet presAssocID="{372D13E5-C6BA-4845-929D-4EC947E28A7D}" presName="dummy" presStyleCnt="0"/>
      <dgm:spPr/>
    </dgm:pt>
    <dgm:pt modelId="{D98D4CF9-2834-4AEA-B2CA-5CAA8737D214}" type="pres">
      <dgm:prSet presAssocID="{372D13E5-C6BA-4845-929D-4EC947E28A7D}" presName="node" presStyleLbl="revTx" presStyleIdx="2" presStyleCnt="4">
        <dgm:presLayoutVars>
          <dgm:bulletEnabled val="1"/>
        </dgm:presLayoutVars>
      </dgm:prSet>
      <dgm:spPr/>
      <dgm:t>
        <a:bodyPr/>
        <a:lstStyle/>
        <a:p>
          <a:endParaRPr lang="hu-HU"/>
        </a:p>
      </dgm:t>
    </dgm:pt>
    <dgm:pt modelId="{B2AB6C79-3AB6-41E2-BEA2-BFE8E2F7977B}" type="pres">
      <dgm:prSet presAssocID="{305C8139-C1E1-43EB-B934-172BE9C69CE8}" presName="sibTrans" presStyleLbl="node1" presStyleIdx="2" presStyleCnt="4"/>
      <dgm:spPr/>
      <dgm:t>
        <a:bodyPr/>
        <a:lstStyle/>
        <a:p>
          <a:endParaRPr lang="hu-HU"/>
        </a:p>
      </dgm:t>
    </dgm:pt>
    <dgm:pt modelId="{3435BDEE-8B96-4167-82BB-F9A5E5EACC18}" type="pres">
      <dgm:prSet presAssocID="{353BA0CC-76FD-4339-B653-0005C12B07DB}" presName="dummy" presStyleCnt="0"/>
      <dgm:spPr/>
    </dgm:pt>
    <dgm:pt modelId="{53A1279E-39DF-43DC-91F8-25FAF6DDD174}" type="pres">
      <dgm:prSet presAssocID="{353BA0CC-76FD-4339-B653-0005C12B07DB}" presName="node" presStyleLbl="revTx" presStyleIdx="3" presStyleCnt="4">
        <dgm:presLayoutVars>
          <dgm:bulletEnabled val="1"/>
        </dgm:presLayoutVars>
      </dgm:prSet>
      <dgm:spPr/>
      <dgm:t>
        <a:bodyPr/>
        <a:lstStyle/>
        <a:p>
          <a:endParaRPr lang="hu-HU"/>
        </a:p>
      </dgm:t>
    </dgm:pt>
    <dgm:pt modelId="{D5321597-3307-4400-80BF-A12BAEEFF3E3}" type="pres">
      <dgm:prSet presAssocID="{FCA84B22-157D-4E23-9F4D-2003C677B1C0}" presName="sibTrans" presStyleLbl="node1" presStyleIdx="3" presStyleCnt="4"/>
      <dgm:spPr/>
      <dgm:t>
        <a:bodyPr/>
        <a:lstStyle/>
        <a:p>
          <a:endParaRPr lang="hu-HU"/>
        </a:p>
      </dgm:t>
    </dgm:pt>
  </dgm:ptLst>
  <dgm:cxnLst>
    <dgm:cxn modelId="{BB30344C-88FA-4D0B-BB9B-7A1447AF4D2D}" type="presOf" srcId="{353BA0CC-76FD-4339-B653-0005C12B07DB}" destId="{53A1279E-39DF-43DC-91F8-25FAF6DDD174}" srcOrd="0" destOrd="0" presId="urn:microsoft.com/office/officeart/2005/8/layout/cycle1"/>
    <dgm:cxn modelId="{3CF663FE-9FB8-49A5-A6DD-49D08C733722}" srcId="{C1018452-B399-4416-A534-347528827326}" destId="{53EAB37A-8300-4151-A6EC-4F7CB6D32BB0}" srcOrd="0" destOrd="0" parTransId="{CDB24626-4024-463A-A7D0-B1FFA0B581C5}" sibTransId="{2C30A39F-9E2B-40F9-A9AA-0943850866B6}"/>
    <dgm:cxn modelId="{A7D3FAB2-CBF2-4258-A062-F74E6C411379}" type="presOf" srcId="{372D13E5-C6BA-4845-929D-4EC947E28A7D}" destId="{D98D4CF9-2834-4AEA-B2CA-5CAA8737D214}" srcOrd="0" destOrd="0" presId="urn:microsoft.com/office/officeart/2005/8/layout/cycle1"/>
    <dgm:cxn modelId="{24C449D6-F58F-438F-A07C-08669CDB96AF}" srcId="{C1018452-B399-4416-A534-347528827326}" destId="{353BA0CC-76FD-4339-B653-0005C12B07DB}" srcOrd="3" destOrd="0" parTransId="{6A0F1F79-17D0-4F04-8307-2DE9A4E97A41}" sibTransId="{FCA84B22-157D-4E23-9F4D-2003C677B1C0}"/>
    <dgm:cxn modelId="{B0B908D8-05D7-40EB-9607-D15E395FCDB6}" type="presOf" srcId="{53EAB37A-8300-4151-A6EC-4F7CB6D32BB0}" destId="{B6D37EC3-7E50-443F-898B-0974EEAF28BF}" srcOrd="0" destOrd="0" presId="urn:microsoft.com/office/officeart/2005/8/layout/cycle1"/>
    <dgm:cxn modelId="{4F2993A8-5082-4BB2-9A34-9B9D658011E7}" srcId="{C1018452-B399-4416-A534-347528827326}" destId="{48DA148E-7F8F-4174-AFFF-B46ADE361125}" srcOrd="1" destOrd="0" parTransId="{74F9E206-E4D5-48A9-B128-BB91201AD7C1}" sibTransId="{68A9C39E-E764-4C9C-8B07-426EEA9A82B3}"/>
    <dgm:cxn modelId="{67F3A011-80FA-463B-ACC3-DEE7DB99ED64}" type="presOf" srcId="{305C8139-C1E1-43EB-B934-172BE9C69CE8}" destId="{B2AB6C79-3AB6-41E2-BEA2-BFE8E2F7977B}" srcOrd="0" destOrd="0" presId="urn:microsoft.com/office/officeart/2005/8/layout/cycle1"/>
    <dgm:cxn modelId="{FB67CDDD-9764-422B-B0B0-CEDAB1D0560F}" type="presOf" srcId="{68A9C39E-E764-4C9C-8B07-426EEA9A82B3}" destId="{380AC456-4C4E-4A3F-A325-674F16003FA7}" srcOrd="0" destOrd="0" presId="urn:microsoft.com/office/officeart/2005/8/layout/cycle1"/>
    <dgm:cxn modelId="{98A7849C-2E83-4305-9642-20143F75560B}" type="presOf" srcId="{C1018452-B399-4416-A534-347528827326}" destId="{51763D1C-C14A-45BE-B1D3-AEDE00C6C927}" srcOrd="0" destOrd="0" presId="urn:microsoft.com/office/officeart/2005/8/layout/cycle1"/>
    <dgm:cxn modelId="{D7B5C1D3-1815-420E-B4DB-E9441AC2EE19}" type="presOf" srcId="{48DA148E-7F8F-4174-AFFF-B46ADE361125}" destId="{A3FC06C1-759F-447B-990A-D97B6ACA742B}" srcOrd="0" destOrd="0" presId="urn:microsoft.com/office/officeart/2005/8/layout/cycle1"/>
    <dgm:cxn modelId="{718F52E6-A3E4-40F4-AC22-928D16FD0F35}" srcId="{C1018452-B399-4416-A534-347528827326}" destId="{372D13E5-C6BA-4845-929D-4EC947E28A7D}" srcOrd="2" destOrd="0" parTransId="{8791E3BE-3700-4FF7-B29F-0AAAD6BB5C44}" sibTransId="{305C8139-C1E1-43EB-B934-172BE9C69CE8}"/>
    <dgm:cxn modelId="{B2F8E3ED-FD17-4FD1-9032-81B81C8D88D4}" type="presOf" srcId="{2C30A39F-9E2B-40F9-A9AA-0943850866B6}" destId="{0505B29A-0AA1-430C-BDB3-CBC040E3E403}" srcOrd="0" destOrd="0" presId="urn:microsoft.com/office/officeart/2005/8/layout/cycle1"/>
    <dgm:cxn modelId="{C5895855-6098-4E32-B3BD-3789F49E6608}" type="presOf" srcId="{FCA84B22-157D-4E23-9F4D-2003C677B1C0}" destId="{D5321597-3307-4400-80BF-A12BAEEFF3E3}" srcOrd="0" destOrd="0" presId="urn:microsoft.com/office/officeart/2005/8/layout/cycle1"/>
    <dgm:cxn modelId="{06D3C017-7E99-4A86-BA37-45F583A14315}" type="presParOf" srcId="{51763D1C-C14A-45BE-B1D3-AEDE00C6C927}" destId="{08E3DFCC-3000-4A27-BE26-7143615192D9}" srcOrd="0" destOrd="0" presId="urn:microsoft.com/office/officeart/2005/8/layout/cycle1"/>
    <dgm:cxn modelId="{A0C5F32A-9EC8-4200-800A-767842BB5BAD}" type="presParOf" srcId="{51763D1C-C14A-45BE-B1D3-AEDE00C6C927}" destId="{B6D37EC3-7E50-443F-898B-0974EEAF28BF}" srcOrd="1" destOrd="0" presId="urn:microsoft.com/office/officeart/2005/8/layout/cycle1"/>
    <dgm:cxn modelId="{E51F86ED-D0EA-4904-BFA2-FC26C749BE86}" type="presParOf" srcId="{51763D1C-C14A-45BE-B1D3-AEDE00C6C927}" destId="{0505B29A-0AA1-430C-BDB3-CBC040E3E403}" srcOrd="2" destOrd="0" presId="urn:microsoft.com/office/officeart/2005/8/layout/cycle1"/>
    <dgm:cxn modelId="{F2FAF76D-9F20-4864-AF75-101395C900E6}" type="presParOf" srcId="{51763D1C-C14A-45BE-B1D3-AEDE00C6C927}" destId="{709D2A0D-62D8-4ED6-8EAD-78C66D9D4269}" srcOrd="3" destOrd="0" presId="urn:microsoft.com/office/officeart/2005/8/layout/cycle1"/>
    <dgm:cxn modelId="{078C59BD-B041-45AC-B217-22C93F21319E}" type="presParOf" srcId="{51763D1C-C14A-45BE-B1D3-AEDE00C6C927}" destId="{A3FC06C1-759F-447B-990A-D97B6ACA742B}" srcOrd="4" destOrd="0" presId="urn:microsoft.com/office/officeart/2005/8/layout/cycle1"/>
    <dgm:cxn modelId="{AB4EE790-DBA7-4BAA-B309-98287945F13E}" type="presParOf" srcId="{51763D1C-C14A-45BE-B1D3-AEDE00C6C927}" destId="{380AC456-4C4E-4A3F-A325-674F16003FA7}" srcOrd="5" destOrd="0" presId="urn:microsoft.com/office/officeart/2005/8/layout/cycle1"/>
    <dgm:cxn modelId="{E355BFAD-BC72-4145-BCAD-C50EF69E02F5}" type="presParOf" srcId="{51763D1C-C14A-45BE-B1D3-AEDE00C6C927}" destId="{E973A8C0-96A2-4F5B-BD8D-E2D912948963}" srcOrd="6" destOrd="0" presId="urn:microsoft.com/office/officeart/2005/8/layout/cycle1"/>
    <dgm:cxn modelId="{B3E4F1BF-6A00-44C6-BE3D-9EF658CCA62F}" type="presParOf" srcId="{51763D1C-C14A-45BE-B1D3-AEDE00C6C927}" destId="{D98D4CF9-2834-4AEA-B2CA-5CAA8737D214}" srcOrd="7" destOrd="0" presId="urn:microsoft.com/office/officeart/2005/8/layout/cycle1"/>
    <dgm:cxn modelId="{5821E36E-3AD2-4A6A-8805-1D3726090B92}" type="presParOf" srcId="{51763D1C-C14A-45BE-B1D3-AEDE00C6C927}" destId="{B2AB6C79-3AB6-41E2-BEA2-BFE8E2F7977B}" srcOrd="8" destOrd="0" presId="urn:microsoft.com/office/officeart/2005/8/layout/cycle1"/>
    <dgm:cxn modelId="{27C6EE74-B7B1-42AA-A897-9900217A8EAC}" type="presParOf" srcId="{51763D1C-C14A-45BE-B1D3-AEDE00C6C927}" destId="{3435BDEE-8B96-4167-82BB-F9A5E5EACC18}" srcOrd="9" destOrd="0" presId="urn:microsoft.com/office/officeart/2005/8/layout/cycle1"/>
    <dgm:cxn modelId="{F01655E8-DEBF-4422-89DB-0EE2FE220157}" type="presParOf" srcId="{51763D1C-C14A-45BE-B1D3-AEDE00C6C927}" destId="{53A1279E-39DF-43DC-91F8-25FAF6DDD174}" srcOrd="10" destOrd="0" presId="urn:microsoft.com/office/officeart/2005/8/layout/cycle1"/>
    <dgm:cxn modelId="{4624C1E1-8110-4998-958B-D31BBAFE042A}" type="presParOf" srcId="{51763D1C-C14A-45BE-B1D3-AEDE00C6C927}" destId="{D5321597-3307-4400-80BF-A12BAEEFF3E3}" srcOrd="11" destOrd="0" presId="urn:microsoft.com/office/officeart/2005/8/layout/cycle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018452-B399-4416-A534-347528827326}" type="doc">
      <dgm:prSet loTypeId="urn:microsoft.com/office/officeart/2005/8/layout/cycle1" loCatId="cycle" qsTypeId="urn:microsoft.com/office/officeart/2005/8/quickstyle/simple2" qsCatId="simple" csTypeId="urn:microsoft.com/office/officeart/2005/8/colors/accent2_1" csCatId="accent2" phldr="1"/>
      <dgm:spPr>
        <a:scene3d>
          <a:camera prst="orthographicFront">
            <a:rot lat="0" lon="0" rev="2700000"/>
          </a:camera>
          <a:lightRig rig="threePt" dir="t"/>
        </a:scene3d>
      </dgm:spPr>
      <dgm:t>
        <a:bodyPr/>
        <a:lstStyle/>
        <a:p>
          <a:endParaRPr lang="hu-HU"/>
        </a:p>
      </dgm:t>
    </dgm:pt>
    <dgm:pt modelId="{353BA0CC-76FD-4339-B653-0005C12B07DB}">
      <dgm:prSet phldrT="[Szöveg]"/>
      <dgm:spPr/>
      <dgm:t>
        <a:bodyPr/>
        <a:lstStyle/>
        <a:p>
          <a:endParaRPr lang="hu-HU" dirty="0"/>
        </a:p>
      </dgm:t>
    </dgm:pt>
    <dgm:pt modelId="{6A0F1F79-17D0-4F04-8307-2DE9A4E97A41}" type="parTrans" cxnId="{24C449D6-F58F-438F-A07C-08669CDB96AF}">
      <dgm:prSet/>
      <dgm:spPr/>
      <dgm:t>
        <a:bodyPr/>
        <a:lstStyle/>
        <a:p>
          <a:endParaRPr lang="hu-HU"/>
        </a:p>
      </dgm:t>
    </dgm:pt>
    <dgm:pt modelId="{FCA84B22-157D-4E23-9F4D-2003C677B1C0}" type="sibTrans" cxnId="{24C449D6-F58F-438F-A07C-08669CDB96AF}">
      <dgm:prSet/>
      <dgm:spPr/>
      <dgm:t>
        <a:bodyPr/>
        <a:lstStyle/>
        <a:p>
          <a:endParaRPr lang="hu-HU"/>
        </a:p>
      </dgm:t>
    </dgm:pt>
    <dgm:pt modelId="{0E039B59-B0EC-45CA-B617-3880A28DDCE7}">
      <dgm:prSet phldrT="[Szöveg]"/>
      <dgm:spPr/>
      <dgm:t>
        <a:bodyPr/>
        <a:lstStyle/>
        <a:p>
          <a:endParaRPr lang="hu-HU" dirty="0"/>
        </a:p>
      </dgm:t>
    </dgm:pt>
    <dgm:pt modelId="{4BDFDE87-6100-4641-8BDB-8034BB1629B8}" type="parTrans" cxnId="{3161003E-801E-4B88-A48E-9A109B4E477D}">
      <dgm:prSet/>
      <dgm:spPr/>
      <dgm:t>
        <a:bodyPr/>
        <a:lstStyle/>
        <a:p>
          <a:endParaRPr lang="en-GB"/>
        </a:p>
      </dgm:t>
    </dgm:pt>
    <dgm:pt modelId="{D4C82252-5520-4050-9389-A34D417185C4}" type="sibTrans" cxnId="{3161003E-801E-4B88-A48E-9A109B4E477D}">
      <dgm:prSet/>
      <dgm:spPr/>
      <dgm:t>
        <a:bodyPr/>
        <a:lstStyle/>
        <a:p>
          <a:endParaRPr lang="en-GB"/>
        </a:p>
      </dgm:t>
    </dgm:pt>
    <dgm:pt modelId="{3D267CC5-10A5-41D8-B46E-CA5CD7ED2CD7}">
      <dgm:prSet phldrT="[Szöveg]"/>
      <dgm:spPr/>
      <dgm:t>
        <a:bodyPr/>
        <a:lstStyle/>
        <a:p>
          <a:endParaRPr lang="hu-HU" dirty="0"/>
        </a:p>
      </dgm:t>
    </dgm:pt>
    <dgm:pt modelId="{EC14E7F4-9598-4489-8D8D-681DAE3871A4}" type="parTrans" cxnId="{387B05FC-37CF-4514-9D9C-D7D68077F3BE}">
      <dgm:prSet/>
      <dgm:spPr/>
      <dgm:t>
        <a:bodyPr/>
        <a:lstStyle/>
        <a:p>
          <a:endParaRPr lang="en-GB"/>
        </a:p>
      </dgm:t>
    </dgm:pt>
    <dgm:pt modelId="{A2B6FAF6-9312-4A59-A8B3-530C559E6A02}" type="sibTrans" cxnId="{387B05FC-37CF-4514-9D9C-D7D68077F3BE}">
      <dgm:prSet/>
      <dgm:spPr/>
      <dgm:t>
        <a:bodyPr/>
        <a:lstStyle/>
        <a:p>
          <a:endParaRPr lang="en-GB"/>
        </a:p>
      </dgm:t>
    </dgm:pt>
    <dgm:pt modelId="{92640CDC-C3FF-4A6B-A6E4-66D6879E287C}">
      <dgm:prSet phldrT="[Szöveg]"/>
      <dgm:spPr/>
      <dgm:t>
        <a:bodyPr/>
        <a:lstStyle/>
        <a:p>
          <a:endParaRPr lang="hu-HU" dirty="0"/>
        </a:p>
      </dgm:t>
    </dgm:pt>
    <dgm:pt modelId="{159A8BEA-92A2-41F1-A04F-C720E5BE4E7D}" type="parTrans" cxnId="{F0F615CA-0E95-4146-BC30-DF2AD9222141}">
      <dgm:prSet/>
      <dgm:spPr/>
      <dgm:t>
        <a:bodyPr/>
        <a:lstStyle/>
        <a:p>
          <a:endParaRPr lang="en-GB"/>
        </a:p>
      </dgm:t>
    </dgm:pt>
    <dgm:pt modelId="{3A79B25A-D7EC-4B10-8B78-32D7F9910D78}" type="sibTrans" cxnId="{F0F615CA-0E95-4146-BC30-DF2AD9222141}">
      <dgm:prSet/>
      <dgm:spPr/>
      <dgm:t>
        <a:bodyPr/>
        <a:lstStyle/>
        <a:p>
          <a:endParaRPr lang="en-GB"/>
        </a:p>
      </dgm:t>
    </dgm:pt>
    <dgm:pt modelId="{51763D1C-C14A-45BE-B1D3-AEDE00C6C927}" type="pres">
      <dgm:prSet presAssocID="{C1018452-B399-4416-A534-347528827326}" presName="cycle" presStyleCnt="0">
        <dgm:presLayoutVars>
          <dgm:dir/>
          <dgm:resizeHandles val="exact"/>
        </dgm:presLayoutVars>
      </dgm:prSet>
      <dgm:spPr/>
      <dgm:t>
        <a:bodyPr/>
        <a:lstStyle/>
        <a:p>
          <a:endParaRPr lang="hu-HU"/>
        </a:p>
      </dgm:t>
    </dgm:pt>
    <dgm:pt modelId="{1EF74036-5F14-4D3F-B69F-9D22A166225A}" type="pres">
      <dgm:prSet presAssocID="{0E039B59-B0EC-45CA-B617-3880A28DDCE7}" presName="dummy" presStyleCnt="0"/>
      <dgm:spPr/>
    </dgm:pt>
    <dgm:pt modelId="{2E0E184B-A6C4-4D05-AFA1-96DCFBF9C77D}" type="pres">
      <dgm:prSet presAssocID="{0E039B59-B0EC-45CA-B617-3880A28DDCE7}" presName="node" presStyleLbl="revTx" presStyleIdx="0" presStyleCnt="4">
        <dgm:presLayoutVars>
          <dgm:bulletEnabled val="1"/>
        </dgm:presLayoutVars>
      </dgm:prSet>
      <dgm:spPr/>
      <dgm:t>
        <a:bodyPr/>
        <a:lstStyle/>
        <a:p>
          <a:endParaRPr lang="en-GB"/>
        </a:p>
      </dgm:t>
    </dgm:pt>
    <dgm:pt modelId="{7CEBC263-D55C-4102-A5F0-C854E0581930}" type="pres">
      <dgm:prSet presAssocID="{D4C82252-5520-4050-9389-A34D417185C4}" presName="sibTrans" presStyleLbl="node1" presStyleIdx="0" presStyleCnt="4"/>
      <dgm:spPr/>
      <dgm:t>
        <a:bodyPr/>
        <a:lstStyle/>
        <a:p>
          <a:endParaRPr lang="en-GB"/>
        </a:p>
      </dgm:t>
    </dgm:pt>
    <dgm:pt modelId="{3E0521C4-F088-4565-A9C0-29937F77DD50}" type="pres">
      <dgm:prSet presAssocID="{3D267CC5-10A5-41D8-B46E-CA5CD7ED2CD7}" presName="dummy" presStyleCnt="0"/>
      <dgm:spPr/>
    </dgm:pt>
    <dgm:pt modelId="{81D4DD46-37F7-4B90-800E-08EECF8DF244}" type="pres">
      <dgm:prSet presAssocID="{3D267CC5-10A5-41D8-B46E-CA5CD7ED2CD7}" presName="node" presStyleLbl="revTx" presStyleIdx="1" presStyleCnt="4">
        <dgm:presLayoutVars>
          <dgm:bulletEnabled val="1"/>
        </dgm:presLayoutVars>
      </dgm:prSet>
      <dgm:spPr/>
      <dgm:t>
        <a:bodyPr/>
        <a:lstStyle/>
        <a:p>
          <a:endParaRPr lang="en-GB"/>
        </a:p>
      </dgm:t>
    </dgm:pt>
    <dgm:pt modelId="{0D3C9177-9C80-46AA-AEA1-0FD68634EEF4}" type="pres">
      <dgm:prSet presAssocID="{A2B6FAF6-9312-4A59-A8B3-530C559E6A02}" presName="sibTrans" presStyleLbl="node1" presStyleIdx="1" presStyleCnt="4"/>
      <dgm:spPr/>
      <dgm:t>
        <a:bodyPr/>
        <a:lstStyle/>
        <a:p>
          <a:endParaRPr lang="en-GB"/>
        </a:p>
      </dgm:t>
    </dgm:pt>
    <dgm:pt modelId="{70081B0A-615A-4EAA-A137-36F0D5C05C29}" type="pres">
      <dgm:prSet presAssocID="{92640CDC-C3FF-4A6B-A6E4-66D6879E287C}" presName="dummy" presStyleCnt="0"/>
      <dgm:spPr/>
    </dgm:pt>
    <dgm:pt modelId="{217CB171-B64E-427A-B4B6-5F62F534169E}" type="pres">
      <dgm:prSet presAssocID="{92640CDC-C3FF-4A6B-A6E4-66D6879E287C}" presName="node" presStyleLbl="revTx" presStyleIdx="2" presStyleCnt="4">
        <dgm:presLayoutVars>
          <dgm:bulletEnabled val="1"/>
        </dgm:presLayoutVars>
      </dgm:prSet>
      <dgm:spPr/>
      <dgm:t>
        <a:bodyPr/>
        <a:lstStyle/>
        <a:p>
          <a:endParaRPr lang="en-GB"/>
        </a:p>
      </dgm:t>
    </dgm:pt>
    <dgm:pt modelId="{CA9ACE55-CB38-4D95-B751-94116B39716C}" type="pres">
      <dgm:prSet presAssocID="{3A79B25A-D7EC-4B10-8B78-32D7F9910D78}" presName="sibTrans" presStyleLbl="node1" presStyleIdx="2" presStyleCnt="4"/>
      <dgm:spPr/>
      <dgm:t>
        <a:bodyPr/>
        <a:lstStyle/>
        <a:p>
          <a:endParaRPr lang="en-GB"/>
        </a:p>
      </dgm:t>
    </dgm:pt>
    <dgm:pt modelId="{3435BDEE-8B96-4167-82BB-F9A5E5EACC18}" type="pres">
      <dgm:prSet presAssocID="{353BA0CC-76FD-4339-B653-0005C12B07DB}" presName="dummy" presStyleCnt="0"/>
      <dgm:spPr/>
    </dgm:pt>
    <dgm:pt modelId="{53A1279E-39DF-43DC-91F8-25FAF6DDD174}" type="pres">
      <dgm:prSet presAssocID="{353BA0CC-76FD-4339-B653-0005C12B07DB}" presName="node" presStyleLbl="revTx" presStyleIdx="3" presStyleCnt="4">
        <dgm:presLayoutVars>
          <dgm:bulletEnabled val="1"/>
        </dgm:presLayoutVars>
      </dgm:prSet>
      <dgm:spPr/>
      <dgm:t>
        <a:bodyPr/>
        <a:lstStyle/>
        <a:p>
          <a:endParaRPr lang="hu-HU"/>
        </a:p>
      </dgm:t>
    </dgm:pt>
    <dgm:pt modelId="{D5321597-3307-4400-80BF-A12BAEEFF3E3}" type="pres">
      <dgm:prSet presAssocID="{FCA84B22-157D-4E23-9F4D-2003C677B1C0}" presName="sibTrans" presStyleLbl="node1" presStyleIdx="3" presStyleCnt="4"/>
      <dgm:spPr/>
      <dgm:t>
        <a:bodyPr/>
        <a:lstStyle/>
        <a:p>
          <a:endParaRPr lang="hu-HU"/>
        </a:p>
      </dgm:t>
    </dgm:pt>
  </dgm:ptLst>
  <dgm:cxnLst>
    <dgm:cxn modelId="{14EA3DA5-8068-4BC9-ACA0-4603CC897D91}" type="presOf" srcId="{A2B6FAF6-9312-4A59-A8B3-530C559E6A02}" destId="{0D3C9177-9C80-46AA-AEA1-0FD68634EEF4}" srcOrd="0" destOrd="0" presId="urn:microsoft.com/office/officeart/2005/8/layout/cycle1"/>
    <dgm:cxn modelId="{24C449D6-F58F-438F-A07C-08669CDB96AF}" srcId="{C1018452-B399-4416-A534-347528827326}" destId="{353BA0CC-76FD-4339-B653-0005C12B07DB}" srcOrd="3" destOrd="0" parTransId="{6A0F1F79-17D0-4F04-8307-2DE9A4E97A41}" sibTransId="{FCA84B22-157D-4E23-9F4D-2003C677B1C0}"/>
    <dgm:cxn modelId="{4A888674-A437-4C2C-B25C-C4EAE68CA781}" type="presOf" srcId="{C1018452-B399-4416-A534-347528827326}" destId="{51763D1C-C14A-45BE-B1D3-AEDE00C6C927}" srcOrd="0" destOrd="0" presId="urn:microsoft.com/office/officeart/2005/8/layout/cycle1"/>
    <dgm:cxn modelId="{3161003E-801E-4B88-A48E-9A109B4E477D}" srcId="{C1018452-B399-4416-A534-347528827326}" destId="{0E039B59-B0EC-45CA-B617-3880A28DDCE7}" srcOrd="0" destOrd="0" parTransId="{4BDFDE87-6100-4641-8BDB-8034BB1629B8}" sibTransId="{D4C82252-5520-4050-9389-A34D417185C4}"/>
    <dgm:cxn modelId="{83CC075B-3260-40BF-9369-40044C6B19FF}" type="presOf" srcId="{3D267CC5-10A5-41D8-B46E-CA5CD7ED2CD7}" destId="{81D4DD46-37F7-4B90-800E-08EECF8DF244}" srcOrd="0" destOrd="0" presId="urn:microsoft.com/office/officeart/2005/8/layout/cycle1"/>
    <dgm:cxn modelId="{BC40461F-BB19-4597-A0EC-D66C890DDC26}" type="presOf" srcId="{FCA84B22-157D-4E23-9F4D-2003C677B1C0}" destId="{D5321597-3307-4400-80BF-A12BAEEFF3E3}" srcOrd="0" destOrd="0" presId="urn:microsoft.com/office/officeart/2005/8/layout/cycle1"/>
    <dgm:cxn modelId="{8F486BE8-165E-4587-8E7F-3844FA3A28E5}" type="presOf" srcId="{353BA0CC-76FD-4339-B653-0005C12B07DB}" destId="{53A1279E-39DF-43DC-91F8-25FAF6DDD174}" srcOrd="0" destOrd="0" presId="urn:microsoft.com/office/officeart/2005/8/layout/cycle1"/>
    <dgm:cxn modelId="{C9348536-D572-4A6E-A65C-A0B4E749EBDA}" type="presOf" srcId="{3A79B25A-D7EC-4B10-8B78-32D7F9910D78}" destId="{CA9ACE55-CB38-4D95-B751-94116B39716C}" srcOrd="0" destOrd="0" presId="urn:microsoft.com/office/officeart/2005/8/layout/cycle1"/>
    <dgm:cxn modelId="{720B9298-259D-4FAB-B9B5-29DB7D04C009}" type="presOf" srcId="{92640CDC-C3FF-4A6B-A6E4-66D6879E287C}" destId="{217CB171-B64E-427A-B4B6-5F62F534169E}" srcOrd="0" destOrd="0" presId="urn:microsoft.com/office/officeart/2005/8/layout/cycle1"/>
    <dgm:cxn modelId="{387B05FC-37CF-4514-9D9C-D7D68077F3BE}" srcId="{C1018452-B399-4416-A534-347528827326}" destId="{3D267CC5-10A5-41D8-B46E-CA5CD7ED2CD7}" srcOrd="1" destOrd="0" parTransId="{EC14E7F4-9598-4489-8D8D-681DAE3871A4}" sibTransId="{A2B6FAF6-9312-4A59-A8B3-530C559E6A02}"/>
    <dgm:cxn modelId="{4DD8A2EB-B3CB-40CA-8320-7463FA58C561}" type="presOf" srcId="{D4C82252-5520-4050-9389-A34D417185C4}" destId="{7CEBC263-D55C-4102-A5F0-C854E0581930}" srcOrd="0" destOrd="0" presId="urn:microsoft.com/office/officeart/2005/8/layout/cycle1"/>
    <dgm:cxn modelId="{6BFD6AB6-64FC-4B04-86CA-EB10871DE284}" type="presOf" srcId="{0E039B59-B0EC-45CA-B617-3880A28DDCE7}" destId="{2E0E184B-A6C4-4D05-AFA1-96DCFBF9C77D}" srcOrd="0" destOrd="0" presId="urn:microsoft.com/office/officeart/2005/8/layout/cycle1"/>
    <dgm:cxn modelId="{F0F615CA-0E95-4146-BC30-DF2AD9222141}" srcId="{C1018452-B399-4416-A534-347528827326}" destId="{92640CDC-C3FF-4A6B-A6E4-66D6879E287C}" srcOrd="2" destOrd="0" parTransId="{159A8BEA-92A2-41F1-A04F-C720E5BE4E7D}" sibTransId="{3A79B25A-D7EC-4B10-8B78-32D7F9910D78}"/>
    <dgm:cxn modelId="{3CCB34CA-3C5C-43FE-9620-469F289173CE}" type="presParOf" srcId="{51763D1C-C14A-45BE-B1D3-AEDE00C6C927}" destId="{1EF74036-5F14-4D3F-B69F-9D22A166225A}" srcOrd="0" destOrd="0" presId="urn:microsoft.com/office/officeart/2005/8/layout/cycle1"/>
    <dgm:cxn modelId="{91289295-38A9-46AA-8B4E-05673087F301}" type="presParOf" srcId="{51763D1C-C14A-45BE-B1D3-AEDE00C6C927}" destId="{2E0E184B-A6C4-4D05-AFA1-96DCFBF9C77D}" srcOrd="1" destOrd="0" presId="urn:microsoft.com/office/officeart/2005/8/layout/cycle1"/>
    <dgm:cxn modelId="{F13C7A64-DDAF-4B1D-8408-A5A695E5F926}" type="presParOf" srcId="{51763D1C-C14A-45BE-B1D3-AEDE00C6C927}" destId="{7CEBC263-D55C-4102-A5F0-C854E0581930}" srcOrd="2" destOrd="0" presId="urn:microsoft.com/office/officeart/2005/8/layout/cycle1"/>
    <dgm:cxn modelId="{EF01231B-F827-415C-BC0B-3CAAEFFE6FEF}" type="presParOf" srcId="{51763D1C-C14A-45BE-B1D3-AEDE00C6C927}" destId="{3E0521C4-F088-4565-A9C0-29937F77DD50}" srcOrd="3" destOrd="0" presId="urn:microsoft.com/office/officeart/2005/8/layout/cycle1"/>
    <dgm:cxn modelId="{E16B7E6E-1744-422D-81B0-79EC153FA92A}" type="presParOf" srcId="{51763D1C-C14A-45BE-B1D3-AEDE00C6C927}" destId="{81D4DD46-37F7-4B90-800E-08EECF8DF244}" srcOrd="4" destOrd="0" presId="urn:microsoft.com/office/officeart/2005/8/layout/cycle1"/>
    <dgm:cxn modelId="{0F78EF1A-8CA6-4C1B-B7D8-2DEAF4257315}" type="presParOf" srcId="{51763D1C-C14A-45BE-B1D3-AEDE00C6C927}" destId="{0D3C9177-9C80-46AA-AEA1-0FD68634EEF4}" srcOrd="5" destOrd="0" presId="urn:microsoft.com/office/officeart/2005/8/layout/cycle1"/>
    <dgm:cxn modelId="{8C8B6719-EB6D-4DDD-BE99-92A0CF28B3E6}" type="presParOf" srcId="{51763D1C-C14A-45BE-B1D3-AEDE00C6C927}" destId="{70081B0A-615A-4EAA-A137-36F0D5C05C29}" srcOrd="6" destOrd="0" presId="urn:microsoft.com/office/officeart/2005/8/layout/cycle1"/>
    <dgm:cxn modelId="{C3DC756F-7AF0-4AA4-B1BC-22A754DC5BA6}" type="presParOf" srcId="{51763D1C-C14A-45BE-B1D3-AEDE00C6C927}" destId="{217CB171-B64E-427A-B4B6-5F62F534169E}" srcOrd="7" destOrd="0" presId="urn:microsoft.com/office/officeart/2005/8/layout/cycle1"/>
    <dgm:cxn modelId="{BF9CE330-C369-4B10-8A4F-480288CC804F}" type="presParOf" srcId="{51763D1C-C14A-45BE-B1D3-AEDE00C6C927}" destId="{CA9ACE55-CB38-4D95-B751-94116B39716C}" srcOrd="8" destOrd="0" presId="urn:microsoft.com/office/officeart/2005/8/layout/cycle1"/>
    <dgm:cxn modelId="{6466DD09-F611-4108-B44A-B7C9DEACDD44}" type="presParOf" srcId="{51763D1C-C14A-45BE-B1D3-AEDE00C6C927}" destId="{3435BDEE-8B96-4167-82BB-F9A5E5EACC18}" srcOrd="9" destOrd="0" presId="urn:microsoft.com/office/officeart/2005/8/layout/cycle1"/>
    <dgm:cxn modelId="{95D6EE28-3D1E-4F23-9F74-CF88E0E77FBC}" type="presParOf" srcId="{51763D1C-C14A-45BE-B1D3-AEDE00C6C927}" destId="{53A1279E-39DF-43DC-91F8-25FAF6DDD174}" srcOrd="10" destOrd="0" presId="urn:microsoft.com/office/officeart/2005/8/layout/cycle1"/>
    <dgm:cxn modelId="{3ECF7416-1E68-43A2-B59A-48BD407D5457}" type="presParOf" srcId="{51763D1C-C14A-45BE-B1D3-AEDE00C6C927}" destId="{D5321597-3307-4400-80BF-A12BAEEFF3E3}" srcOrd="11" destOrd="0" presId="urn:microsoft.com/office/officeart/2005/8/layout/cycle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018452-B399-4416-A534-347528827326}" type="doc">
      <dgm:prSet loTypeId="urn:microsoft.com/office/officeart/2005/8/layout/cycle1" loCatId="cycle" qsTypeId="urn:microsoft.com/office/officeart/2005/8/quickstyle/simple2" qsCatId="simple" csTypeId="urn:microsoft.com/office/officeart/2005/8/colors/accent6_1" csCatId="accent6" phldr="1"/>
      <dgm:spPr/>
      <dgm:t>
        <a:bodyPr/>
        <a:lstStyle/>
        <a:p>
          <a:endParaRPr lang="hu-HU"/>
        </a:p>
      </dgm:t>
    </dgm:pt>
    <dgm:pt modelId="{53EAB37A-8300-4151-A6EC-4F7CB6D32BB0}">
      <dgm:prSet phldrT="[Szöveg]"/>
      <dgm:spPr/>
      <dgm:t>
        <a:bodyPr/>
        <a:lstStyle/>
        <a:p>
          <a:endParaRPr lang="hu-HU" dirty="0"/>
        </a:p>
      </dgm:t>
    </dgm:pt>
    <dgm:pt modelId="{CDB24626-4024-463A-A7D0-B1FFA0B581C5}" type="parTrans" cxnId="{3CF663FE-9FB8-49A5-A6DD-49D08C733722}">
      <dgm:prSet/>
      <dgm:spPr/>
      <dgm:t>
        <a:bodyPr/>
        <a:lstStyle/>
        <a:p>
          <a:endParaRPr lang="hu-HU"/>
        </a:p>
      </dgm:t>
    </dgm:pt>
    <dgm:pt modelId="{2C30A39F-9E2B-40F9-A9AA-0943850866B6}" type="sibTrans" cxnId="{3CF663FE-9FB8-49A5-A6DD-49D08C733722}">
      <dgm:prSet/>
      <dgm:spPr/>
      <dgm:t>
        <a:bodyPr/>
        <a:lstStyle/>
        <a:p>
          <a:endParaRPr lang="hu-HU"/>
        </a:p>
      </dgm:t>
    </dgm:pt>
    <dgm:pt modelId="{48DA148E-7F8F-4174-AFFF-B46ADE361125}">
      <dgm:prSet phldrT="[Szöveg]"/>
      <dgm:spPr/>
      <dgm:t>
        <a:bodyPr/>
        <a:lstStyle/>
        <a:p>
          <a:endParaRPr lang="hu-HU" dirty="0"/>
        </a:p>
      </dgm:t>
    </dgm:pt>
    <dgm:pt modelId="{74F9E206-E4D5-48A9-B128-BB91201AD7C1}" type="parTrans" cxnId="{4F2993A8-5082-4BB2-9A34-9B9D658011E7}">
      <dgm:prSet/>
      <dgm:spPr/>
      <dgm:t>
        <a:bodyPr/>
        <a:lstStyle/>
        <a:p>
          <a:endParaRPr lang="hu-HU"/>
        </a:p>
      </dgm:t>
    </dgm:pt>
    <dgm:pt modelId="{68A9C39E-E764-4C9C-8B07-426EEA9A82B3}" type="sibTrans" cxnId="{4F2993A8-5082-4BB2-9A34-9B9D658011E7}">
      <dgm:prSet/>
      <dgm:spPr/>
      <dgm:t>
        <a:bodyPr/>
        <a:lstStyle/>
        <a:p>
          <a:endParaRPr lang="hu-HU"/>
        </a:p>
      </dgm:t>
    </dgm:pt>
    <dgm:pt modelId="{372D13E5-C6BA-4845-929D-4EC947E28A7D}">
      <dgm:prSet phldrT="[Szöveg]"/>
      <dgm:spPr/>
      <dgm:t>
        <a:bodyPr/>
        <a:lstStyle/>
        <a:p>
          <a:endParaRPr lang="hu-HU" dirty="0"/>
        </a:p>
      </dgm:t>
    </dgm:pt>
    <dgm:pt modelId="{8791E3BE-3700-4FF7-B29F-0AAAD6BB5C44}" type="parTrans" cxnId="{718F52E6-A3E4-40F4-AC22-928D16FD0F35}">
      <dgm:prSet/>
      <dgm:spPr/>
      <dgm:t>
        <a:bodyPr/>
        <a:lstStyle/>
        <a:p>
          <a:endParaRPr lang="hu-HU"/>
        </a:p>
      </dgm:t>
    </dgm:pt>
    <dgm:pt modelId="{305C8139-C1E1-43EB-B934-172BE9C69CE8}" type="sibTrans" cxnId="{718F52E6-A3E4-40F4-AC22-928D16FD0F35}">
      <dgm:prSet/>
      <dgm:spPr/>
      <dgm:t>
        <a:bodyPr/>
        <a:lstStyle/>
        <a:p>
          <a:endParaRPr lang="hu-HU"/>
        </a:p>
      </dgm:t>
    </dgm:pt>
    <dgm:pt modelId="{353BA0CC-76FD-4339-B653-0005C12B07DB}">
      <dgm:prSet phldrT="[Szöveg]"/>
      <dgm:spPr/>
      <dgm:t>
        <a:bodyPr/>
        <a:lstStyle/>
        <a:p>
          <a:endParaRPr lang="hu-HU" dirty="0"/>
        </a:p>
      </dgm:t>
    </dgm:pt>
    <dgm:pt modelId="{6A0F1F79-17D0-4F04-8307-2DE9A4E97A41}" type="parTrans" cxnId="{24C449D6-F58F-438F-A07C-08669CDB96AF}">
      <dgm:prSet/>
      <dgm:spPr/>
      <dgm:t>
        <a:bodyPr/>
        <a:lstStyle/>
        <a:p>
          <a:endParaRPr lang="hu-HU"/>
        </a:p>
      </dgm:t>
    </dgm:pt>
    <dgm:pt modelId="{FCA84B22-157D-4E23-9F4D-2003C677B1C0}" type="sibTrans" cxnId="{24C449D6-F58F-438F-A07C-08669CDB96AF}">
      <dgm:prSet/>
      <dgm:spPr/>
      <dgm:t>
        <a:bodyPr/>
        <a:lstStyle/>
        <a:p>
          <a:endParaRPr lang="hu-HU"/>
        </a:p>
      </dgm:t>
    </dgm:pt>
    <dgm:pt modelId="{51763D1C-C14A-45BE-B1D3-AEDE00C6C927}" type="pres">
      <dgm:prSet presAssocID="{C1018452-B399-4416-A534-347528827326}" presName="cycle" presStyleCnt="0">
        <dgm:presLayoutVars>
          <dgm:dir/>
          <dgm:resizeHandles val="exact"/>
        </dgm:presLayoutVars>
      </dgm:prSet>
      <dgm:spPr/>
      <dgm:t>
        <a:bodyPr/>
        <a:lstStyle/>
        <a:p>
          <a:endParaRPr lang="hu-HU"/>
        </a:p>
      </dgm:t>
    </dgm:pt>
    <dgm:pt modelId="{08E3DFCC-3000-4A27-BE26-7143615192D9}" type="pres">
      <dgm:prSet presAssocID="{53EAB37A-8300-4151-A6EC-4F7CB6D32BB0}" presName="dummy" presStyleCnt="0"/>
      <dgm:spPr/>
      <dgm:t>
        <a:bodyPr/>
        <a:lstStyle/>
        <a:p>
          <a:endParaRPr lang="en-GB"/>
        </a:p>
      </dgm:t>
    </dgm:pt>
    <dgm:pt modelId="{B6D37EC3-7E50-443F-898B-0974EEAF28BF}" type="pres">
      <dgm:prSet presAssocID="{53EAB37A-8300-4151-A6EC-4F7CB6D32BB0}" presName="node" presStyleLbl="revTx" presStyleIdx="0" presStyleCnt="4">
        <dgm:presLayoutVars>
          <dgm:bulletEnabled val="1"/>
        </dgm:presLayoutVars>
      </dgm:prSet>
      <dgm:spPr/>
      <dgm:t>
        <a:bodyPr/>
        <a:lstStyle/>
        <a:p>
          <a:endParaRPr lang="hu-HU"/>
        </a:p>
      </dgm:t>
    </dgm:pt>
    <dgm:pt modelId="{0505B29A-0AA1-430C-BDB3-CBC040E3E403}" type="pres">
      <dgm:prSet presAssocID="{2C30A39F-9E2B-40F9-A9AA-0943850866B6}" presName="sibTrans" presStyleLbl="node1" presStyleIdx="0" presStyleCnt="4"/>
      <dgm:spPr/>
      <dgm:t>
        <a:bodyPr/>
        <a:lstStyle/>
        <a:p>
          <a:endParaRPr lang="hu-HU"/>
        </a:p>
      </dgm:t>
    </dgm:pt>
    <dgm:pt modelId="{709D2A0D-62D8-4ED6-8EAD-78C66D9D4269}" type="pres">
      <dgm:prSet presAssocID="{48DA148E-7F8F-4174-AFFF-B46ADE361125}" presName="dummy" presStyleCnt="0"/>
      <dgm:spPr/>
      <dgm:t>
        <a:bodyPr/>
        <a:lstStyle/>
        <a:p>
          <a:endParaRPr lang="en-GB"/>
        </a:p>
      </dgm:t>
    </dgm:pt>
    <dgm:pt modelId="{A3FC06C1-759F-447B-990A-D97B6ACA742B}" type="pres">
      <dgm:prSet presAssocID="{48DA148E-7F8F-4174-AFFF-B46ADE361125}" presName="node" presStyleLbl="revTx" presStyleIdx="1" presStyleCnt="4">
        <dgm:presLayoutVars>
          <dgm:bulletEnabled val="1"/>
        </dgm:presLayoutVars>
      </dgm:prSet>
      <dgm:spPr/>
      <dgm:t>
        <a:bodyPr/>
        <a:lstStyle/>
        <a:p>
          <a:endParaRPr lang="hu-HU"/>
        </a:p>
      </dgm:t>
    </dgm:pt>
    <dgm:pt modelId="{380AC456-4C4E-4A3F-A325-674F16003FA7}" type="pres">
      <dgm:prSet presAssocID="{68A9C39E-E764-4C9C-8B07-426EEA9A82B3}" presName="sibTrans" presStyleLbl="node1" presStyleIdx="1" presStyleCnt="4"/>
      <dgm:spPr/>
      <dgm:t>
        <a:bodyPr/>
        <a:lstStyle/>
        <a:p>
          <a:endParaRPr lang="hu-HU"/>
        </a:p>
      </dgm:t>
    </dgm:pt>
    <dgm:pt modelId="{E973A8C0-96A2-4F5B-BD8D-E2D912948963}" type="pres">
      <dgm:prSet presAssocID="{372D13E5-C6BA-4845-929D-4EC947E28A7D}" presName="dummy" presStyleCnt="0"/>
      <dgm:spPr/>
      <dgm:t>
        <a:bodyPr/>
        <a:lstStyle/>
        <a:p>
          <a:endParaRPr lang="en-GB"/>
        </a:p>
      </dgm:t>
    </dgm:pt>
    <dgm:pt modelId="{D98D4CF9-2834-4AEA-B2CA-5CAA8737D214}" type="pres">
      <dgm:prSet presAssocID="{372D13E5-C6BA-4845-929D-4EC947E28A7D}" presName="node" presStyleLbl="revTx" presStyleIdx="2" presStyleCnt="4">
        <dgm:presLayoutVars>
          <dgm:bulletEnabled val="1"/>
        </dgm:presLayoutVars>
      </dgm:prSet>
      <dgm:spPr/>
      <dgm:t>
        <a:bodyPr/>
        <a:lstStyle/>
        <a:p>
          <a:endParaRPr lang="hu-HU"/>
        </a:p>
      </dgm:t>
    </dgm:pt>
    <dgm:pt modelId="{B2AB6C79-3AB6-41E2-BEA2-BFE8E2F7977B}" type="pres">
      <dgm:prSet presAssocID="{305C8139-C1E1-43EB-B934-172BE9C69CE8}" presName="sibTrans" presStyleLbl="node1" presStyleIdx="2" presStyleCnt="4"/>
      <dgm:spPr/>
      <dgm:t>
        <a:bodyPr/>
        <a:lstStyle/>
        <a:p>
          <a:endParaRPr lang="hu-HU"/>
        </a:p>
      </dgm:t>
    </dgm:pt>
    <dgm:pt modelId="{3435BDEE-8B96-4167-82BB-F9A5E5EACC18}" type="pres">
      <dgm:prSet presAssocID="{353BA0CC-76FD-4339-B653-0005C12B07DB}" presName="dummy" presStyleCnt="0"/>
      <dgm:spPr/>
      <dgm:t>
        <a:bodyPr/>
        <a:lstStyle/>
        <a:p>
          <a:endParaRPr lang="en-GB"/>
        </a:p>
      </dgm:t>
    </dgm:pt>
    <dgm:pt modelId="{53A1279E-39DF-43DC-91F8-25FAF6DDD174}" type="pres">
      <dgm:prSet presAssocID="{353BA0CC-76FD-4339-B653-0005C12B07DB}" presName="node" presStyleLbl="revTx" presStyleIdx="3" presStyleCnt="4">
        <dgm:presLayoutVars>
          <dgm:bulletEnabled val="1"/>
        </dgm:presLayoutVars>
      </dgm:prSet>
      <dgm:spPr/>
      <dgm:t>
        <a:bodyPr/>
        <a:lstStyle/>
        <a:p>
          <a:endParaRPr lang="hu-HU"/>
        </a:p>
      </dgm:t>
    </dgm:pt>
    <dgm:pt modelId="{D5321597-3307-4400-80BF-A12BAEEFF3E3}" type="pres">
      <dgm:prSet presAssocID="{FCA84B22-157D-4E23-9F4D-2003C677B1C0}" presName="sibTrans" presStyleLbl="node1" presStyleIdx="3" presStyleCnt="4"/>
      <dgm:spPr/>
      <dgm:t>
        <a:bodyPr/>
        <a:lstStyle/>
        <a:p>
          <a:endParaRPr lang="hu-HU"/>
        </a:p>
      </dgm:t>
    </dgm:pt>
  </dgm:ptLst>
  <dgm:cxnLst>
    <dgm:cxn modelId="{02D5CC83-AC61-4CEF-8ACC-5D76C57D20A9}" type="presOf" srcId="{2C30A39F-9E2B-40F9-A9AA-0943850866B6}" destId="{0505B29A-0AA1-430C-BDB3-CBC040E3E403}" srcOrd="0" destOrd="0" presId="urn:microsoft.com/office/officeart/2005/8/layout/cycle1"/>
    <dgm:cxn modelId="{3CF663FE-9FB8-49A5-A6DD-49D08C733722}" srcId="{C1018452-B399-4416-A534-347528827326}" destId="{53EAB37A-8300-4151-A6EC-4F7CB6D32BB0}" srcOrd="0" destOrd="0" parTransId="{CDB24626-4024-463A-A7D0-B1FFA0B581C5}" sibTransId="{2C30A39F-9E2B-40F9-A9AA-0943850866B6}"/>
    <dgm:cxn modelId="{8C574B3F-D158-499D-B2DA-B82F048B6035}" type="presOf" srcId="{353BA0CC-76FD-4339-B653-0005C12B07DB}" destId="{53A1279E-39DF-43DC-91F8-25FAF6DDD174}" srcOrd="0" destOrd="0" presId="urn:microsoft.com/office/officeart/2005/8/layout/cycle1"/>
    <dgm:cxn modelId="{12815189-21B3-4A8B-922D-39506AEA7F0C}" type="presOf" srcId="{C1018452-B399-4416-A534-347528827326}" destId="{51763D1C-C14A-45BE-B1D3-AEDE00C6C927}" srcOrd="0" destOrd="0" presId="urn:microsoft.com/office/officeart/2005/8/layout/cycle1"/>
    <dgm:cxn modelId="{24C449D6-F58F-438F-A07C-08669CDB96AF}" srcId="{C1018452-B399-4416-A534-347528827326}" destId="{353BA0CC-76FD-4339-B653-0005C12B07DB}" srcOrd="3" destOrd="0" parTransId="{6A0F1F79-17D0-4F04-8307-2DE9A4E97A41}" sibTransId="{FCA84B22-157D-4E23-9F4D-2003C677B1C0}"/>
    <dgm:cxn modelId="{4F2993A8-5082-4BB2-9A34-9B9D658011E7}" srcId="{C1018452-B399-4416-A534-347528827326}" destId="{48DA148E-7F8F-4174-AFFF-B46ADE361125}" srcOrd="1" destOrd="0" parTransId="{74F9E206-E4D5-48A9-B128-BB91201AD7C1}" sibTransId="{68A9C39E-E764-4C9C-8B07-426EEA9A82B3}"/>
    <dgm:cxn modelId="{9A91263A-DCD5-4B59-B633-8FE1917F6BA8}" type="presOf" srcId="{68A9C39E-E764-4C9C-8B07-426EEA9A82B3}" destId="{380AC456-4C4E-4A3F-A325-674F16003FA7}" srcOrd="0" destOrd="0" presId="urn:microsoft.com/office/officeart/2005/8/layout/cycle1"/>
    <dgm:cxn modelId="{6CDEACD4-E6B1-46D9-8FD5-F12BC4691F7B}" type="presOf" srcId="{305C8139-C1E1-43EB-B934-172BE9C69CE8}" destId="{B2AB6C79-3AB6-41E2-BEA2-BFE8E2F7977B}" srcOrd="0" destOrd="0" presId="urn:microsoft.com/office/officeart/2005/8/layout/cycle1"/>
    <dgm:cxn modelId="{5AFC81D1-EEAB-44CA-8626-1CEC9CEF170F}" type="presOf" srcId="{372D13E5-C6BA-4845-929D-4EC947E28A7D}" destId="{D98D4CF9-2834-4AEA-B2CA-5CAA8737D214}" srcOrd="0" destOrd="0" presId="urn:microsoft.com/office/officeart/2005/8/layout/cycle1"/>
    <dgm:cxn modelId="{456ACCAD-A8AB-419F-B122-7E147BBF9E18}" type="presOf" srcId="{53EAB37A-8300-4151-A6EC-4F7CB6D32BB0}" destId="{B6D37EC3-7E50-443F-898B-0974EEAF28BF}" srcOrd="0" destOrd="0" presId="urn:microsoft.com/office/officeart/2005/8/layout/cycle1"/>
    <dgm:cxn modelId="{D3645441-BF45-4599-A309-243A260857C1}" type="presOf" srcId="{FCA84B22-157D-4E23-9F4D-2003C677B1C0}" destId="{D5321597-3307-4400-80BF-A12BAEEFF3E3}" srcOrd="0" destOrd="0" presId="urn:microsoft.com/office/officeart/2005/8/layout/cycle1"/>
    <dgm:cxn modelId="{718F52E6-A3E4-40F4-AC22-928D16FD0F35}" srcId="{C1018452-B399-4416-A534-347528827326}" destId="{372D13E5-C6BA-4845-929D-4EC947E28A7D}" srcOrd="2" destOrd="0" parTransId="{8791E3BE-3700-4FF7-B29F-0AAAD6BB5C44}" sibTransId="{305C8139-C1E1-43EB-B934-172BE9C69CE8}"/>
    <dgm:cxn modelId="{43C6509B-C458-4440-B959-701749506947}" type="presOf" srcId="{48DA148E-7F8F-4174-AFFF-B46ADE361125}" destId="{A3FC06C1-759F-447B-990A-D97B6ACA742B}" srcOrd="0" destOrd="0" presId="urn:microsoft.com/office/officeart/2005/8/layout/cycle1"/>
    <dgm:cxn modelId="{7EBF9EE8-A2E1-428A-8AEA-58D6B7AEAA98}" type="presParOf" srcId="{51763D1C-C14A-45BE-B1D3-AEDE00C6C927}" destId="{08E3DFCC-3000-4A27-BE26-7143615192D9}" srcOrd="0" destOrd="0" presId="urn:microsoft.com/office/officeart/2005/8/layout/cycle1"/>
    <dgm:cxn modelId="{778B0A9A-51F0-4ADD-8C3F-9C22CA6AB637}" type="presParOf" srcId="{51763D1C-C14A-45BE-B1D3-AEDE00C6C927}" destId="{B6D37EC3-7E50-443F-898B-0974EEAF28BF}" srcOrd="1" destOrd="0" presId="urn:microsoft.com/office/officeart/2005/8/layout/cycle1"/>
    <dgm:cxn modelId="{7961EE1E-2E64-4518-AE8C-543B891DBD58}" type="presParOf" srcId="{51763D1C-C14A-45BE-B1D3-AEDE00C6C927}" destId="{0505B29A-0AA1-430C-BDB3-CBC040E3E403}" srcOrd="2" destOrd="0" presId="urn:microsoft.com/office/officeart/2005/8/layout/cycle1"/>
    <dgm:cxn modelId="{61C6F3E4-27C5-44FA-920E-21D5A4A2F95F}" type="presParOf" srcId="{51763D1C-C14A-45BE-B1D3-AEDE00C6C927}" destId="{709D2A0D-62D8-4ED6-8EAD-78C66D9D4269}" srcOrd="3" destOrd="0" presId="urn:microsoft.com/office/officeart/2005/8/layout/cycle1"/>
    <dgm:cxn modelId="{C3A76A29-161B-4C88-A792-B8962BD5B2A2}" type="presParOf" srcId="{51763D1C-C14A-45BE-B1D3-AEDE00C6C927}" destId="{A3FC06C1-759F-447B-990A-D97B6ACA742B}" srcOrd="4" destOrd="0" presId="urn:microsoft.com/office/officeart/2005/8/layout/cycle1"/>
    <dgm:cxn modelId="{0AF77647-CBA6-4865-933B-E0D008683DBF}" type="presParOf" srcId="{51763D1C-C14A-45BE-B1D3-AEDE00C6C927}" destId="{380AC456-4C4E-4A3F-A325-674F16003FA7}" srcOrd="5" destOrd="0" presId="urn:microsoft.com/office/officeart/2005/8/layout/cycle1"/>
    <dgm:cxn modelId="{6D1BC702-7DE1-4448-B3DE-64BA0FBA3098}" type="presParOf" srcId="{51763D1C-C14A-45BE-B1D3-AEDE00C6C927}" destId="{E973A8C0-96A2-4F5B-BD8D-E2D912948963}" srcOrd="6" destOrd="0" presId="urn:microsoft.com/office/officeart/2005/8/layout/cycle1"/>
    <dgm:cxn modelId="{E30880A1-810E-431C-BC1F-BA26ADF65CBF}" type="presParOf" srcId="{51763D1C-C14A-45BE-B1D3-AEDE00C6C927}" destId="{D98D4CF9-2834-4AEA-B2CA-5CAA8737D214}" srcOrd="7" destOrd="0" presId="urn:microsoft.com/office/officeart/2005/8/layout/cycle1"/>
    <dgm:cxn modelId="{7C87F29A-88F0-43FC-BAEE-ADF71A70B6F9}" type="presParOf" srcId="{51763D1C-C14A-45BE-B1D3-AEDE00C6C927}" destId="{B2AB6C79-3AB6-41E2-BEA2-BFE8E2F7977B}" srcOrd="8" destOrd="0" presId="urn:microsoft.com/office/officeart/2005/8/layout/cycle1"/>
    <dgm:cxn modelId="{51896A3D-D278-42D7-9EA1-3DF8BB80D1B1}" type="presParOf" srcId="{51763D1C-C14A-45BE-B1D3-AEDE00C6C927}" destId="{3435BDEE-8B96-4167-82BB-F9A5E5EACC18}" srcOrd="9" destOrd="0" presId="urn:microsoft.com/office/officeart/2005/8/layout/cycle1"/>
    <dgm:cxn modelId="{8E5CBBD2-72FD-43E0-AF7E-8BB3EB6DC413}" type="presParOf" srcId="{51763D1C-C14A-45BE-B1D3-AEDE00C6C927}" destId="{53A1279E-39DF-43DC-91F8-25FAF6DDD174}" srcOrd="10" destOrd="0" presId="urn:microsoft.com/office/officeart/2005/8/layout/cycle1"/>
    <dgm:cxn modelId="{AE71DFEF-96A5-4036-8BA6-076B2811DE0B}" type="presParOf" srcId="{51763D1C-C14A-45BE-B1D3-AEDE00C6C927}" destId="{D5321597-3307-4400-80BF-A12BAEEFF3E3}" srcOrd="11" destOrd="0" presId="urn:microsoft.com/office/officeart/2005/8/layout/cycle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37EC3-7E50-443F-898B-0974EEAF28BF}">
      <dsp:nvSpPr>
        <dsp:cNvPr id="0" name=""/>
        <dsp:cNvSpPr/>
      </dsp:nvSpPr>
      <dsp:spPr>
        <a:xfrm>
          <a:off x="1768313" y="43667"/>
          <a:ext cx="692472" cy="692472"/>
        </a:xfrm>
        <a:prstGeom prst="rect">
          <a:avLst/>
        </a:prstGeom>
        <a:noFill/>
        <a:ln>
          <a:noFill/>
        </a:ln>
        <a:effectLst/>
        <a:scene3d>
          <a:camera prst="orthographicFront">
            <a:rot lat="0" lon="0" rev="2700000"/>
          </a:camera>
          <a:lightRig rig="threePt" dir="t"/>
        </a:scene3d>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hu-HU" sz="4100" kern="1200" dirty="0"/>
        </a:p>
      </dsp:txBody>
      <dsp:txXfrm>
        <a:off x="1768313" y="43667"/>
        <a:ext cx="692472" cy="692472"/>
      </dsp:txXfrm>
    </dsp:sp>
    <dsp:sp modelId="{0505B29A-0AA1-430C-BDB3-CBC040E3E403}">
      <dsp:nvSpPr>
        <dsp:cNvPr id="0" name=""/>
        <dsp:cNvSpPr/>
      </dsp:nvSpPr>
      <dsp:spPr>
        <a:xfrm>
          <a:off x="548755" y="69"/>
          <a:ext cx="1955628" cy="1955628"/>
        </a:xfrm>
        <a:prstGeom prst="circularArrow">
          <a:avLst>
            <a:gd name="adj1" fmla="val 6905"/>
            <a:gd name="adj2" fmla="val 465569"/>
            <a:gd name="adj3" fmla="val 548503"/>
            <a:gd name="adj4" fmla="val 20585928"/>
            <a:gd name="adj5" fmla="val 8056"/>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a:scene3d>
          <a:camera prst="orthographicFront">
            <a:rot lat="0" lon="0" rev="2700000"/>
          </a:camera>
          <a:lightRig rig="threePt" dir="t"/>
        </a:scene3d>
      </dsp:spPr>
      <dsp:style>
        <a:lnRef idx="3">
          <a:scrgbClr r="0" g="0" b="0"/>
        </a:lnRef>
        <a:fillRef idx="1">
          <a:scrgbClr r="0" g="0" b="0"/>
        </a:fillRef>
        <a:effectRef idx="1">
          <a:scrgbClr r="0" g="0" b="0"/>
        </a:effectRef>
        <a:fontRef idx="minor">
          <a:schemeClr val="lt1"/>
        </a:fontRef>
      </dsp:style>
    </dsp:sp>
    <dsp:sp modelId="{A3FC06C1-759F-447B-990A-D97B6ACA742B}">
      <dsp:nvSpPr>
        <dsp:cNvPr id="0" name=""/>
        <dsp:cNvSpPr/>
      </dsp:nvSpPr>
      <dsp:spPr>
        <a:xfrm>
          <a:off x="1768313" y="1219628"/>
          <a:ext cx="692472" cy="692472"/>
        </a:xfrm>
        <a:prstGeom prst="rect">
          <a:avLst/>
        </a:prstGeom>
        <a:noFill/>
        <a:ln>
          <a:noFill/>
        </a:ln>
        <a:effectLst/>
        <a:scene3d>
          <a:camera prst="orthographicFront">
            <a:rot lat="0" lon="0" rev="2700000"/>
          </a:camera>
          <a:lightRig rig="threePt" dir="t"/>
        </a:scene3d>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hu-HU" sz="4100" kern="1200" dirty="0"/>
        </a:p>
      </dsp:txBody>
      <dsp:txXfrm>
        <a:off x="1768313" y="1219628"/>
        <a:ext cx="692472" cy="692472"/>
      </dsp:txXfrm>
    </dsp:sp>
    <dsp:sp modelId="{380AC456-4C4E-4A3F-A325-674F16003FA7}">
      <dsp:nvSpPr>
        <dsp:cNvPr id="0" name=""/>
        <dsp:cNvSpPr/>
      </dsp:nvSpPr>
      <dsp:spPr>
        <a:xfrm>
          <a:off x="548755" y="69"/>
          <a:ext cx="1955628" cy="1955628"/>
        </a:xfrm>
        <a:prstGeom prst="circularArrow">
          <a:avLst>
            <a:gd name="adj1" fmla="val 6905"/>
            <a:gd name="adj2" fmla="val 465569"/>
            <a:gd name="adj3" fmla="val 5948503"/>
            <a:gd name="adj4" fmla="val 4385928"/>
            <a:gd name="adj5" fmla="val 8056"/>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a:scene3d>
          <a:camera prst="orthographicFront">
            <a:rot lat="0" lon="0" rev="2700000"/>
          </a:camera>
          <a:lightRig rig="threePt" dir="t"/>
        </a:scene3d>
      </dsp:spPr>
      <dsp:style>
        <a:lnRef idx="3">
          <a:scrgbClr r="0" g="0" b="0"/>
        </a:lnRef>
        <a:fillRef idx="1">
          <a:scrgbClr r="0" g="0" b="0"/>
        </a:fillRef>
        <a:effectRef idx="1">
          <a:scrgbClr r="0" g="0" b="0"/>
        </a:effectRef>
        <a:fontRef idx="minor">
          <a:schemeClr val="lt1"/>
        </a:fontRef>
      </dsp:style>
    </dsp:sp>
    <dsp:sp modelId="{D98D4CF9-2834-4AEA-B2CA-5CAA8737D214}">
      <dsp:nvSpPr>
        <dsp:cNvPr id="0" name=""/>
        <dsp:cNvSpPr/>
      </dsp:nvSpPr>
      <dsp:spPr>
        <a:xfrm>
          <a:off x="592353" y="1219628"/>
          <a:ext cx="692472" cy="692472"/>
        </a:xfrm>
        <a:prstGeom prst="rect">
          <a:avLst/>
        </a:prstGeom>
        <a:noFill/>
        <a:ln>
          <a:noFill/>
        </a:ln>
        <a:effectLst/>
        <a:scene3d>
          <a:camera prst="orthographicFront">
            <a:rot lat="0" lon="0" rev="2700000"/>
          </a:camera>
          <a:lightRig rig="threePt" dir="t"/>
        </a:scene3d>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hu-HU" sz="4100" kern="1200" dirty="0"/>
        </a:p>
      </dsp:txBody>
      <dsp:txXfrm>
        <a:off x="592353" y="1219628"/>
        <a:ext cx="692472" cy="692472"/>
      </dsp:txXfrm>
    </dsp:sp>
    <dsp:sp modelId="{B2AB6C79-3AB6-41E2-BEA2-BFE8E2F7977B}">
      <dsp:nvSpPr>
        <dsp:cNvPr id="0" name=""/>
        <dsp:cNvSpPr/>
      </dsp:nvSpPr>
      <dsp:spPr>
        <a:xfrm>
          <a:off x="548755" y="69"/>
          <a:ext cx="1955628" cy="1955628"/>
        </a:xfrm>
        <a:prstGeom prst="circularArrow">
          <a:avLst>
            <a:gd name="adj1" fmla="val 6905"/>
            <a:gd name="adj2" fmla="val 465569"/>
            <a:gd name="adj3" fmla="val 11348503"/>
            <a:gd name="adj4" fmla="val 9785928"/>
            <a:gd name="adj5" fmla="val 8056"/>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a:scene3d>
          <a:camera prst="orthographicFront">
            <a:rot lat="0" lon="0" rev="2700000"/>
          </a:camera>
          <a:lightRig rig="threePt" dir="t"/>
        </a:scene3d>
      </dsp:spPr>
      <dsp:style>
        <a:lnRef idx="3">
          <a:scrgbClr r="0" g="0" b="0"/>
        </a:lnRef>
        <a:fillRef idx="1">
          <a:scrgbClr r="0" g="0" b="0"/>
        </a:fillRef>
        <a:effectRef idx="1">
          <a:scrgbClr r="0" g="0" b="0"/>
        </a:effectRef>
        <a:fontRef idx="minor">
          <a:schemeClr val="lt1"/>
        </a:fontRef>
      </dsp:style>
    </dsp:sp>
    <dsp:sp modelId="{53A1279E-39DF-43DC-91F8-25FAF6DDD174}">
      <dsp:nvSpPr>
        <dsp:cNvPr id="0" name=""/>
        <dsp:cNvSpPr/>
      </dsp:nvSpPr>
      <dsp:spPr>
        <a:xfrm>
          <a:off x="592353" y="43667"/>
          <a:ext cx="692472" cy="692472"/>
        </a:xfrm>
        <a:prstGeom prst="rect">
          <a:avLst/>
        </a:prstGeom>
        <a:noFill/>
        <a:ln>
          <a:noFill/>
        </a:ln>
        <a:effectLst/>
        <a:scene3d>
          <a:camera prst="orthographicFront">
            <a:rot lat="0" lon="0" rev="2700000"/>
          </a:camera>
          <a:lightRig rig="threePt" dir="t"/>
        </a:scene3d>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hu-HU" sz="4100" kern="1200" dirty="0"/>
        </a:p>
      </dsp:txBody>
      <dsp:txXfrm>
        <a:off x="592353" y="43667"/>
        <a:ext cx="692472" cy="692472"/>
      </dsp:txXfrm>
    </dsp:sp>
    <dsp:sp modelId="{D5321597-3307-4400-80BF-A12BAEEFF3E3}">
      <dsp:nvSpPr>
        <dsp:cNvPr id="0" name=""/>
        <dsp:cNvSpPr/>
      </dsp:nvSpPr>
      <dsp:spPr>
        <a:xfrm>
          <a:off x="548755" y="69"/>
          <a:ext cx="1955628" cy="1955628"/>
        </a:xfrm>
        <a:prstGeom prst="circularArrow">
          <a:avLst>
            <a:gd name="adj1" fmla="val 6905"/>
            <a:gd name="adj2" fmla="val 465569"/>
            <a:gd name="adj3" fmla="val 16748503"/>
            <a:gd name="adj4" fmla="val 15185928"/>
            <a:gd name="adj5" fmla="val 8056"/>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a:scene3d>
          <a:camera prst="orthographicFront">
            <a:rot lat="0" lon="0" rev="2700000"/>
          </a:camera>
          <a:lightRig rig="threePt" dir="t"/>
        </a:scene3d>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37EC3-7E50-443F-898B-0974EEAF28BF}">
      <dsp:nvSpPr>
        <dsp:cNvPr id="0" name=""/>
        <dsp:cNvSpPr/>
      </dsp:nvSpPr>
      <dsp:spPr>
        <a:xfrm>
          <a:off x="1768313" y="43667"/>
          <a:ext cx="692472" cy="692472"/>
        </a:xfrm>
        <a:prstGeom prst="rect">
          <a:avLst/>
        </a:prstGeom>
        <a:noFill/>
        <a:ln>
          <a:noFill/>
        </a:ln>
        <a:effectLst/>
        <a:scene3d>
          <a:camera prst="orthographicFront">
            <a:rot lat="0" lon="0" rev="2700000"/>
          </a:camera>
          <a:lightRig rig="threePt" dir="t"/>
        </a:scene3d>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hu-HU" sz="4100" kern="1200" dirty="0"/>
        </a:p>
      </dsp:txBody>
      <dsp:txXfrm>
        <a:off x="1768313" y="43667"/>
        <a:ext cx="692472" cy="692472"/>
      </dsp:txXfrm>
    </dsp:sp>
    <dsp:sp modelId="{0505B29A-0AA1-430C-BDB3-CBC040E3E403}">
      <dsp:nvSpPr>
        <dsp:cNvPr id="0" name=""/>
        <dsp:cNvSpPr/>
      </dsp:nvSpPr>
      <dsp:spPr>
        <a:xfrm>
          <a:off x="548755" y="69"/>
          <a:ext cx="1955628" cy="1955628"/>
        </a:xfrm>
        <a:prstGeom prst="circularArrow">
          <a:avLst>
            <a:gd name="adj1" fmla="val 6905"/>
            <a:gd name="adj2" fmla="val 465569"/>
            <a:gd name="adj3" fmla="val 548503"/>
            <a:gd name="adj4" fmla="val 20585928"/>
            <a:gd name="adj5" fmla="val 8056"/>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a:scene3d>
          <a:camera prst="orthographicFront">
            <a:rot lat="0" lon="0" rev="2700000"/>
          </a:camera>
          <a:lightRig rig="threePt" dir="t"/>
        </a:scene3d>
      </dsp:spPr>
      <dsp:style>
        <a:lnRef idx="3">
          <a:scrgbClr r="0" g="0" b="0"/>
        </a:lnRef>
        <a:fillRef idx="1">
          <a:scrgbClr r="0" g="0" b="0"/>
        </a:fillRef>
        <a:effectRef idx="1">
          <a:scrgbClr r="0" g="0" b="0"/>
        </a:effectRef>
        <a:fontRef idx="minor">
          <a:schemeClr val="lt1"/>
        </a:fontRef>
      </dsp:style>
    </dsp:sp>
    <dsp:sp modelId="{A3FC06C1-759F-447B-990A-D97B6ACA742B}">
      <dsp:nvSpPr>
        <dsp:cNvPr id="0" name=""/>
        <dsp:cNvSpPr/>
      </dsp:nvSpPr>
      <dsp:spPr>
        <a:xfrm>
          <a:off x="1768313" y="1219628"/>
          <a:ext cx="692472" cy="692472"/>
        </a:xfrm>
        <a:prstGeom prst="rect">
          <a:avLst/>
        </a:prstGeom>
        <a:noFill/>
        <a:ln>
          <a:noFill/>
        </a:ln>
        <a:effectLst/>
        <a:scene3d>
          <a:camera prst="orthographicFront">
            <a:rot lat="0" lon="0" rev="2700000"/>
          </a:camera>
          <a:lightRig rig="threePt" dir="t"/>
        </a:scene3d>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hu-HU" sz="4100" kern="1200" dirty="0"/>
        </a:p>
      </dsp:txBody>
      <dsp:txXfrm>
        <a:off x="1768313" y="1219628"/>
        <a:ext cx="692472" cy="692472"/>
      </dsp:txXfrm>
    </dsp:sp>
    <dsp:sp modelId="{380AC456-4C4E-4A3F-A325-674F16003FA7}">
      <dsp:nvSpPr>
        <dsp:cNvPr id="0" name=""/>
        <dsp:cNvSpPr/>
      </dsp:nvSpPr>
      <dsp:spPr>
        <a:xfrm>
          <a:off x="548755" y="69"/>
          <a:ext cx="1955628" cy="1955628"/>
        </a:xfrm>
        <a:prstGeom prst="circularArrow">
          <a:avLst>
            <a:gd name="adj1" fmla="val 6905"/>
            <a:gd name="adj2" fmla="val 465569"/>
            <a:gd name="adj3" fmla="val 5948503"/>
            <a:gd name="adj4" fmla="val 4385928"/>
            <a:gd name="adj5" fmla="val 8056"/>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a:scene3d>
          <a:camera prst="orthographicFront">
            <a:rot lat="0" lon="0" rev="2700000"/>
          </a:camera>
          <a:lightRig rig="threePt" dir="t"/>
        </a:scene3d>
      </dsp:spPr>
      <dsp:style>
        <a:lnRef idx="3">
          <a:scrgbClr r="0" g="0" b="0"/>
        </a:lnRef>
        <a:fillRef idx="1">
          <a:scrgbClr r="0" g="0" b="0"/>
        </a:fillRef>
        <a:effectRef idx="1">
          <a:scrgbClr r="0" g="0" b="0"/>
        </a:effectRef>
        <a:fontRef idx="minor">
          <a:schemeClr val="lt1"/>
        </a:fontRef>
      </dsp:style>
    </dsp:sp>
    <dsp:sp modelId="{D98D4CF9-2834-4AEA-B2CA-5CAA8737D214}">
      <dsp:nvSpPr>
        <dsp:cNvPr id="0" name=""/>
        <dsp:cNvSpPr/>
      </dsp:nvSpPr>
      <dsp:spPr>
        <a:xfrm>
          <a:off x="592353" y="1219628"/>
          <a:ext cx="692472" cy="692472"/>
        </a:xfrm>
        <a:prstGeom prst="rect">
          <a:avLst/>
        </a:prstGeom>
        <a:noFill/>
        <a:ln>
          <a:noFill/>
        </a:ln>
        <a:effectLst/>
        <a:scene3d>
          <a:camera prst="orthographicFront">
            <a:rot lat="0" lon="0" rev="2700000"/>
          </a:camera>
          <a:lightRig rig="threePt" dir="t"/>
        </a:scene3d>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hu-HU" sz="4100" kern="1200" dirty="0"/>
        </a:p>
      </dsp:txBody>
      <dsp:txXfrm>
        <a:off x="592353" y="1219628"/>
        <a:ext cx="692472" cy="692472"/>
      </dsp:txXfrm>
    </dsp:sp>
    <dsp:sp modelId="{B2AB6C79-3AB6-41E2-BEA2-BFE8E2F7977B}">
      <dsp:nvSpPr>
        <dsp:cNvPr id="0" name=""/>
        <dsp:cNvSpPr/>
      </dsp:nvSpPr>
      <dsp:spPr>
        <a:xfrm>
          <a:off x="548755" y="69"/>
          <a:ext cx="1955628" cy="1955628"/>
        </a:xfrm>
        <a:prstGeom prst="circularArrow">
          <a:avLst>
            <a:gd name="adj1" fmla="val 6905"/>
            <a:gd name="adj2" fmla="val 465569"/>
            <a:gd name="adj3" fmla="val 11348503"/>
            <a:gd name="adj4" fmla="val 9785928"/>
            <a:gd name="adj5" fmla="val 8056"/>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a:scene3d>
          <a:camera prst="orthographicFront">
            <a:rot lat="0" lon="0" rev="2700000"/>
          </a:camera>
          <a:lightRig rig="threePt" dir="t"/>
        </a:scene3d>
      </dsp:spPr>
      <dsp:style>
        <a:lnRef idx="3">
          <a:scrgbClr r="0" g="0" b="0"/>
        </a:lnRef>
        <a:fillRef idx="1">
          <a:scrgbClr r="0" g="0" b="0"/>
        </a:fillRef>
        <a:effectRef idx="1">
          <a:scrgbClr r="0" g="0" b="0"/>
        </a:effectRef>
        <a:fontRef idx="minor">
          <a:schemeClr val="lt1"/>
        </a:fontRef>
      </dsp:style>
    </dsp:sp>
    <dsp:sp modelId="{53A1279E-39DF-43DC-91F8-25FAF6DDD174}">
      <dsp:nvSpPr>
        <dsp:cNvPr id="0" name=""/>
        <dsp:cNvSpPr/>
      </dsp:nvSpPr>
      <dsp:spPr>
        <a:xfrm>
          <a:off x="592353" y="43667"/>
          <a:ext cx="692472" cy="692472"/>
        </a:xfrm>
        <a:prstGeom prst="rect">
          <a:avLst/>
        </a:prstGeom>
        <a:noFill/>
        <a:ln>
          <a:noFill/>
        </a:ln>
        <a:effectLst/>
        <a:scene3d>
          <a:camera prst="orthographicFront">
            <a:rot lat="0" lon="0" rev="2700000"/>
          </a:camera>
          <a:lightRig rig="threePt" dir="t"/>
        </a:scene3d>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hu-HU" sz="4100" kern="1200" dirty="0"/>
        </a:p>
      </dsp:txBody>
      <dsp:txXfrm>
        <a:off x="592353" y="43667"/>
        <a:ext cx="692472" cy="692472"/>
      </dsp:txXfrm>
    </dsp:sp>
    <dsp:sp modelId="{D5321597-3307-4400-80BF-A12BAEEFF3E3}">
      <dsp:nvSpPr>
        <dsp:cNvPr id="0" name=""/>
        <dsp:cNvSpPr/>
      </dsp:nvSpPr>
      <dsp:spPr>
        <a:xfrm>
          <a:off x="548755" y="69"/>
          <a:ext cx="1955628" cy="1955628"/>
        </a:xfrm>
        <a:prstGeom prst="circularArrow">
          <a:avLst>
            <a:gd name="adj1" fmla="val 6905"/>
            <a:gd name="adj2" fmla="val 465569"/>
            <a:gd name="adj3" fmla="val 16748503"/>
            <a:gd name="adj4" fmla="val 15185928"/>
            <a:gd name="adj5" fmla="val 8056"/>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a:scene3d>
          <a:camera prst="orthographicFront">
            <a:rot lat="0" lon="0" rev="2700000"/>
          </a:camera>
          <a:lightRig rig="threePt" dir="t"/>
        </a:scene3d>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E184B-A6C4-4D05-AFA1-96DCFBF9C77D}">
      <dsp:nvSpPr>
        <dsp:cNvPr id="0" name=""/>
        <dsp:cNvSpPr/>
      </dsp:nvSpPr>
      <dsp:spPr>
        <a:xfrm>
          <a:off x="1768313" y="43667"/>
          <a:ext cx="692472" cy="692472"/>
        </a:xfrm>
        <a:prstGeom prst="rect">
          <a:avLst/>
        </a:prstGeom>
        <a:noFill/>
        <a:ln>
          <a:noFill/>
        </a:ln>
        <a:effectLst/>
        <a:scene3d>
          <a:camera prst="orthographicFront">
            <a:rot lat="0" lon="0" rev="2700000"/>
          </a:camera>
          <a:lightRig rig="threePt" dir="t"/>
        </a:scene3d>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hu-HU" sz="4100" kern="1200" dirty="0"/>
        </a:p>
      </dsp:txBody>
      <dsp:txXfrm>
        <a:off x="1768313" y="43667"/>
        <a:ext cx="692472" cy="692472"/>
      </dsp:txXfrm>
    </dsp:sp>
    <dsp:sp modelId="{7CEBC263-D55C-4102-A5F0-C854E0581930}">
      <dsp:nvSpPr>
        <dsp:cNvPr id="0" name=""/>
        <dsp:cNvSpPr/>
      </dsp:nvSpPr>
      <dsp:spPr>
        <a:xfrm>
          <a:off x="548755" y="69"/>
          <a:ext cx="1955628" cy="1955628"/>
        </a:xfrm>
        <a:prstGeom prst="circularArrow">
          <a:avLst>
            <a:gd name="adj1" fmla="val 6905"/>
            <a:gd name="adj2" fmla="val 465569"/>
            <a:gd name="adj3" fmla="val 548503"/>
            <a:gd name="adj4" fmla="val 20585928"/>
            <a:gd name="adj5" fmla="val 8056"/>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a:scene3d>
          <a:camera prst="orthographicFront">
            <a:rot lat="0" lon="0" rev="2700000"/>
          </a:camera>
          <a:lightRig rig="threePt" dir="t"/>
        </a:scene3d>
      </dsp:spPr>
      <dsp:style>
        <a:lnRef idx="3">
          <a:scrgbClr r="0" g="0" b="0"/>
        </a:lnRef>
        <a:fillRef idx="1">
          <a:scrgbClr r="0" g="0" b="0"/>
        </a:fillRef>
        <a:effectRef idx="1">
          <a:scrgbClr r="0" g="0" b="0"/>
        </a:effectRef>
        <a:fontRef idx="minor">
          <a:schemeClr val="lt1"/>
        </a:fontRef>
      </dsp:style>
    </dsp:sp>
    <dsp:sp modelId="{81D4DD46-37F7-4B90-800E-08EECF8DF244}">
      <dsp:nvSpPr>
        <dsp:cNvPr id="0" name=""/>
        <dsp:cNvSpPr/>
      </dsp:nvSpPr>
      <dsp:spPr>
        <a:xfrm>
          <a:off x="1768313" y="1219628"/>
          <a:ext cx="692472" cy="692472"/>
        </a:xfrm>
        <a:prstGeom prst="rect">
          <a:avLst/>
        </a:prstGeom>
        <a:noFill/>
        <a:ln>
          <a:noFill/>
        </a:ln>
        <a:effectLst/>
        <a:scene3d>
          <a:camera prst="orthographicFront">
            <a:rot lat="0" lon="0" rev="2700000"/>
          </a:camera>
          <a:lightRig rig="threePt" dir="t"/>
        </a:scene3d>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hu-HU" sz="4100" kern="1200" dirty="0"/>
        </a:p>
      </dsp:txBody>
      <dsp:txXfrm>
        <a:off x="1768313" y="1219628"/>
        <a:ext cx="692472" cy="692472"/>
      </dsp:txXfrm>
    </dsp:sp>
    <dsp:sp modelId="{0D3C9177-9C80-46AA-AEA1-0FD68634EEF4}">
      <dsp:nvSpPr>
        <dsp:cNvPr id="0" name=""/>
        <dsp:cNvSpPr/>
      </dsp:nvSpPr>
      <dsp:spPr>
        <a:xfrm>
          <a:off x="548755" y="69"/>
          <a:ext cx="1955628" cy="1955628"/>
        </a:xfrm>
        <a:prstGeom prst="circularArrow">
          <a:avLst>
            <a:gd name="adj1" fmla="val 6905"/>
            <a:gd name="adj2" fmla="val 465569"/>
            <a:gd name="adj3" fmla="val 5948503"/>
            <a:gd name="adj4" fmla="val 4385928"/>
            <a:gd name="adj5" fmla="val 8056"/>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a:scene3d>
          <a:camera prst="orthographicFront">
            <a:rot lat="0" lon="0" rev="2700000"/>
          </a:camera>
          <a:lightRig rig="threePt" dir="t"/>
        </a:scene3d>
      </dsp:spPr>
      <dsp:style>
        <a:lnRef idx="3">
          <a:scrgbClr r="0" g="0" b="0"/>
        </a:lnRef>
        <a:fillRef idx="1">
          <a:scrgbClr r="0" g="0" b="0"/>
        </a:fillRef>
        <a:effectRef idx="1">
          <a:scrgbClr r="0" g="0" b="0"/>
        </a:effectRef>
        <a:fontRef idx="minor">
          <a:schemeClr val="lt1"/>
        </a:fontRef>
      </dsp:style>
    </dsp:sp>
    <dsp:sp modelId="{217CB171-B64E-427A-B4B6-5F62F534169E}">
      <dsp:nvSpPr>
        <dsp:cNvPr id="0" name=""/>
        <dsp:cNvSpPr/>
      </dsp:nvSpPr>
      <dsp:spPr>
        <a:xfrm>
          <a:off x="592353" y="1219628"/>
          <a:ext cx="692472" cy="692472"/>
        </a:xfrm>
        <a:prstGeom prst="rect">
          <a:avLst/>
        </a:prstGeom>
        <a:noFill/>
        <a:ln>
          <a:noFill/>
        </a:ln>
        <a:effectLst/>
        <a:scene3d>
          <a:camera prst="orthographicFront">
            <a:rot lat="0" lon="0" rev="2700000"/>
          </a:camera>
          <a:lightRig rig="threePt" dir="t"/>
        </a:scene3d>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hu-HU" sz="4100" kern="1200" dirty="0"/>
        </a:p>
      </dsp:txBody>
      <dsp:txXfrm>
        <a:off x="592353" y="1219628"/>
        <a:ext cx="692472" cy="692472"/>
      </dsp:txXfrm>
    </dsp:sp>
    <dsp:sp modelId="{CA9ACE55-CB38-4D95-B751-94116B39716C}">
      <dsp:nvSpPr>
        <dsp:cNvPr id="0" name=""/>
        <dsp:cNvSpPr/>
      </dsp:nvSpPr>
      <dsp:spPr>
        <a:xfrm>
          <a:off x="548755" y="69"/>
          <a:ext cx="1955628" cy="1955628"/>
        </a:xfrm>
        <a:prstGeom prst="circularArrow">
          <a:avLst>
            <a:gd name="adj1" fmla="val 6905"/>
            <a:gd name="adj2" fmla="val 465569"/>
            <a:gd name="adj3" fmla="val 11348503"/>
            <a:gd name="adj4" fmla="val 9785928"/>
            <a:gd name="adj5" fmla="val 8056"/>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a:scene3d>
          <a:camera prst="orthographicFront">
            <a:rot lat="0" lon="0" rev="2700000"/>
          </a:camera>
          <a:lightRig rig="threePt" dir="t"/>
        </a:scene3d>
      </dsp:spPr>
      <dsp:style>
        <a:lnRef idx="3">
          <a:scrgbClr r="0" g="0" b="0"/>
        </a:lnRef>
        <a:fillRef idx="1">
          <a:scrgbClr r="0" g="0" b="0"/>
        </a:fillRef>
        <a:effectRef idx="1">
          <a:scrgbClr r="0" g="0" b="0"/>
        </a:effectRef>
        <a:fontRef idx="minor">
          <a:schemeClr val="lt1"/>
        </a:fontRef>
      </dsp:style>
    </dsp:sp>
    <dsp:sp modelId="{53A1279E-39DF-43DC-91F8-25FAF6DDD174}">
      <dsp:nvSpPr>
        <dsp:cNvPr id="0" name=""/>
        <dsp:cNvSpPr/>
      </dsp:nvSpPr>
      <dsp:spPr>
        <a:xfrm>
          <a:off x="592353" y="43667"/>
          <a:ext cx="692472" cy="692472"/>
        </a:xfrm>
        <a:prstGeom prst="rect">
          <a:avLst/>
        </a:prstGeom>
        <a:noFill/>
        <a:ln>
          <a:noFill/>
        </a:ln>
        <a:effectLst/>
        <a:scene3d>
          <a:camera prst="orthographicFront">
            <a:rot lat="0" lon="0" rev="2700000"/>
          </a:camera>
          <a:lightRig rig="threePt" dir="t"/>
        </a:scene3d>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hu-HU" sz="4100" kern="1200" dirty="0"/>
        </a:p>
      </dsp:txBody>
      <dsp:txXfrm>
        <a:off x="592353" y="43667"/>
        <a:ext cx="692472" cy="692472"/>
      </dsp:txXfrm>
    </dsp:sp>
    <dsp:sp modelId="{D5321597-3307-4400-80BF-A12BAEEFF3E3}">
      <dsp:nvSpPr>
        <dsp:cNvPr id="0" name=""/>
        <dsp:cNvSpPr/>
      </dsp:nvSpPr>
      <dsp:spPr>
        <a:xfrm>
          <a:off x="548755" y="69"/>
          <a:ext cx="1955628" cy="1955628"/>
        </a:xfrm>
        <a:prstGeom prst="circularArrow">
          <a:avLst>
            <a:gd name="adj1" fmla="val 6905"/>
            <a:gd name="adj2" fmla="val 465569"/>
            <a:gd name="adj3" fmla="val 16748503"/>
            <a:gd name="adj4" fmla="val 15185928"/>
            <a:gd name="adj5" fmla="val 8056"/>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a:scene3d>
          <a:camera prst="orthographicFront">
            <a:rot lat="0" lon="0" rev="2700000"/>
          </a:camera>
          <a:lightRig rig="threePt" dir="t"/>
        </a:scene3d>
      </dsp:spPr>
      <dsp:style>
        <a:lnRef idx="3">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37EC3-7E50-443F-898B-0974EEAF28BF}">
      <dsp:nvSpPr>
        <dsp:cNvPr id="0" name=""/>
        <dsp:cNvSpPr/>
      </dsp:nvSpPr>
      <dsp:spPr>
        <a:xfrm>
          <a:off x="1768313" y="43667"/>
          <a:ext cx="692472" cy="692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hu-HU" sz="4100" kern="1200" dirty="0"/>
        </a:p>
      </dsp:txBody>
      <dsp:txXfrm>
        <a:off x="1768313" y="43667"/>
        <a:ext cx="692472" cy="692472"/>
      </dsp:txXfrm>
    </dsp:sp>
    <dsp:sp modelId="{0505B29A-0AA1-430C-BDB3-CBC040E3E403}">
      <dsp:nvSpPr>
        <dsp:cNvPr id="0" name=""/>
        <dsp:cNvSpPr/>
      </dsp:nvSpPr>
      <dsp:spPr>
        <a:xfrm>
          <a:off x="548755" y="69"/>
          <a:ext cx="1955628" cy="1955628"/>
        </a:xfrm>
        <a:prstGeom prst="circularArrow">
          <a:avLst>
            <a:gd name="adj1" fmla="val 6905"/>
            <a:gd name="adj2" fmla="val 465569"/>
            <a:gd name="adj3" fmla="val 548503"/>
            <a:gd name="adj4" fmla="val 20585928"/>
            <a:gd name="adj5" fmla="val 8056"/>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3FC06C1-759F-447B-990A-D97B6ACA742B}">
      <dsp:nvSpPr>
        <dsp:cNvPr id="0" name=""/>
        <dsp:cNvSpPr/>
      </dsp:nvSpPr>
      <dsp:spPr>
        <a:xfrm>
          <a:off x="1768313" y="1219628"/>
          <a:ext cx="692472" cy="692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hu-HU" sz="4100" kern="1200" dirty="0"/>
        </a:p>
      </dsp:txBody>
      <dsp:txXfrm>
        <a:off x="1768313" y="1219628"/>
        <a:ext cx="692472" cy="692472"/>
      </dsp:txXfrm>
    </dsp:sp>
    <dsp:sp modelId="{380AC456-4C4E-4A3F-A325-674F16003FA7}">
      <dsp:nvSpPr>
        <dsp:cNvPr id="0" name=""/>
        <dsp:cNvSpPr/>
      </dsp:nvSpPr>
      <dsp:spPr>
        <a:xfrm>
          <a:off x="548755" y="69"/>
          <a:ext cx="1955628" cy="1955628"/>
        </a:xfrm>
        <a:prstGeom prst="circularArrow">
          <a:avLst>
            <a:gd name="adj1" fmla="val 6905"/>
            <a:gd name="adj2" fmla="val 465569"/>
            <a:gd name="adj3" fmla="val 5948503"/>
            <a:gd name="adj4" fmla="val 4385928"/>
            <a:gd name="adj5" fmla="val 8056"/>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98D4CF9-2834-4AEA-B2CA-5CAA8737D214}">
      <dsp:nvSpPr>
        <dsp:cNvPr id="0" name=""/>
        <dsp:cNvSpPr/>
      </dsp:nvSpPr>
      <dsp:spPr>
        <a:xfrm>
          <a:off x="592353" y="1219628"/>
          <a:ext cx="692472" cy="692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hu-HU" sz="4100" kern="1200" dirty="0"/>
        </a:p>
      </dsp:txBody>
      <dsp:txXfrm>
        <a:off x="592353" y="1219628"/>
        <a:ext cx="692472" cy="692472"/>
      </dsp:txXfrm>
    </dsp:sp>
    <dsp:sp modelId="{B2AB6C79-3AB6-41E2-BEA2-BFE8E2F7977B}">
      <dsp:nvSpPr>
        <dsp:cNvPr id="0" name=""/>
        <dsp:cNvSpPr/>
      </dsp:nvSpPr>
      <dsp:spPr>
        <a:xfrm>
          <a:off x="548755" y="69"/>
          <a:ext cx="1955628" cy="1955628"/>
        </a:xfrm>
        <a:prstGeom prst="circularArrow">
          <a:avLst>
            <a:gd name="adj1" fmla="val 6905"/>
            <a:gd name="adj2" fmla="val 465569"/>
            <a:gd name="adj3" fmla="val 11348503"/>
            <a:gd name="adj4" fmla="val 9785928"/>
            <a:gd name="adj5" fmla="val 8056"/>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3A1279E-39DF-43DC-91F8-25FAF6DDD174}">
      <dsp:nvSpPr>
        <dsp:cNvPr id="0" name=""/>
        <dsp:cNvSpPr/>
      </dsp:nvSpPr>
      <dsp:spPr>
        <a:xfrm>
          <a:off x="592353" y="43667"/>
          <a:ext cx="692472" cy="692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hu-HU" sz="4100" kern="1200" dirty="0"/>
        </a:p>
      </dsp:txBody>
      <dsp:txXfrm>
        <a:off x="592353" y="43667"/>
        <a:ext cx="692472" cy="692472"/>
      </dsp:txXfrm>
    </dsp:sp>
    <dsp:sp modelId="{D5321597-3307-4400-80BF-A12BAEEFF3E3}">
      <dsp:nvSpPr>
        <dsp:cNvPr id="0" name=""/>
        <dsp:cNvSpPr/>
      </dsp:nvSpPr>
      <dsp:spPr>
        <a:xfrm>
          <a:off x="548755" y="69"/>
          <a:ext cx="1955628" cy="1955628"/>
        </a:xfrm>
        <a:prstGeom prst="circularArrow">
          <a:avLst>
            <a:gd name="adj1" fmla="val 6905"/>
            <a:gd name="adj2" fmla="val 465569"/>
            <a:gd name="adj3" fmla="val 16748503"/>
            <a:gd name="adj4" fmla="val 15185928"/>
            <a:gd name="adj5" fmla="val 8056"/>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EA4B7E-E0CA-4F47-88DA-D9559AB94449}" type="datetimeFigureOut">
              <a:rPr lang="en-GB" smtClean="0"/>
              <a:t>17/09/2012</a:t>
            </a:fld>
            <a:endParaRPr lang="en-GB"/>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3590AC-7839-4CF5-B4E5-F281C93182C8}" type="slidenum">
              <a:rPr lang="en-GB" smtClean="0"/>
              <a:t>‹#›</a:t>
            </a:fld>
            <a:endParaRPr lang="en-GB"/>
          </a:p>
        </p:txBody>
      </p:sp>
    </p:spTree>
    <p:extLst>
      <p:ext uri="{BB962C8B-B14F-4D97-AF65-F5344CB8AC3E}">
        <p14:creationId xmlns:p14="http://schemas.microsoft.com/office/powerpoint/2010/main" val="1427556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63590AC-7839-4CF5-B4E5-F281C93182C8}" type="slidenum">
              <a:rPr lang="en-GB" smtClean="0"/>
              <a:t>1</a:t>
            </a:fld>
            <a:endParaRPr lang="en-GB"/>
          </a:p>
        </p:txBody>
      </p:sp>
    </p:spTree>
    <p:extLst>
      <p:ext uri="{BB962C8B-B14F-4D97-AF65-F5344CB8AC3E}">
        <p14:creationId xmlns:p14="http://schemas.microsoft.com/office/powerpoint/2010/main" val="3259048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noProof="0" dirty="0" smtClean="0"/>
              <a:t>Based on pieces of evidence we can put together the fragments of the puzzle:</a:t>
            </a:r>
          </a:p>
          <a:p>
            <a:r>
              <a:rPr lang="en-GB" noProof="0" dirty="0" smtClean="0"/>
              <a:t>6w &amp; 1h</a:t>
            </a:r>
          </a:p>
          <a:p>
            <a:r>
              <a:rPr lang="en-GB" noProof="0" dirty="0" smtClean="0"/>
              <a:t>WHO?</a:t>
            </a:r>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Attacks/ activities shall be traced</a:t>
            </a:r>
            <a:r>
              <a:rPr lang="en-GB" baseline="0" noProof="0" dirty="0" smtClean="0"/>
              <a:t> back to an individual – that found criminal liability. User ID/ password guessable/</a:t>
            </a:r>
            <a:r>
              <a:rPr lang="hu-HU" baseline="0" noProof="0" dirty="0" smtClean="0"/>
              <a:t> </a:t>
            </a:r>
            <a:r>
              <a:rPr lang="hu-HU" baseline="0" noProof="0" dirty="0" err="1" smtClean="0"/>
              <a:t>breakable</a:t>
            </a:r>
            <a:r>
              <a:rPr lang="hu-HU" baseline="0" noProof="0" dirty="0" smtClean="0"/>
              <a:t> </a:t>
            </a:r>
            <a:r>
              <a:rPr lang="en-GB" baseline="0" noProof="0" dirty="0" smtClean="0"/>
              <a:t>or a negligent use</a:t>
            </a:r>
            <a:r>
              <a:rPr lang="hu-HU" baseline="0" noProof="0" dirty="0" smtClean="0"/>
              <a:t>r</a:t>
            </a:r>
            <a:r>
              <a:rPr lang="en-GB" baseline="0" noProof="0" dirty="0" smtClean="0"/>
              <a:t> may tell it to someone.</a:t>
            </a:r>
          </a:p>
          <a:p>
            <a:pPr marL="171450" indent="-171450" eaLnBrk="1" hangingPunct="1">
              <a:buFont typeface="Arial" pitchFamily="34" charset="0"/>
              <a:buChar char="•"/>
            </a:pPr>
            <a:r>
              <a:rPr lang="en-GB" sz="1200" noProof="0" dirty="0" smtClean="0">
                <a:latin typeface="Palatino Linotype" pitchFamily="18" charset="0"/>
              </a:rPr>
              <a:t>computer ≠ natural person</a:t>
            </a:r>
          </a:p>
          <a:p>
            <a:pPr marL="171450" indent="-171450" eaLnBrk="1" hangingPunct="1">
              <a:buFont typeface="Arial" pitchFamily="34" charset="0"/>
              <a:buChar char="•"/>
            </a:pPr>
            <a:r>
              <a:rPr lang="en-GB" sz="1200" noProof="0" dirty="0" smtClean="0">
                <a:latin typeface="Palatino Linotype" pitchFamily="18" charset="0"/>
              </a:rPr>
              <a:t>user ID ≠ natural person</a:t>
            </a:r>
          </a:p>
          <a:p>
            <a:pPr marL="171450" indent="-171450" eaLnBrk="1" hangingPunct="1">
              <a:buFont typeface="Arial" pitchFamily="34" charset="0"/>
              <a:buChar char="•"/>
            </a:pPr>
            <a:r>
              <a:rPr lang="en-GB" sz="1200" noProof="0" dirty="0" smtClean="0">
                <a:latin typeface="Palatino Linotype" pitchFamily="18" charset="0"/>
              </a:rPr>
              <a:t>natural person ≠ organisation or state</a:t>
            </a:r>
          </a:p>
          <a:p>
            <a:pPr marL="171450" indent="-171450" eaLnBrk="1" hangingPunct="1">
              <a:buFont typeface="Arial" pitchFamily="34" charset="0"/>
              <a:buChar char="•"/>
            </a:pPr>
            <a:r>
              <a:rPr lang="en-GB" sz="1200" noProof="0" dirty="0" smtClean="0">
                <a:latin typeface="Palatino Linotype" pitchFamily="18" charset="0"/>
              </a:rPr>
              <a:t>separate supposed and real attacker</a:t>
            </a:r>
          </a:p>
          <a:p>
            <a:pPr marL="171450" indent="-171450" eaLnBrk="1" hangingPunct="1">
              <a:buFont typeface="Arial" pitchFamily="34" charset="0"/>
              <a:buChar char="•"/>
            </a:pPr>
            <a:r>
              <a:rPr lang="en-GB" sz="1200" noProof="0" dirty="0" smtClean="0">
                <a:latin typeface="Palatino Linotype" pitchFamily="18" charset="0"/>
              </a:rPr>
              <a:t>great number of concerned organisations/</a:t>
            </a:r>
            <a:br>
              <a:rPr lang="en-GB" sz="1200" noProof="0" dirty="0" smtClean="0">
                <a:latin typeface="Palatino Linotype" pitchFamily="18" charset="0"/>
              </a:rPr>
            </a:br>
            <a:r>
              <a:rPr lang="en-GB" sz="1200" noProof="0" dirty="0" smtClean="0">
                <a:latin typeface="Palatino Linotype" pitchFamily="18" charset="0"/>
              </a:rPr>
              <a:t>networks/ systems</a:t>
            </a:r>
          </a:p>
          <a:p>
            <a:pPr marL="171450" indent="-171450" eaLnBrk="1" hangingPunct="1">
              <a:buFont typeface="Arial" pitchFamily="34" charset="0"/>
              <a:buChar char="•"/>
            </a:pPr>
            <a:r>
              <a:rPr lang="en-GB" sz="1200" noProof="0" dirty="0" smtClean="0">
                <a:latin typeface="Palatino Linotype" pitchFamily="18" charset="0"/>
              </a:rPr>
              <a:t>separate attacking and target devices</a:t>
            </a:r>
          </a:p>
          <a:p>
            <a:endParaRPr lang="en-GB" noProof="0" dirty="0" smtClean="0"/>
          </a:p>
          <a:p>
            <a:r>
              <a:rPr lang="en-GB" noProof="0" dirty="0" smtClean="0"/>
              <a:t>WHAT?</a:t>
            </a:r>
          </a:p>
          <a:p>
            <a:pPr eaLnBrk="1" hangingPunct="1"/>
            <a:r>
              <a:rPr lang="en-GB" sz="2400" noProof="0" dirty="0" smtClean="0">
                <a:latin typeface="Palatino Linotype" pitchFamily="18" charset="0"/>
              </a:rPr>
              <a:t>log issues</a:t>
            </a:r>
          </a:p>
          <a:p>
            <a:pPr lvl="1" eaLnBrk="1" hangingPunct="1"/>
            <a:r>
              <a:rPr lang="en-GB" sz="2000" noProof="0" dirty="0" smtClean="0">
                <a:latin typeface="Palatino Linotype" pitchFamily="18" charset="0"/>
              </a:rPr>
              <a:t>no logs</a:t>
            </a:r>
          </a:p>
          <a:p>
            <a:pPr lvl="1" eaLnBrk="1" hangingPunct="1"/>
            <a:r>
              <a:rPr lang="en-GB" sz="2000" noProof="0" dirty="0" smtClean="0">
                <a:latin typeface="Palatino Linotype" pitchFamily="18" charset="0"/>
              </a:rPr>
              <a:t>only default logging</a:t>
            </a:r>
          </a:p>
          <a:p>
            <a:pPr lvl="1" eaLnBrk="1" hangingPunct="1"/>
            <a:r>
              <a:rPr lang="en-GB" sz="2000" noProof="0" dirty="0" smtClean="0">
                <a:latin typeface="Palatino Linotype" pitchFamily="18" charset="0"/>
              </a:rPr>
              <a:t>different data structure</a:t>
            </a:r>
          </a:p>
          <a:p>
            <a:pPr lvl="1" eaLnBrk="1" hangingPunct="1"/>
            <a:r>
              <a:rPr lang="en-GB" sz="2000" noProof="0" dirty="0" smtClean="0">
                <a:latin typeface="Palatino Linotype" pitchFamily="18" charset="0"/>
              </a:rPr>
              <a:t>retention</a:t>
            </a:r>
          </a:p>
          <a:p>
            <a:pPr eaLnBrk="1" hangingPunct="1"/>
            <a:r>
              <a:rPr lang="en-GB" sz="2400" noProof="0" dirty="0" smtClean="0">
                <a:latin typeface="Palatino Linotype" pitchFamily="18" charset="0"/>
              </a:rPr>
              <a:t>inconsistent data</a:t>
            </a:r>
            <a:br>
              <a:rPr lang="en-GB" sz="2400" noProof="0" dirty="0" smtClean="0">
                <a:latin typeface="Palatino Linotype" pitchFamily="18" charset="0"/>
              </a:rPr>
            </a:br>
            <a:r>
              <a:rPr lang="en-GB" sz="2400" noProof="0" dirty="0" smtClean="0">
                <a:latin typeface="Palatino Linotype" pitchFamily="18" charset="0"/>
              </a:rPr>
              <a:t>(original/ modified/ falsified/ deleted logs</a:t>
            </a:r>
            <a:br>
              <a:rPr lang="en-GB" sz="2400" noProof="0" dirty="0" smtClean="0">
                <a:latin typeface="Palatino Linotype" pitchFamily="18" charset="0"/>
              </a:rPr>
            </a:br>
            <a:r>
              <a:rPr lang="en-GB" sz="2400" noProof="0" dirty="0" smtClean="0">
                <a:latin typeface="Palatino Linotype" pitchFamily="18" charset="0"/>
              </a:rPr>
              <a:t>and other evidence)</a:t>
            </a:r>
          </a:p>
          <a:p>
            <a:pPr eaLnBrk="1" hangingPunct="1"/>
            <a:r>
              <a:rPr lang="en-GB" sz="2400" noProof="0" dirty="0" smtClean="0">
                <a:latin typeface="Palatino Linotype" pitchFamily="18" charset="0"/>
              </a:rPr>
              <a:t>event reconstruction →</a:t>
            </a:r>
            <a:br>
              <a:rPr lang="en-GB" sz="2400" noProof="0" dirty="0" smtClean="0">
                <a:latin typeface="Palatino Linotype" pitchFamily="18" charset="0"/>
              </a:rPr>
            </a:br>
            <a:r>
              <a:rPr lang="en-GB" sz="2400" noProof="0" dirty="0" smtClean="0">
                <a:latin typeface="Palatino Linotype" pitchFamily="18" charset="0"/>
              </a:rPr>
              <a:t>put together pieces of the evidence puzzle</a:t>
            </a:r>
          </a:p>
          <a:p>
            <a:endParaRPr lang="en-GB" noProof="0" dirty="0" smtClean="0"/>
          </a:p>
          <a:p>
            <a:r>
              <a:rPr lang="en-GB" noProof="0" dirty="0" smtClean="0"/>
              <a:t>WHERE?</a:t>
            </a:r>
          </a:p>
          <a:p>
            <a:r>
              <a:rPr lang="en-GB" noProof="0" dirty="0" smtClean="0"/>
              <a:t>A crime scene can be:</a:t>
            </a:r>
          </a:p>
          <a:p>
            <a:pPr marL="171450" indent="-171450">
              <a:buFont typeface="Arial" pitchFamily="34" charset="0"/>
              <a:buChar char="•"/>
            </a:pPr>
            <a:r>
              <a:rPr lang="en-GB" b="1" noProof="0" dirty="0" smtClean="0"/>
              <a:t>true </a:t>
            </a:r>
            <a:r>
              <a:rPr lang="en-GB" noProof="0" dirty="0" smtClean="0"/>
              <a:t>– a</a:t>
            </a:r>
            <a:r>
              <a:rPr lang="en-GB" baseline="0" noProof="0" dirty="0" smtClean="0"/>
              <a:t> real scene of a criminal activity</a:t>
            </a:r>
            <a:r>
              <a:rPr lang="en-GB" noProof="0" dirty="0" smtClean="0"/>
              <a:t>,</a:t>
            </a:r>
          </a:p>
          <a:p>
            <a:pPr marL="171450" indent="-171450">
              <a:buFont typeface="Arial" pitchFamily="34" charset="0"/>
              <a:buChar char="•"/>
            </a:pPr>
            <a:r>
              <a:rPr lang="en-GB" b="1" noProof="0" dirty="0" smtClean="0"/>
              <a:t>forged (set)</a:t>
            </a:r>
            <a:r>
              <a:rPr lang="en-GB" noProof="0" dirty="0" smtClean="0"/>
              <a:t> – imitation of a never</a:t>
            </a:r>
            <a:r>
              <a:rPr lang="en-GB" baseline="0" noProof="0" dirty="0" smtClean="0"/>
              <a:t> existed crime</a:t>
            </a:r>
            <a:r>
              <a:rPr lang="en-GB" noProof="0" dirty="0" smtClean="0"/>
              <a:t>,</a:t>
            </a:r>
          </a:p>
          <a:p>
            <a:pPr marL="171450" indent="-171450">
              <a:buFont typeface="Arial" pitchFamily="34" charset="0"/>
              <a:buChar char="•"/>
            </a:pPr>
            <a:r>
              <a:rPr lang="en-GB" b="1" noProof="0" dirty="0" smtClean="0"/>
              <a:t>changed</a:t>
            </a:r>
            <a:r>
              <a:rPr lang="en-GB" noProof="0" dirty="0" smtClean="0"/>
              <a:t> – partially forged crime scene</a:t>
            </a:r>
            <a:r>
              <a:rPr lang="en-GB" baseline="0" noProof="0" dirty="0" smtClean="0"/>
              <a:t> to charge someone else, or to imply to an other commitment method etc.</a:t>
            </a:r>
            <a:r>
              <a:rPr lang="en-GB" noProof="0" dirty="0" smtClean="0"/>
              <a:t>,</a:t>
            </a:r>
          </a:p>
          <a:p>
            <a:pPr marL="171450" indent="-171450">
              <a:buFont typeface="Arial" pitchFamily="34" charset="0"/>
              <a:buChar char="•"/>
            </a:pPr>
            <a:r>
              <a:rPr lang="en-GB" b="1" noProof="0" dirty="0" smtClean="0"/>
              <a:t>multiple (separated)</a:t>
            </a:r>
            <a:r>
              <a:rPr lang="en-GB" noProof="0" dirty="0" smtClean="0"/>
              <a:t> – perpetrator,</a:t>
            </a:r>
            <a:r>
              <a:rPr lang="en-GB" baseline="0" noProof="0" dirty="0" smtClean="0"/>
              <a:t> tools and the target located on different places</a:t>
            </a:r>
            <a:r>
              <a:rPr lang="en-GB" noProof="0" dirty="0" smtClean="0"/>
              <a:t> (quite normal in IT relater crimes),</a:t>
            </a:r>
          </a:p>
          <a:p>
            <a:pPr marL="171450" indent="-171450">
              <a:buFont typeface="Arial" pitchFamily="34" charset="0"/>
              <a:buChar char="•"/>
            </a:pPr>
            <a:r>
              <a:rPr lang="en-GB" b="1" noProof="0" dirty="0" smtClean="0"/>
              <a:t>moving</a:t>
            </a:r>
            <a:r>
              <a:rPr lang="en-GB" noProof="0" dirty="0" smtClean="0"/>
              <a:t> – a vehicle is used during</a:t>
            </a:r>
            <a:r>
              <a:rPr lang="en-GB" baseline="0" noProof="0" dirty="0" smtClean="0"/>
              <a:t> the commitment</a:t>
            </a:r>
            <a:r>
              <a:rPr lang="en-GB" noProof="0" dirty="0" smtClean="0"/>
              <a:t> (war driving), </a:t>
            </a:r>
          </a:p>
          <a:p>
            <a:pPr marL="171450" indent="-171450">
              <a:buFont typeface="Arial" pitchFamily="34" charset="0"/>
              <a:buChar char="•"/>
            </a:pPr>
            <a:r>
              <a:rPr lang="en-GB" b="1" noProof="0" dirty="0" smtClean="0"/>
              <a:t>living</a:t>
            </a:r>
            <a:r>
              <a:rPr lang="en-GB" noProof="0" dirty="0" smtClean="0"/>
              <a:t> – related to an</a:t>
            </a:r>
            <a:r>
              <a:rPr lang="en-GB" baseline="0" noProof="0" dirty="0" smtClean="0"/>
              <a:t> </a:t>
            </a:r>
            <a:r>
              <a:rPr lang="en-GB" noProof="0" dirty="0" smtClean="0"/>
              <a:t>operating IT environment.</a:t>
            </a:r>
          </a:p>
          <a:p>
            <a:pPr eaLnBrk="1" hangingPunct="1"/>
            <a:endParaRPr lang="en-GB" sz="2400" noProof="0" dirty="0" smtClean="0">
              <a:latin typeface="Palatino Linotype" pitchFamily="18" charset="0"/>
              <a:sym typeface="Symbol"/>
            </a:endParaRPr>
          </a:p>
          <a:p>
            <a:pPr eaLnBrk="1" hangingPunct="1"/>
            <a:r>
              <a:rPr lang="en-GB" sz="2400" noProof="0" dirty="0" smtClean="0">
                <a:latin typeface="Palatino Linotype" pitchFamily="18" charset="0"/>
                <a:sym typeface="Symbol"/>
              </a:rPr>
              <a:t>(virtual) crime scene:</a:t>
            </a:r>
          </a:p>
          <a:p>
            <a:pPr lvl="1" eaLnBrk="1" hangingPunct="1"/>
            <a:r>
              <a:rPr lang="en-GB" sz="2000" noProof="0" dirty="0" smtClean="0">
                <a:latin typeface="Palatino Linotype" pitchFamily="18" charset="0"/>
                <a:sym typeface="Symbol"/>
              </a:rPr>
              <a:t>location of the perpetrator?</a:t>
            </a:r>
          </a:p>
          <a:p>
            <a:pPr lvl="1" eaLnBrk="1" hangingPunct="1"/>
            <a:r>
              <a:rPr lang="en-GB" sz="2000" noProof="0" dirty="0" smtClean="0">
                <a:latin typeface="Palatino Linotype" pitchFamily="18" charset="0"/>
                <a:sym typeface="Symbol"/>
              </a:rPr>
              <a:t>location of used systems?</a:t>
            </a:r>
          </a:p>
          <a:p>
            <a:pPr lvl="1" eaLnBrk="1" hangingPunct="1"/>
            <a:r>
              <a:rPr lang="en-GB" sz="2000" noProof="0" dirty="0" smtClean="0">
                <a:latin typeface="Palatino Linotype" pitchFamily="18" charset="0"/>
                <a:sym typeface="Symbol"/>
              </a:rPr>
              <a:t>location of the target?</a:t>
            </a:r>
          </a:p>
          <a:p>
            <a:pPr lvl="1" eaLnBrk="1" hangingPunct="1"/>
            <a:r>
              <a:rPr lang="en-GB" sz="2000" noProof="0" dirty="0" smtClean="0">
                <a:latin typeface="Palatino Linotype" pitchFamily="18" charset="0"/>
                <a:sym typeface="Symbol"/>
              </a:rPr>
              <a:t>al above together?</a:t>
            </a:r>
          </a:p>
          <a:p>
            <a:pPr eaLnBrk="1" hangingPunct="1"/>
            <a:r>
              <a:rPr lang="en-GB" sz="2400" noProof="0" dirty="0" smtClean="0">
                <a:latin typeface="Palatino Linotype" pitchFamily="18" charset="0"/>
                <a:sym typeface="Symbol"/>
              </a:rPr>
              <a:t>international character → countries, continents</a:t>
            </a:r>
          </a:p>
          <a:p>
            <a:endParaRPr lang="en-GB" noProof="0" dirty="0" smtClean="0"/>
          </a:p>
          <a:p>
            <a:r>
              <a:rPr lang="en-GB" noProof="0" dirty="0" smtClean="0"/>
              <a:t>WHEN?</a:t>
            </a:r>
          </a:p>
          <a:p>
            <a:pPr eaLnBrk="1" hangingPunct="1"/>
            <a:r>
              <a:rPr lang="en-GB" sz="1200" noProof="0" dirty="0" smtClean="0">
                <a:latin typeface="Palatino Linotype" pitchFamily="18" charset="0"/>
              </a:rPr>
              <a:t>authentic (?) date/ timestamps</a:t>
            </a:r>
          </a:p>
          <a:p>
            <a:pPr eaLnBrk="1" hangingPunct="1"/>
            <a:r>
              <a:rPr lang="en-GB" sz="1200" noProof="0" dirty="0" smtClean="0">
                <a:latin typeface="Palatino Linotype" pitchFamily="18" charset="0"/>
              </a:rPr>
              <a:t>date/ time synchronisation in all participating systems</a:t>
            </a:r>
          </a:p>
          <a:p>
            <a:pPr eaLnBrk="1" hangingPunct="1"/>
            <a:r>
              <a:rPr lang="en-GB" sz="1200" noProof="0" dirty="0" smtClean="0">
                <a:latin typeface="Palatino Linotype" pitchFamily="18" charset="0"/>
              </a:rPr>
              <a:t>filter out inconsistent date/ time (DECAF)</a:t>
            </a:r>
          </a:p>
          <a:p>
            <a:endParaRPr lang="en-GB" noProof="0" dirty="0" smtClean="0"/>
          </a:p>
          <a:p>
            <a:r>
              <a:rPr lang="en-GB" noProof="0" dirty="0" smtClean="0"/>
              <a:t>WHY?</a:t>
            </a:r>
          </a:p>
          <a:p>
            <a:r>
              <a:rPr lang="en-GB" noProof="0" dirty="0" smtClean="0"/>
              <a:t>incident and an</a:t>
            </a:r>
            <a:r>
              <a:rPr lang="en-GB" baseline="0" noProof="0" dirty="0" smtClean="0"/>
              <a:t> explanation of its cause requires the understanding </a:t>
            </a:r>
            <a:r>
              <a:rPr lang="en-GB" baseline="0" noProof="0" dirty="0" err="1" smtClean="0"/>
              <a:t>relationshop</a:t>
            </a:r>
            <a:r>
              <a:rPr lang="en-GB" baseline="0" noProof="0" dirty="0" smtClean="0"/>
              <a:t> (secret) of the (country of) origin and the (country of) victim</a:t>
            </a:r>
            <a:endParaRPr lang="en-GB" noProof="0" dirty="0" smtClean="0"/>
          </a:p>
          <a:p>
            <a:endParaRPr lang="en-GB" noProof="0" dirty="0" smtClean="0"/>
          </a:p>
          <a:p>
            <a:r>
              <a:rPr lang="en-GB" noProof="0" dirty="0" smtClean="0"/>
              <a:t>HOW?</a:t>
            </a:r>
          </a:p>
          <a:p>
            <a:pPr eaLnBrk="1" hangingPunct="1"/>
            <a:r>
              <a:rPr lang="en-GB" sz="1200" noProof="0" dirty="0" smtClean="0">
                <a:latin typeface="Palatino Linotype" pitchFamily="18" charset="0"/>
              </a:rPr>
              <a:t>complex and distributed control structures</a:t>
            </a:r>
            <a:br>
              <a:rPr lang="en-GB" sz="1200" noProof="0" dirty="0" smtClean="0">
                <a:latin typeface="Palatino Linotype" pitchFamily="18" charset="0"/>
              </a:rPr>
            </a:br>
            <a:r>
              <a:rPr lang="en-GB" sz="1200" noProof="0" dirty="0" smtClean="0">
                <a:latin typeface="Palatino Linotype" pitchFamily="18" charset="0"/>
              </a:rPr>
              <a:t>(</a:t>
            </a:r>
            <a:r>
              <a:rPr lang="en-GB" sz="1200" i="1" noProof="0" dirty="0" smtClean="0">
                <a:latin typeface="Palatino Linotype" pitchFamily="18" charset="0"/>
              </a:rPr>
              <a:t>attacker </a:t>
            </a:r>
            <a:r>
              <a:rPr lang="en-GB" sz="1200" i="1" noProof="0" dirty="0" smtClean="0">
                <a:latin typeface="Palatino Linotype" pitchFamily="18" charset="0"/>
                <a:sym typeface="Symbol"/>
              </a:rPr>
              <a:t> </a:t>
            </a:r>
            <a:r>
              <a:rPr lang="en-GB" sz="1200" i="1" noProof="0" dirty="0" smtClean="0">
                <a:latin typeface="Palatino Linotype" pitchFamily="18" charset="0"/>
              </a:rPr>
              <a:t>command and control</a:t>
            </a:r>
            <a:r>
              <a:rPr lang="en-GB" sz="1200" i="1" noProof="0" dirty="0" smtClean="0">
                <a:latin typeface="Palatino Linotype" pitchFamily="18" charset="0"/>
                <a:sym typeface="Symbol"/>
              </a:rPr>
              <a:t></a:t>
            </a:r>
            <a:br>
              <a:rPr lang="en-GB" sz="1200" i="1" noProof="0" dirty="0" smtClean="0">
                <a:latin typeface="Palatino Linotype" pitchFamily="18" charset="0"/>
                <a:sym typeface="Symbol"/>
              </a:rPr>
            </a:br>
            <a:r>
              <a:rPr lang="en-GB" sz="1200" i="1" noProof="0" dirty="0" smtClean="0">
                <a:latin typeface="Palatino Linotype" pitchFamily="18" charset="0"/>
                <a:sym typeface="Symbol"/>
              </a:rPr>
              <a:t> zombie  target</a:t>
            </a:r>
            <a:r>
              <a:rPr lang="en-GB" sz="1200" noProof="0" dirty="0" smtClean="0">
                <a:latin typeface="Palatino Linotype" pitchFamily="18" charset="0"/>
                <a:sym typeface="Symbol"/>
              </a:rPr>
              <a:t>)</a:t>
            </a:r>
          </a:p>
          <a:p>
            <a:pPr eaLnBrk="1" hangingPunct="1"/>
            <a:r>
              <a:rPr lang="en-GB" sz="1200" noProof="0" dirty="0" smtClean="0">
                <a:latin typeface="Palatino Linotype" pitchFamily="18" charset="0"/>
              </a:rPr>
              <a:t>encryption</a:t>
            </a:r>
          </a:p>
          <a:p>
            <a:endParaRPr lang="en-GB" noProof="0" dirty="0"/>
          </a:p>
        </p:txBody>
      </p:sp>
      <p:sp>
        <p:nvSpPr>
          <p:cNvPr id="4" name="Dia számának helye 3"/>
          <p:cNvSpPr>
            <a:spLocks noGrp="1"/>
          </p:cNvSpPr>
          <p:nvPr>
            <p:ph type="sldNum" sz="quarter" idx="10"/>
          </p:nvPr>
        </p:nvSpPr>
        <p:spPr/>
        <p:txBody>
          <a:bodyPr/>
          <a:lstStyle/>
          <a:p>
            <a:fld id="{C63590AC-7839-4CF5-B4E5-F281C93182C8}" type="slidenum">
              <a:rPr lang="en-GB" smtClean="0"/>
              <a:t>10</a:t>
            </a:fld>
            <a:endParaRPr lang="en-GB"/>
          </a:p>
        </p:txBody>
      </p:sp>
    </p:spTree>
    <p:extLst>
      <p:ext uri="{BB962C8B-B14F-4D97-AF65-F5344CB8AC3E}">
        <p14:creationId xmlns:p14="http://schemas.microsoft.com/office/powerpoint/2010/main" val="2948223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noProof="0" dirty="0" smtClean="0"/>
              <a:t>Possible answer to the resource limitations</a:t>
            </a:r>
          </a:p>
          <a:p>
            <a:r>
              <a:rPr lang="en-GB" noProof="0" dirty="0" smtClean="0"/>
              <a:t>reduce the number of digital</a:t>
            </a:r>
            <a:r>
              <a:rPr lang="en-GB" baseline="0" noProof="0" dirty="0" smtClean="0"/>
              <a:t> evidence items/ digital </a:t>
            </a:r>
            <a:r>
              <a:rPr lang="en-GB" baseline="0" noProof="0" dirty="0" err="1" smtClean="0"/>
              <a:t>evidencve</a:t>
            </a:r>
            <a:r>
              <a:rPr lang="en-GB" baseline="0" noProof="0" dirty="0" smtClean="0"/>
              <a:t> objects</a:t>
            </a:r>
            <a:endParaRPr lang="en-GB" noProof="0" dirty="0" smtClean="0"/>
          </a:p>
          <a:p>
            <a:pPr lvl="1"/>
            <a:r>
              <a:rPr lang="en-GB" noProof="0" dirty="0" smtClean="0"/>
              <a:t>identifying all known good/bad objects</a:t>
            </a:r>
          </a:p>
          <a:p>
            <a:pPr lvl="1"/>
            <a:r>
              <a:rPr lang="en-GB" noProof="0" dirty="0" smtClean="0"/>
              <a:t>using HASH databases</a:t>
            </a:r>
          </a:p>
          <a:p>
            <a:pPr eaLnBrk="1" hangingPunct="1">
              <a:spcBef>
                <a:spcPct val="0"/>
              </a:spcBef>
            </a:pPr>
            <a:endParaRPr lang="en-GB" sz="1000" noProof="0" dirty="0" smtClean="0"/>
          </a:p>
          <a:p>
            <a:pPr eaLnBrk="1" hangingPunct="1">
              <a:spcBef>
                <a:spcPct val="0"/>
              </a:spcBef>
            </a:pPr>
            <a:r>
              <a:rPr lang="en-GB" sz="1000" noProof="0" dirty="0" smtClean="0"/>
              <a:t>HASH</a:t>
            </a:r>
            <a:r>
              <a:rPr lang="en-GB" sz="1000" baseline="0" noProof="0" dirty="0" smtClean="0"/>
              <a:t> </a:t>
            </a:r>
            <a:r>
              <a:rPr lang="en-GB" sz="1000" noProof="0" dirty="0" smtClean="0"/>
              <a:t>issue:</a:t>
            </a:r>
          </a:p>
          <a:p>
            <a:r>
              <a:rPr lang="en-GB" noProof="0" dirty="0" smtClean="0"/>
              <a:t>US dominance</a:t>
            </a:r>
          </a:p>
          <a:p>
            <a:pPr lvl="1"/>
            <a:r>
              <a:rPr lang="en-GB" noProof="0" dirty="0" smtClean="0"/>
              <a:t>‘hash-agencies’</a:t>
            </a:r>
          </a:p>
          <a:p>
            <a:pPr lvl="1"/>
            <a:r>
              <a:rPr lang="en-GB" noProof="0" dirty="0" smtClean="0"/>
              <a:t>limited data collection</a:t>
            </a:r>
          </a:p>
          <a:p>
            <a:r>
              <a:rPr lang="en-GB" noProof="0" dirty="0" smtClean="0"/>
              <a:t>limited availability</a:t>
            </a:r>
          </a:p>
          <a:p>
            <a:r>
              <a:rPr lang="en-GB" noProof="0" dirty="0" smtClean="0"/>
              <a:t>basically binary classification</a:t>
            </a:r>
          </a:p>
          <a:p>
            <a:pPr lvl="1"/>
            <a:r>
              <a:rPr lang="en-GB" noProof="0" dirty="0" smtClean="0"/>
              <a:t>known/ unknown</a:t>
            </a:r>
          </a:p>
          <a:p>
            <a:pPr lvl="1"/>
            <a:r>
              <a:rPr lang="en-GB" noProof="0" dirty="0" smtClean="0"/>
              <a:t>good/bad…</a:t>
            </a:r>
          </a:p>
          <a:p>
            <a:pPr lvl="1"/>
            <a:r>
              <a:rPr lang="en-GB" noProof="0" dirty="0" smtClean="0"/>
              <a:t>(limited metadata, meta</a:t>
            </a:r>
            <a:r>
              <a:rPr lang="hu-HU" noProof="0" dirty="0" smtClean="0"/>
              <a:t> </a:t>
            </a:r>
            <a:r>
              <a:rPr lang="en-GB" noProof="0" dirty="0" smtClean="0"/>
              <a:t>knowledge)</a:t>
            </a:r>
          </a:p>
          <a:p>
            <a:pPr eaLnBrk="1" hangingPunct="1">
              <a:spcBef>
                <a:spcPct val="0"/>
              </a:spcBef>
            </a:pPr>
            <a:endParaRPr lang="en-GB" sz="1000" noProof="0" dirty="0" smtClean="0"/>
          </a:p>
        </p:txBody>
      </p:sp>
      <p:sp>
        <p:nvSpPr>
          <p:cNvPr id="12292"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719D22-AF5B-4026-8F82-18DF138200F0}" type="slidenum">
              <a:rPr lang="hu-HU" smtClean="0"/>
              <a:pPr fontAlgn="base">
                <a:spcBef>
                  <a:spcPct val="0"/>
                </a:spcBef>
                <a:spcAft>
                  <a:spcPct val="0"/>
                </a:spcAft>
                <a:defRPr/>
              </a:pPr>
              <a:t>11</a:t>
            </a:fld>
            <a:endParaRPr lang="hu-H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Bef>
                <a:spcPts val="0"/>
              </a:spcBef>
              <a:spcAft>
                <a:spcPts val="0"/>
              </a:spcAft>
              <a:defRPr/>
            </a:pPr>
            <a:r>
              <a:rPr lang="en-GB" sz="1000" noProof="0" dirty="0" smtClean="0"/>
              <a:t>A general forensic investigator meets the following problems:</a:t>
            </a:r>
          </a:p>
          <a:p>
            <a:pPr fontAlgn="auto">
              <a:spcBef>
                <a:spcPts val="0"/>
              </a:spcBef>
              <a:spcAft>
                <a:spcPts val="0"/>
              </a:spcAft>
              <a:defRPr/>
            </a:pPr>
            <a:endParaRPr lang="en-GB" sz="1000" noProof="0" dirty="0" smtClean="0"/>
          </a:p>
          <a:p>
            <a:pPr marL="228600" indent="-228600" fontAlgn="auto">
              <a:spcBef>
                <a:spcPts val="0"/>
              </a:spcBef>
              <a:spcAft>
                <a:spcPts val="0"/>
              </a:spcAft>
              <a:buFontTx/>
              <a:buAutoNum type="arabicParenR"/>
              <a:defRPr/>
            </a:pPr>
            <a:r>
              <a:rPr lang="en-GB" sz="1000" noProof="0" dirty="0" smtClean="0"/>
              <a:t>If I would like thoroughly</a:t>
            </a:r>
            <a:r>
              <a:rPr lang="en-GB" sz="1000" baseline="0" noProof="0" dirty="0" smtClean="0"/>
              <a:t> check the data it requires a lot of time</a:t>
            </a:r>
            <a:r>
              <a:rPr lang="en-GB" sz="1000" noProof="0" dirty="0" smtClean="0"/>
              <a:t>.</a:t>
            </a:r>
          </a:p>
          <a:p>
            <a:pPr marL="228600" indent="-228600" fontAlgn="auto">
              <a:spcBef>
                <a:spcPts val="0"/>
              </a:spcBef>
              <a:spcAft>
                <a:spcPts val="0"/>
              </a:spcAft>
              <a:buFontTx/>
              <a:buAutoNum type="arabicParenR"/>
              <a:defRPr/>
            </a:pPr>
            <a:endParaRPr lang="en-GB" sz="1000" noProof="0" dirty="0" smtClean="0"/>
          </a:p>
          <a:p>
            <a:pPr marL="228600" indent="-228600" fontAlgn="auto">
              <a:spcBef>
                <a:spcPts val="0"/>
              </a:spcBef>
              <a:spcAft>
                <a:spcPts val="0"/>
              </a:spcAft>
              <a:buFontTx/>
              <a:buAutoNum type="arabicParenR"/>
              <a:defRPr/>
            </a:pPr>
            <a:r>
              <a:rPr lang="en-GB" sz="1000" noProof="0" dirty="0" smtClean="0"/>
              <a:t>If I use too much time, the</a:t>
            </a:r>
            <a:r>
              <a:rPr lang="en-GB" sz="1000" baseline="0" noProof="0" dirty="0" smtClean="0"/>
              <a:t> client may not pay for the investigation</a:t>
            </a:r>
            <a:endParaRPr lang="en-GB" sz="1000" noProof="0" dirty="0" smtClean="0"/>
          </a:p>
          <a:p>
            <a:pPr marL="228600" indent="-228600" fontAlgn="auto">
              <a:spcBef>
                <a:spcPts val="0"/>
              </a:spcBef>
              <a:spcAft>
                <a:spcPts val="0"/>
              </a:spcAft>
              <a:buFontTx/>
              <a:buAutoNum type="arabicParenR"/>
              <a:defRPr/>
            </a:pPr>
            <a:endParaRPr lang="en-GB" sz="1000" noProof="0" dirty="0" smtClean="0"/>
          </a:p>
          <a:p>
            <a:pPr marL="228600" indent="-228600" fontAlgn="auto">
              <a:spcBef>
                <a:spcPts val="0"/>
              </a:spcBef>
              <a:spcAft>
                <a:spcPts val="0"/>
              </a:spcAft>
              <a:buFontTx/>
              <a:buAutoNum type="arabicParenR"/>
              <a:defRPr/>
            </a:pPr>
            <a:r>
              <a:rPr lang="en-GB" sz="1000" noProof="0" dirty="0" smtClean="0"/>
              <a:t>If the</a:t>
            </a:r>
            <a:r>
              <a:rPr lang="en-GB" sz="1000" baseline="0" noProof="0" dirty="0" smtClean="0"/>
              <a:t> investigation is not thorough enough, then</a:t>
            </a:r>
            <a:endParaRPr lang="en-GB" sz="1000" noProof="0" dirty="0" smtClean="0"/>
          </a:p>
          <a:p>
            <a:pPr marL="685800" lvl="1" indent="-228600" fontAlgn="auto">
              <a:spcBef>
                <a:spcPts val="0"/>
              </a:spcBef>
              <a:spcAft>
                <a:spcPts val="0"/>
              </a:spcAft>
              <a:buFont typeface="Arial" pitchFamily="34" charset="0"/>
              <a:buChar char="•"/>
              <a:defRPr/>
            </a:pPr>
            <a:r>
              <a:rPr lang="en-GB" sz="1000" noProof="0" dirty="0" smtClean="0"/>
              <a:t>the criminal procedure may</a:t>
            </a:r>
            <a:r>
              <a:rPr lang="en-GB" sz="1000" baseline="0" noProof="0" dirty="0" smtClean="0"/>
              <a:t> stuck (poor evidence availability is quite normal in criminal cases)</a:t>
            </a:r>
            <a:endParaRPr lang="en-GB" sz="1000" noProof="0" dirty="0" smtClean="0"/>
          </a:p>
          <a:p>
            <a:pPr marL="685800" lvl="1" indent="-228600" fontAlgn="auto">
              <a:spcBef>
                <a:spcPts val="0"/>
              </a:spcBef>
              <a:spcAft>
                <a:spcPts val="0"/>
              </a:spcAft>
              <a:buFont typeface="Arial" pitchFamily="34" charset="0"/>
              <a:buChar char="•"/>
              <a:defRPr/>
            </a:pPr>
            <a:r>
              <a:rPr lang="hu-HU" sz="1000" noProof="0" dirty="0" err="1" smtClean="0"/>
              <a:t>cannot</a:t>
            </a:r>
            <a:r>
              <a:rPr lang="hu-HU" sz="1000" noProof="0" dirty="0" smtClean="0"/>
              <a:t> </a:t>
            </a:r>
            <a:r>
              <a:rPr lang="hu-HU" sz="1000" noProof="0" dirty="0" err="1" smtClean="0"/>
              <a:t>prove</a:t>
            </a:r>
            <a:r>
              <a:rPr lang="hu-HU" sz="1000" noProof="0" dirty="0" smtClean="0"/>
              <a:t> </a:t>
            </a:r>
            <a:r>
              <a:rPr lang="hu-HU" sz="1000" noProof="0" dirty="0" err="1" smtClean="0"/>
              <a:t>guilt</a:t>
            </a:r>
            <a:r>
              <a:rPr lang="hu-HU" sz="1000" baseline="0" noProof="0" dirty="0" smtClean="0"/>
              <a:t> of </a:t>
            </a:r>
            <a:r>
              <a:rPr lang="hu-HU" sz="1000" baseline="0" noProof="0" dirty="0" err="1" smtClean="0"/>
              <a:t>the</a:t>
            </a:r>
            <a:r>
              <a:rPr lang="hu-HU" sz="1000" baseline="0" noProof="0" dirty="0" smtClean="0"/>
              <a:t> </a:t>
            </a:r>
            <a:r>
              <a:rPr lang="hu-HU" sz="1000" baseline="0" noProof="0" dirty="0" err="1" smtClean="0"/>
              <a:t>perpetrator</a:t>
            </a:r>
            <a:endParaRPr lang="en-GB" sz="1000" noProof="0" dirty="0" smtClean="0"/>
          </a:p>
          <a:p>
            <a:pPr marL="685800" lvl="1" indent="-228600" fontAlgn="auto">
              <a:spcBef>
                <a:spcPts val="0"/>
              </a:spcBef>
              <a:spcAft>
                <a:spcPts val="0"/>
              </a:spcAft>
              <a:buFont typeface="Arial" pitchFamily="34" charset="0"/>
              <a:buNone/>
              <a:defRPr/>
            </a:pPr>
            <a:r>
              <a:rPr lang="hu-HU" sz="1000" noProof="0" dirty="0" err="1" smtClean="0"/>
              <a:t>or</a:t>
            </a:r>
            <a:endParaRPr lang="en-GB" sz="1000" noProof="0" dirty="0" smtClean="0"/>
          </a:p>
          <a:p>
            <a:pPr marL="685800" lvl="1" indent="-228600" fontAlgn="auto">
              <a:spcBef>
                <a:spcPts val="0"/>
              </a:spcBef>
              <a:spcAft>
                <a:spcPts val="0"/>
              </a:spcAft>
              <a:buFont typeface="Arial" pitchFamily="34" charset="0"/>
              <a:buChar char="•"/>
              <a:defRPr/>
            </a:pPr>
            <a:r>
              <a:rPr lang="hu-HU" sz="1000" noProof="0" dirty="0" err="1" smtClean="0"/>
              <a:t>cannot</a:t>
            </a:r>
            <a:r>
              <a:rPr lang="hu-HU" sz="1000" noProof="0" dirty="0" smtClean="0"/>
              <a:t> </a:t>
            </a:r>
            <a:r>
              <a:rPr lang="hu-HU" sz="1000" noProof="0" dirty="0" err="1" smtClean="0"/>
              <a:t>prove</a:t>
            </a:r>
            <a:r>
              <a:rPr lang="hu-HU" sz="1000" noProof="0" dirty="0" smtClean="0"/>
              <a:t> </a:t>
            </a:r>
            <a:r>
              <a:rPr lang="hu-HU" sz="1000" noProof="0" dirty="0" err="1" smtClean="0"/>
              <a:t>inoccence</a:t>
            </a:r>
            <a:r>
              <a:rPr lang="hu-HU" sz="1000" noProof="0" dirty="0" smtClean="0"/>
              <a:t> of </a:t>
            </a:r>
            <a:r>
              <a:rPr lang="hu-HU" sz="1000" noProof="0" dirty="0" err="1" smtClean="0"/>
              <a:t>the</a:t>
            </a:r>
            <a:r>
              <a:rPr lang="hu-HU" sz="1000" noProof="0" dirty="0" smtClean="0"/>
              <a:t> </a:t>
            </a:r>
            <a:r>
              <a:rPr lang="hu-HU" sz="1000" noProof="0" smtClean="0"/>
              <a:t>accused</a:t>
            </a:r>
            <a:endParaRPr lang="en-GB" sz="1000" noProof="0" dirty="0" smtClean="0"/>
          </a:p>
          <a:p>
            <a:pPr marL="228600" indent="-228600" fontAlgn="auto">
              <a:spcBef>
                <a:spcPts val="0"/>
              </a:spcBef>
              <a:spcAft>
                <a:spcPts val="0"/>
              </a:spcAft>
              <a:buFont typeface="Arial" pitchFamily="34" charset="0"/>
              <a:buNone/>
              <a:defRPr/>
            </a:pPr>
            <a:endParaRPr lang="en-GB" sz="1000" noProof="0" dirty="0" smtClean="0"/>
          </a:p>
          <a:p>
            <a:pPr marL="228600" indent="-228600" fontAlgn="auto">
              <a:spcBef>
                <a:spcPts val="0"/>
              </a:spcBef>
              <a:spcAft>
                <a:spcPts val="0"/>
              </a:spcAft>
              <a:buFont typeface="Arial" pitchFamily="34" charset="0"/>
              <a:buNone/>
              <a:defRPr/>
            </a:pPr>
            <a:r>
              <a:rPr lang="en-GB" sz="1000" noProof="0" dirty="0" err="1" smtClean="0"/>
              <a:t>Ugyanis</a:t>
            </a:r>
            <a:r>
              <a:rPr lang="en-GB" sz="1000" noProof="0" dirty="0" smtClean="0"/>
              <a:t> a </a:t>
            </a:r>
            <a:r>
              <a:rPr lang="en-GB" sz="1000" noProof="0" dirty="0" err="1" smtClean="0"/>
              <a:t>büntetőeljárás</a:t>
            </a:r>
            <a:r>
              <a:rPr lang="en-GB" sz="1000" noProof="0" dirty="0" smtClean="0"/>
              <a:t> </a:t>
            </a:r>
            <a:r>
              <a:rPr lang="en-GB" sz="1000" noProof="0" dirty="0" err="1" smtClean="0"/>
              <a:t>folyamán</a:t>
            </a:r>
            <a:r>
              <a:rPr lang="en-GB" sz="1000" noProof="0" dirty="0" smtClean="0"/>
              <a:t> a </a:t>
            </a:r>
            <a:r>
              <a:rPr lang="en-GB" sz="1000" noProof="0" dirty="0" err="1" smtClean="0"/>
              <a:t>hatóságoknak</a:t>
            </a:r>
            <a:r>
              <a:rPr lang="en-GB" sz="1000" noProof="0" dirty="0" smtClean="0"/>
              <a:t> </a:t>
            </a:r>
            <a:r>
              <a:rPr lang="en-GB" sz="1000" noProof="0" dirty="0" err="1" smtClean="0"/>
              <a:t>olyan</a:t>
            </a:r>
            <a:r>
              <a:rPr lang="en-GB" sz="1000" noProof="0" dirty="0" smtClean="0"/>
              <a:t> </a:t>
            </a:r>
            <a:r>
              <a:rPr lang="en-GB" sz="1000" noProof="0" dirty="0" err="1" smtClean="0"/>
              <a:t>adatokat</a:t>
            </a:r>
            <a:r>
              <a:rPr lang="en-GB" sz="1000" noProof="0" dirty="0" smtClean="0"/>
              <a:t> </a:t>
            </a:r>
            <a:r>
              <a:rPr lang="en-GB" sz="1000" noProof="0" dirty="0" err="1" smtClean="0"/>
              <a:t>kell</a:t>
            </a:r>
            <a:r>
              <a:rPr lang="en-GB" sz="1000" noProof="0" dirty="0" smtClean="0"/>
              <a:t> </a:t>
            </a:r>
            <a:r>
              <a:rPr lang="en-GB" sz="1000" noProof="0" dirty="0" err="1" smtClean="0"/>
              <a:t>gyűjteniük</a:t>
            </a:r>
            <a:r>
              <a:rPr lang="en-GB" sz="1000" noProof="0" dirty="0" smtClean="0"/>
              <a:t> (</a:t>
            </a:r>
            <a:r>
              <a:rPr lang="en-GB" sz="1000" noProof="0" dirty="0" err="1" smtClean="0"/>
              <a:t>bizonyítékok</a:t>
            </a:r>
            <a:r>
              <a:rPr lang="en-GB" sz="1000" noProof="0" dirty="0" smtClean="0"/>
              <a:t>), </a:t>
            </a:r>
            <a:r>
              <a:rPr lang="en-GB" sz="1000" noProof="0" dirty="0" err="1" smtClean="0"/>
              <a:t>amelyek</a:t>
            </a:r>
            <a:r>
              <a:rPr lang="en-GB" sz="1000" noProof="0" dirty="0" smtClean="0"/>
              <a:t> </a:t>
            </a:r>
            <a:r>
              <a:rPr lang="en-GB" sz="1000" noProof="0" dirty="0" err="1" smtClean="0"/>
              <a:t>objektíven</a:t>
            </a:r>
            <a:r>
              <a:rPr lang="en-GB" sz="1000" noProof="0" dirty="0" smtClean="0"/>
              <a:t> </a:t>
            </a:r>
            <a:r>
              <a:rPr lang="en-GB" sz="1000" noProof="0" dirty="0" err="1" smtClean="0"/>
              <a:t>támasztják</a:t>
            </a:r>
            <a:r>
              <a:rPr lang="en-GB" sz="1000" noProof="0" dirty="0" smtClean="0"/>
              <a:t> </a:t>
            </a:r>
            <a:r>
              <a:rPr lang="en-GB" sz="1000" noProof="0" dirty="0" err="1" smtClean="0"/>
              <a:t>alá</a:t>
            </a:r>
            <a:r>
              <a:rPr lang="en-GB" sz="1000" noProof="0" dirty="0" smtClean="0"/>
              <a:t> a </a:t>
            </a:r>
            <a:r>
              <a:rPr lang="en-GB" sz="1000" noProof="0" dirty="0" err="1" smtClean="0"/>
              <a:t>terhelt</a:t>
            </a:r>
            <a:r>
              <a:rPr lang="en-GB" sz="1000" noProof="0" dirty="0" smtClean="0"/>
              <a:t> </a:t>
            </a:r>
            <a:r>
              <a:rPr lang="en-GB" sz="1000" noProof="0" dirty="0" err="1" smtClean="0"/>
              <a:t>bűnösségét</a:t>
            </a:r>
            <a:r>
              <a:rPr lang="en-GB" sz="1000" noProof="0" dirty="0" smtClean="0"/>
              <a:t> </a:t>
            </a:r>
            <a:r>
              <a:rPr lang="en-GB" sz="1000" noProof="0" dirty="0" err="1" smtClean="0"/>
              <a:t>vagy</a:t>
            </a:r>
            <a:r>
              <a:rPr lang="en-GB" sz="1000" noProof="0" dirty="0" smtClean="0"/>
              <a:t> </a:t>
            </a:r>
            <a:r>
              <a:rPr lang="en-GB" sz="1000" noProof="0" dirty="0" err="1" smtClean="0"/>
              <a:t>ártatlanságát</a:t>
            </a:r>
            <a:r>
              <a:rPr lang="en-GB" sz="1000" noProof="0" dirty="0" smtClean="0"/>
              <a:t>.</a:t>
            </a:r>
          </a:p>
          <a:p>
            <a:pPr eaLnBrk="1" hangingPunct="1">
              <a:spcBef>
                <a:spcPct val="0"/>
              </a:spcBef>
            </a:pPr>
            <a:endParaRPr lang="en-GB" sz="1000" noProof="0" dirty="0" smtClean="0"/>
          </a:p>
        </p:txBody>
      </p:sp>
      <p:sp>
        <p:nvSpPr>
          <p:cNvPr id="13316"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ECD02E-5D5F-4CAB-B049-C2A2AFCBC029}" type="slidenum">
              <a:rPr lang="hu-HU" smtClean="0"/>
              <a:pPr fontAlgn="base">
                <a:spcBef>
                  <a:spcPct val="0"/>
                </a:spcBef>
                <a:spcAft>
                  <a:spcPct val="0"/>
                </a:spcAft>
                <a:defRPr/>
              </a:pPr>
              <a:t>12</a:t>
            </a:fld>
            <a:endParaRPr lang="hu-H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smtClean="0"/>
              <a:t>We forensic investigators are quite good in autopsy; investigating dead computers.</a:t>
            </a:r>
          </a:p>
          <a:p>
            <a:r>
              <a:rPr lang="en-GB" dirty="0" smtClean="0"/>
              <a:t>We have many trusted tool, methods – last, but certainly not least we have plenty of experience in this field.</a:t>
            </a:r>
            <a:endParaRPr lang="hu-HU" dirty="0" smtClean="0"/>
          </a:p>
          <a:p>
            <a:endParaRPr lang="en-GB" dirty="0" smtClean="0"/>
          </a:p>
          <a:p>
            <a:r>
              <a:rPr lang="en-GB" dirty="0" smtClean="0"/>
              <a:t>Investigating live computers, however, is not in the mainstream at this time.</a:t>
            </a:r>
            <a:endParaRPr lang="hu-HU" dirty="0" smtClean="0"/>
          </a:p>
          <a:p>
            <a:r>
              <a:rPr lang="en-GB" dirty="0" smtClean="0"/>
              <a:t>The problem is that we have to deal with an uncertain environment; we have to use the common system administrator tools. The environment is not sterile, we have no idea what kind of software is in the background (limiting the effectiveness of the investigation or disguising the real functions).</a:t>
            </a:r>
          </a:p>
          <a:p>
            <a:endParaRPr lang="hu-HU" dirty="0"/>
          </a:p>
        </p:txBody>
      </p:sp>
      <p:sp>
        <p:nvSpPr>
          <p:cNvPr id="4" name="Dia számának helye 3"/>
          <p:cNvSpPr>
            <a:spLocks noGrp="1"/>
          </p:cNvSpPr>
          <p:nvPr>
            <p:ph type="sldNum" sz="quarter" idx="10"/>
          </p:nvPr>
        </p:nvSpPr>
        <p:spPr/>
        <p:txBody>
          <a:bodyPr/>
          <a:lstStyle/>
          <a:p>
            <a:fld id="{C63590AC-7839-4CF5-B4E5-F281C93182C8}" type="slidenum">
              <a:rPr lang="en-GB" smtClean="0"/>
              <a:t>13</a:t>
            </a:fld>
            <a:endParaRPr lang="en-GB"/>
          </a:p>
        </p:txBody>
      </p:sp>
    </p:spTree>
    <p:extLst>
      <p:ext uri="{BB962C8B-B14F-4D97-AF65-F5344CB8AC3E}">
        <p14:creationId xmlns:p14="http://schemas.microsoft.com/office/powerpoint/2010/main" val="443056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indent="0" eaLnBrk="1" hangingPunct="1">
              <a:buNone/>
              <a:tabLst>
                <a:tab pos="1349375" algn="l"/>
                <a:tab pos="1700213" algn="l"/>
              </a:tabLst>
            </a:pPr>
            <a:r>
              <a:rPr lang="en-GB" sz="1200" b="1" dirty="0" smtClean="0">
                <a:latin typeface="Palatino Linotype" pitchFamily="18" charset="0"/>
              </a:rPr>
              <a:t>other	</a:t>
            </a:r>
            <a:r>
              <a:rPr lang="en-GB" sz="1200" b="1" dirty="0" smtClean="0">
                <a:latin typeface="Palatino Linotype" pitchFamily="18" charset="0"/>
                <a:sym typeface="Symbol"/>
              </a:rPr>
              <a:t></a:t>
            </a:r>
            <a:r>
              <a:rPr lang="hu-HU" sz="1200" b="1" dirty="0" smtClean="0">
                <a:latin typeface="Palatino Linotype" pitchFamily="18" charset="0"/>
                <a:sym typeface="Symbol"/>
              </a:rPr>
              <a:t>	</a:t>
            </a:r>
            <a:r>
              <a:rPr lang="en-GB" sz="1200" b="1" dirty="0" smtClean="0">
                <a:latin typeface="Palatino Linotype" pitchFamily="18" charset="0"/>
              </a:rPr>
              <a:t>constraints and</a:t>
            </a:r>
            <a:r>
              <a:rPr lang="hu-HU" sz="1200" b="1" dirty="0" smtClean="0">
                <a:latin typeface="Palatino Linotype" pitchFamily="18" charset="0"/>
              </a:rPr>
              <a:t/>
            </a:r>
            <a:br>
              <a:rPr lang="hu-HU" sz="1200" b="1" dirty="0" smtClean="0">
                <a:latin typeface="Palatino Linotype" pitchFamily="18" charset="0"/>
              </a:rPr>
            </a:br>
            <a:r>
              <a:rPr lang="hu-HU" sz="1200" b="1" dirty="0" smtClean="0">
                <a:latin typeface="Palatino Linotype" pitchFamily="18" charset="0"/>
              </a:rPr>
              <a:t>		</a:t>
            </a:r>
            <a:r>
              <a:rPr lang="en-GB" sz="1200" b="1" dirty="0" smtClean="0">
                <a:latin typeface="Palatino Linotype" pitchFamily="18" charset="0"/>
              </a:rPr>
              <a:t>operational specialities</a:t>
            </a:r>
          </a:p>
          <a:p>
            <a:pPr eaLnBrk="1" hangingPunct="1"/>
            <a:r>
              <a:rPr lang="en-GB" sz="1200" dirty="0" smtClean="0">
                <a:latin typeface="Palatino Linotype" pitchFamily="18" charset="0"/>
              </a:rPr>
              <a:t>international law</a:t>
            </a:r>
          </a:p>
          <a:p>
            <a:pPr eaLnBrk="1" hangingPunct="1"/>
            <a:r>
              <a:rPr lang="en-GB" sz="1200" dirty="0" smtClean="0">
                <a:latin typeface="Palatino Linotype" pitchFamily="18" charset="0"/>
              </a:rPr>
              <a:t>low efficiency of reconnaissance and impeachment</a:t>
            </a:r>
          </a:p>
          <a:p>
            <a:pPr eaLnBrk="1" hangingPunct="1"/>
            <a:r>
              <a:rPr lang="en-GB" sz="1200" dirty="0" smtClean="0">
                <a:latin typeface="Palatino Linotype" pitchFamily="18" charset="0"/>
              </a:rPr>
              <a:t>different preparedness</a:t>
            </a:r>
          </a:p>
          <a:p>
            <a:pPr eaLnBrk="1" hangingPunct="1"/>
            <a:r>
              <a:rPr lang="en-GB" sz="1200" dirty="0" smtClean="0">
                <a:latin typeface="Palatino Linotype" pitchFamily="18" charset="0"/>
              </a:rPr>
              <a:t>different methodologies</a:t>
            </a:r>
          </a:p>
          <a:p>
            <a:pPr eaLnBrk="1" hangingPunct="1"/>
            <a:r>
              <a:rPr lang="en-GB" sz="1200" dirty="0" smtClean="0">
                <a:latin typeface="Palatino Linotype" pitchFamily="18" charset="0"/>
              </a:rPr>
              <a:t>different tools</a:t>
            </a:r>
          </a:p>
          <a:p>
            <a:endParaRPr lang="hu-HU" dirty="0"/>
          </a:p>
        </p:txBody>
      </p:sp>
      <p:sp>
        <p:nvSpPr>
          <p:cNvPr id="4" name="Dia számának helye 3"/>
          <p:cNvSpPr>
            <a:spLocks noGrp="1"/>
          </p:cNvSpPr>
          <p:nvPr>
            <p:ph type="sldNum" sz="quarter" idx="10"/>
          </p:nvPr>
        </p:nvSpPr>
        <p:spPr/>
        <p:txBody>
          <a:bodyPr/>
          <a:lstStyle/>
          <a:p>
            <a:fld id="{C63590AC-7839-4CF5-B4E5-F281C93182C8}" type="slidenum">
              <a:rPr lang="en-GB" smtClean="0"/>
              <a:t>14</a:t>
            </a:fld>
            <a:endParaRPr lang="en-GB"/>
          </a:p>
        </p:txBody>
      </p:sp>
    </p:spTree>
    <p:extLst>
      <p:ext uri="{BB962C8B-B14F-4D97-AF65-F5344CB8AC3E}">
        <p14:creationId xmlns:p14="http://schemas.microsoft.com/office/powerpoint/2010/main" val="2180552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63590AC-7839-4CF5-B4E5-F281C93182C8}" type="slidenum">
              <a:rPr lang="en-GB" smtClean="0"/>
              <a:t>15</a:t>
            </a:fld>
            <a:endParaRPr lang="en-GB"/>
          </a:p>
        </p:txBody>
      </p:sp>
    </p:spTree>
    <p:extLst>
      <p:ext uri="{BB962C8B-B14F-4D97-AF65-F5344CB8AC3E}">
        <p14:creationId xmlns:p14="http://schemas.microsoft.com/office/powerpoint/2010/main" val="3393054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000" smtClean="0"/>
          </a:p>
        </p:txBody>
      </p:sp>
      <p:sp>
        <p:nvSpPr>
          <p:cNvPr id="18436" name="Dia számának hely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B98A289-425C-4B9A-89F8-BE3365CFCBD8}" type="slidenum">
              <a:rPr lang="hu-HU" sz="1200">
                <a:latin typeface="Calibri" pitchFamily="34" charset="0"/>
              </a:rPr>
              <a:pPr algn="r" eaLnBrk="1" hangingPunct="1"/>
              <a:t>2</a:t>
            </a:fld>
            <a:endParaRPr lang="hu-HU"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noProof="0" dirty="0" smtClean="0"/>
              <a:t>Boaz </a:t>
            </a:r>
            <a:r>
              <a:rPr lang="en-GB" sz="1200" noProof="0" dirty="0" err="1" smtClean="0"/>
              <a:t>Ganor</a:t>
            </a:r>
            <a:r>
              <a:rPr lang="en-GB" sz="1200" noProof="0" dirty="0" smtClean="0"/>
              <a:t> identifies definition elements of ‚TERRORISM’ as</a:t>
            </a:r>
          </a:p>
          <a:p>
            <a:pPr marL="171450" indent="-171450">
              <a:buFont typeface="Arial" pitchFamily="34" charset="0"/>
              <a:buChar char="•"/>
            </a:pPr>
            <a:r>
              <a:rPr lang="en-GB" sz="1200" noProof="0" dirty="0" smtClean="0"/>
              <a:t>violence, force (83.5%)</a:t>
            </a:r>
          </a:p>
          <a:p>
            <a:pPr marL="171450" indent="-171450">
              <a:buFont typeface="Arial" pitchFamily="34" charset="0"/>
              <a:buChar char="•"/>
            </a:pPr>
            <a:r>
              <a:rPr lang="en-GB" sz="1200" noProof="0" dirty="0" smtClean="0"/>
              <a:t>political (65%)</a:t>
            </a:r>
          </a:p>
          <a:p>
            <a:pPr marL="171450" indent="-171450">
              <a:buFont typeface="Arial" pitchFamily="34" charset="0"/>
              <a:buChar char="•"/>
            </a:pPr>
            <a:r>
              <a:rPr lang="en-GB" sz="1200" noProof="0" dirty="0" smtClean="0"/>
              <a:t>fear, emphasis on terror (51%)</a:t>
            </a:r>
          </a:p>
          <a:p>
            <a:pPr marL="171450" indent="-171450">
              <a:buFont typeface="Arial" pitchFamily="34" charset="0"/>
              <a:buChar char="•"/>
            </a:pPr>
            <a:r>
              <a:rPr lang="en-GB" sz="1200" noProof="0" dirty="0" smtClean="0"/>
              <a:t>threats (47%)</a:t>
            </a:r>
          </a:p>
          <a:p>
            <a:pPr marL="171450" indent="-171450">
              <a:buFont typeface="Arial" pitchFamily="34" charset="0"/>
              <a:buChar char="•"/>
            </a:pPr>
            <a:r>
              <a:rPr lang="en-GB" sz="1200" noProof="0" dirty="0" smtClean="0"/>
              <a:t>psychological effects and anticipated </a:t>
            </a:r>
            <a:r>
              <a:rPr lang="en-GB" sz="1200" noProof="0" dirty="0" err="1" smtClean="0"/>
              <a:t>teactions</a:t>
            </a:r>
            <a:r>
              <a:rPr lang="en-GB" sz="1200" noProof="0" dirty="0" smtClean="0"/>
              <a:t> (41.5%)</a:t>
            </a:r>
          </a:p>
          <a:p>
            <a:pPr marL="171450" indent="-171450">
              <a:buFont typeface="Arial" pitchFamily="34" charset="0"/>
              <a:buChar char="•"/>
            </a:pPr>
            <a:r>
              <a:rPr lang="en-GB" sz="1200" noProof="0" dirty="0" smtClean="0"/>
              <a:t>discrepancy between targets and the victims (37.5%)</a:t>
            </a:r>
          </a:p>
          <a:p>
            <a:pPr marL="171450" indent="-171450">
              <a:buFont typeface="Arial" pitchFamily="34" charset="0"/>
              <a:buChar char="•"/>
            </a:pPr>
            <a:r>
              <a:rPr lang="en-GB" sz="1200" noProof="0" dirty="0" smtClean="0"/>
              <a:t>intentional, planned, systematic, organised action (32%)</a:t>
            </a:r>
          </a:p>
          <a:p>
            <a:pPr marL="171450" indent="-171450">
              <a:buFont typeface="Arial" pitchFamily="34" charset="0"/>
              <a:buChar char="•"/>
            </a:pPr>
            <a:r>
              <a:rPr lang="en-GB" sz="1200" noProof="0" dirty="0" smtClean="0"/>
              <a:t>methods of combat, strategy, tactics (30.5%)</a:t>
            </a:r>
          </a:p>
          <a:p>
            <a:pPr>
              <a:defRPr/>
            </a:pPr>
            <a:endParaRPr lang="en-GB" noProof="0" dirty="0" smtClean="0"/>
          </a:p>
          <a:p>
            <a:pPr>
              <a:defRPr/>
            </a:pPr>
            <a:endParaRPr lang="en-GB" noProof="0" dirty="0" smtClean="0"/>
          </a:p>
          <a:p>
            <a:pPr>
              <a:defRPr/>
            </a:pPr>
            <a:r>
              <a:rPr lang="en-GB" noProof="0" dirty="0" smtClean="0"/>
              <a:t>The key factors of these</a:t>
            </a:r>
            <a:r>
              <a:rPr lang="en-GB" baseline="0" noProof="0" dirty="0" smtClean="0"/>
              <a:t> definitions</a:t>
            </a:r>
            <a:r>
              <a:rPr lang="en-GB" noProof="0" dirty="0" smtClean="0"/>
              <a:t>:</a:t>
            </a:r>
          </a:p>
          <a:p>
            <a:pPr marL="171450" indent="-171450">
              <a:buFont typeface="Arial" pitchFamily="34" charset="0"/>
              <a:buChar char="•"/>
              <a:defRPr/>
            </a:pPr>
            <a:r>
              <a:rPr lang="en-GB" noProof="0" dirty="0" smtClean="0"/>
              <a:t>motivation</a:t>
            </a:r>
          </a:p>
          <a:p>
            <a:pPr marL="171450" indent="-171450">
              <a:buFont typeface="Arial" pitchFamily="34" charset="0"/>
              <a:buChar char="•"/>
              <a:defRPr/>
            </a:pPr>
            <a:r>
              <a:rPr lang="en-GB" noProof="0" dirty="0" smtClean="0"/>
              <a:t>perpetrator/ target</a:t>
            </a:r>
          </a:p>
          <a:p>
            <a:pPr marL="171450" indent="-171450">
              <a:buFont typeface="Arial" pitchFamily="34" charset="0"/>
              <a:buChar char="•"/>
              <a:defRPr/>
            </a:pPr>
            <a:r>
              <a:rPr lang="en-GB" noProof="0" dirty="0" smtClean="0"/>
              <a:t>implementation</a:t>
            </a:r>
          </a:p>
          <a:p>
            <a:pPr>
              <a:defRPr/>
            </a:pPr>
            <a:endParaRPr lang="en-GB" noProof="0" dirty="0" smtClean="0"/>
          </a:p>
          <a:p>
            <a:pPr>
              <a:defRPr/>
            </a:pPr>
            <a:r>
              <a:rPr lang="en-GB" noProof="0" dirty="0" smtClean="0"/>
              <a:t>During forensic examinations a fingerprint is a fingerprint regardless of why/ in what way/ by what kind of motivation is on something.</a:t>
            </a:r>
          </a:p>
        </p:txBody>
      </p:sp>
      <p:sp>
        <p:nvSpPr>
          <p:cNvPr id="4" name="Dia számának helye 3"/>
          <p:cNvSpPr>
            <a:spLocks noGrp="1"/>
          </p:cNvSpPr>
          <p:nvPr>
            <p:ph type="sldNum" sz="quarter" idx="10"/>
          </p:nvPr>
        </p:nvSpPr>
        <p:spPr/>
        <p:txBody>
          <a:bodyPr/>
          <a:lstStyle/>
          <a:p>
            <a:fld id="{C63590AC-7839-4CF5-B4E5-F281C93182C8}" type="slidenum">
              <a:rPr lang="en-GB" smtClean="0"/>
              <a:t>3</a:t>
            </a:fld>
            <a:endParaRPr lang="en-GB"/>
          </a:p>
        </p:txBody>
      </p:sp>
    </p:spTree>
    <p:extLst>
      <p:ext uri="{BB962C8B-B14F-4D97-AF65-F5344CB8AC3E}">
        <p14:creationId xmlns:p14="http://schemas.microsoft.com/office/powerpoint/2010/main" val="128549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noProof="0" dirty="0" smtClean="0"/>
              <a:t>Security is not a homogeneous subject. When we are talking about [terrorism and] security, usually we are considering</a:t>
            </a:r>
          </a:p>
          <a:p>
            <a:pPr marL="171450" indent="-171450">
              <a:buFont typeface="Wingdings" pitchFamily="2" charset="2"/>
              <a:buChar char="§"/>
            </a:pPr>
            <a:r>
              <a:rPr lang="en-GB" noProof="0" dirty="0" smtClean="0"/>
              <a:t>preventive (firewalls, encryption etc.)</a:t>
            </a:r>
          </a:p>
          <a:p>
            <a:pPr marL="171450" indent="-171450">
              <a:buFont typeface="Wingdings" pitchFamily="2" charset="2"/>
              <a:buChar char="§"/>
            </a:pPr>
            <a:r>
              <a:rPr lang="en-GB" noProof="0" dirty="0" smtClean="0"/>
              <a:t>corrective (backup , software upgrade etc.)</a:t>
            </a:r>
          </a:p>
          <a:p>
            <a:pPr marL="171450" indent="-171450">
              <a:buFont typeface="Wingdings" pitchFamily="2" charset="2"/>
              <a:buChar char="§"/>
            </a:pPr>
            <a:r>
              <a:rPr lang="en-GB" noProof="0" dirty="0" smtClean="0"/>
              <a:t>detective (system monitoring, IDS etc.)</a:t>
            </a:r>
          </a:p>
          <a:p>
            <a:r>
              <a:rPr lang="en-GB" noProof="0" dirty="0" smtClean="0"/>
              <a:t>controls.</a:t>
            </a:r>
          </a:p>
          <a:p>
            <a:endParaRPr lang="en-GB" noProof="0" dirty="0" smtClean="0"/>
          </a:p>
          <a:p>
            <a:r>
              <a:rPr lang="en-GB" noProof="0" dirty="0" smtClean="0"/>
              <a:t>Most of the time we are considering of the most active security players such as the</a:t>
            </a:r>
          </a:p>
          <a:p>
            <a:pPr marL="171450" indent="-171450">
              <a:buFont typeface="Arial" pitchFamily="34" charset="0"/>
              <a:buChar char="•"/>
            </a:pPr>
            <a:r>
              <a:rPr lang="en-GB" noProof="0" dirty="0" smtClean="0"/>
              <a:t>the organisation (the user or the target of criminal activities)</a:t>
            </a:r>
          </a:p>
          <a:p>
            <a:pPr marL="171450" indent="-171450">
              <a:buFont typeface="Arial" pitchFamily="34" charset="0"/>
              <a:buChar char="•"/>
            </a:pPr>
            <a:r>
              <a:rPr lang="en-GB" noProof="0" dirty="0" smtClean="0"/>
              <a:t>attacker or the</a:t>
            </a:r>
          </a:p>
          <a:p>
            <a:pPr marL="171450" indent="-171450">
              <a:buFont typeface="Arial" pitchFamily="34" charset="0"/>
              <a:buChar char="•"/>
            </a:pPr>
            <a:r>
              <a:rPr lang="en-GB" noProof="0" dirty="0" smtClean="0"/>
              <a:t>defender (that is the security crew).</a:t>
            </a:r>
          </a:p>
          <a:p>
            <a:endParaRPr lang="en-GB" noProof="0" dirty="0" smtClean="0"/>
          </a:p>
          <a:p>
            <a:r>
              <a:rPr lang="en-GB" noProof="0" dirty="0" smtClean="0"/>
              <a:t>However, one player – the pathfinder, the computer forensic – nearly always is forgotten.</a:t>
            </a:r>
          </a:p>
          <a:p>
            <a:r>
              <a:rPr lang="en-GB" noProof="0" dirty="0" smtClean="0"/>
              <a:t>But after the ‘event’ we need someone to </a:t>
            </a:r>
            <a:r>
              <a:rPr lang="en-GB" b="1" noProof="0" dirty="0" smtClean="0"/>
              <a:t>provide reliable</a:t>
            </a:r>
            <a:r>
              <a:rPr lang="en-GB" noProof="0" dirty="0" smtClean="0"/>
              <a:t> information (</a:t>
            </a:r>
            <a:r>
              <a:rPr lang="en-GB" b="1" noProof="0" dirty="0" smtClean="0"/>
              <a:t>evidence</a:t>
            </a:r>
            <a:r>
              <a:rPr lang="en-GB" noProof="0" dirty="0" smtClean="0"/>
              <a:t>) to a Court about the crime. We need professional support if we want to win in the legal procedure and </a:t>
            </a:r>
            <a:r>
              <a:rPr lang="en-GB" b="1" noProof="0" dirty="0" smtClean="0"/>
              <a:t>put the liability for the offense</a:t>
            </a:r>
            <a:r>
              <a:rPr lang="en-GB" noProof="0" dirty="0" smtClean="0"/>
              <a:t>.</a:t>
            </a:r>
          </a:p>
          <a:p>
            <a:pPr>
              <a:defRPr/>
            </a:pPr>
            <a:endParaRPr lang="en-GB" dirty="0" smtClean="0"/>
          </a:p>
          <a:p>
            <a:pPr>
              <a:defRPr/>
            </a:pPr>
            <a:r>
              <a:rPr lang="en-GB" dirty="0" smtClean="0"/>
              <a:t>All players have its own life cycle by which plans (P),</a:t>
            </a:r>
            <a:r>
              <a:rPr lang="en-GB" baseline="0" dirty="0" smtClean="0"/>
              <a:t> does/ executes (D), checks (C) and </a:t>
            </a:r>
            <a:r>
              <a:rPr lang="en-GB" baseline="0" dirty="0" err="1" smtClean="0"/>
              <a:t>adjucts</a:t>
            </a:r>
            <a:r>
              <a:rPr lang="en-GB" baseline="0" dirty="0" smtClean="0"/>
              <a:t> (A) its activities.</a:t>
            </a:r>
            <a:endParaRPr lang="en-GB" dirty="0" smtClean="0"/>
          </a:p>
        </p:txBody>
      </p:sp>
      <p:sp>
        <p:nvSpPr>
          <p:cNvPr id="4" name="Dia számának helye 3"/>
          <p:cNvSpPr>
            <a:spLocks noGrp="1"/>
          </p:cNvSpPr>
          <p:nvPr>
            <p:ph type="sldNum" sz="quarter" idx="10"/>
          </p:nvPr>
        </p:nvSpPr>
        <p:spPr/>
        <p:txBody>
          <a:bodyPr/>
          <a:lstStyle/>
          <a:p>
            <a:fld id="{C63590AC-7839-4CF5-B4E5-F281C93182C8}" type="slidenum">
              <a:rPr lang="en-GB" smtClean="0"/>
              <a:t>4</a:t>
            </a:fld>
            <a:endParaRPr lang="en-GB"/>
          </a:p>
        </p:txBody>
      </p:sp>
    </p:spTree>
    <p:extLst>
      <p:ext uri="{BB962C8B-B14F-4D97-AF65-F5344CB8AC3E}">
        <p14:creationId xmlns:p14="http://schemas.microsoft.com/office/powerpoint/2010/main" val="71415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smtClean="0"/>
              <a:t>This triangle is in the centre of all forensic investigation.</a:t>
            </a:r>
            <a:endParaRPr lang="hu-HU" dirty="0" smtClean="0"/>
          </a:p>
          <a:p>
            <a:r>
              <a:rPr lang="en-GB" dirty="0" smtClean="0"/>
              <a:t>The set of evidence is conclusive if we find relationship between all three apices [</a:t>
            </a:r>
            <a:r>
              <a:rPr lang="en-GB" i="1" dirty="0" err="1" smtClean="0"/>
              <a:t>eɪpɪsiːz</a:t>
            </a:r>
            <a:r>
              <a:rPr lang="en-GB" dirty="0" smtClean="0"/>
              <a:t>] with some connecting piece of information.</a:t>
            </a:r>
          </a:p>
          <a:p>
            <a:endParaRPr lang="hu-HU" dirty="0" smtClean="0"/>
          </a:p>
          <a:p>
            <a:endParaRPr lang="hu-HU" dirty="0"/>
          </a:p>
        </p:txBody>
      </p:sp>
      <p:sp>
        <p:nvSpPr>
          <p:cNvPr id="4" name="Dia számának helye 3"/>
          <p:cNvSpPr>
            <a:spLocks noGrp="1"/>
          </p:cNvSpPr>
          <p:nvPr>
            <p:ph type="sldNum" sz="quarter" idx="10"/>
          </p:nvPr>
        </p:nvSpPr>
        <p:spPr/>
        <p:txBody>
          <a:bodyPr/>
          <a:lstStyle/>
          <a:p>
            <a:fld id="{C63590AC-7839-4CF5-B4E5-F281C93182C8}" type="slidenum">
              <a:rPr lang="en-GB" smtClean="0"/>
              <a:t>5</a:t>
            </a:fld>
            <a:endParaRPr lang="en-GB"/>
          </a:p>
        </p:txBody>
      </p:sp>
    </p:spTree>
    <p:extLst>
      <p:ext uri="{BB962C8B-B14F-4D97-AF65-F5344CB8AC3E}">
        <p14:creationId xmlns:p14="http://schemas.microsoft.com/office/powerpoint/2010/main" val="403327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900" u="sng" dirty="0" smtClean="0"/>
              <a:t>Target:</a:t>
            </a:r>
          </a:p>
          <a:p>
            <a:pPr marL="171450" indent="-171450">
              <a:buFont typeface="Wingdings" pitchFamily="2" charset="2"/>
              <a:buChar char="§"/>
            </a:pPr>
            <a:r>
              <a:rPr lang="en-GB" sz="900" b="1" dirty="0" smtClean="0"/>
              <a:t>Primary</a:t>
            </a:r>
            <a:r>
              <a:rPr lang="en-GB" sz="900" dirty="0" smtClean="0"/>
              <a:t> (direct target)</a:t>
            </a:r>
          </a:p>
          <a:p>
            <a:pPr marL="171450" indent="-171450">
              <a:buFont typeface="Wingdings" pitchFamily="2" charset="2"/>
              <a:buChar char="§"/>
            </a:pPr>
            <a:r>
              <a:rPr lang="en-GB" sz="900" b="1" dirty="0" smtClean="0"/>
              <a:t>Secondary</a:t>
            </a:r>
            <a:r>
              <a:rPr lang="en-GB" sz="900" dirty="0" smtClean="0"/>
              <a:t>/ target as a springboard (the offender used the secondary target as an </a:t>
            </a:r>
            <a:r>
              <a:rPr lang="en-GB" sz="900" b="1" i="1" dirty="0" smtClean="0"/>
              <a:t>advance base</a:t>
            </a:r>
            <a:r>
              <a:rPr lang="en-GB" sz="900" dirty="0" smtClean="0"/>
              <a:t> to cover trace or increase the attack potential, or indirect target is a </a:t>
            </a:r>
            <a:r>
              <a:rPr lang="en-GB" sz="900" b="1" i="1" dirty="0" smtClean="0"/>
              <a:t>random victim</a:t>
            </a:r>
            <a:r>
              <a:rPr lang="en-GB" sz="900" dirty="0" smtClean="0"/>
              <a:t>)</a:t>
            </a:r>
          </a:p>
          <a:p>
            <a:r>
              <a:rPr lang="en-GB" sz="900" dirty="0" smtClean="0"/>
              <a:t>Implementation/commitment </a:t>
            </a:r>
            <a:r>
              <a:rPr lang="en-GB" sz="900" u="sng" dirty="0" smtClean="0"/>
              <a:t>tool/environment</a:t>
            </a:r>
            <a:r>
              <a:rPr lang="hu-HU" sz="90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hu-HU" sz="900" dirty="0" smtClean="0"/>
              <a:t>	</a:t>
            </a:r>
            <a:r>
              <a:rPr lang="en-GB" sz="900" dirty="0" smtClean="0"/>
              <a:t>traffic control devices (router, proxy, firewall etc.) which control &amp; monitor (inter)net(work) flow &amp; recording key activities; or at least recording rule breaching, anomaly &amp; statistic</a:t>
            </a:r>
          </a:p>
          <a:p>
            <a:r>
              <a:rPr lang="en-GB" sz="900" u="sng" dirty="0" smtClean="0"/>
              <a:t>Symbol</a:t>
            </a:r>
          </a:p>
          <a:p>
            <a:r>
              <a:rPr lang="en-GB" sz="900" dirty="0" smtClean="0"/>
              <a:t>	when IT is not directly used during an offence.</a:t>
            </a:r>
          </a:p>
          <a:p>
            <a:r>
              <a:rPr lang="en-GB" sz="900" u="sng" dirty="0" smtClean="0"/>
              <a:t>Witness</a:t>
            </a:r>
          </a:p>
          <a:p>
            <a:r>
              <a:rPr lang="en-GB" sz="900" dirty="0" smtClean="0"/>
              <a:t>	there are computers everywhere not only target/tool machines, but</a:t>
            </a:r>
          </a:p>
          <a:p>
            <a:pPr marL="171450" indent="-171450">
              <a:buFont typeface="Wingdings" pitchFamily="2" charset="2"/>
              <a:buChar char="§"/>
            </a:pPr>
            <a:r>
              <a:rPr lang="en-GB" sz="900" dirty="0" smtClean="0"/>
              <a:t>IT service </a:t>
            </a:r>
            <a:r>
              <a:rPr lang="en-GB" sz="900" b="1" i="1" dirty="0" smtClean="0"/>
              <a:t>servers</a:t>
            </a:r>
            <a:r>
              <a:rPr lang="en-GB" sz="900" dirty="0" smtClean="0"/>
              <a:t> such as email, web(2) and private, business &amp; governance services</a:t>
            </a:r>
          </a:p>
          <a:p>
            <a:pPr marL="171450" indent="-171450">
              <a:buFont typeface="Wingdings" pitchFamily="2" charset="2"/>
              <a:buChar char="§"/>
            </a:pPr>
            <a:r>
              <a:rPr lang="en-GB" sz="900" dirty="0" smtClean="0"/>
              <a:t>mobile gizmos, mainly </a:t>
            </a:r>
            <a:r>
              <a:rPr lang="en-GB" sz="900" b="1" i="1" dirty="0" smtClean="0"/>
              <a:t>‘smart’ phones</a:t>
            </a:r>
            <a:r>
              <a:rPr lang="en-GB" sz="900" dirty="0" smtClean="0"/>
              <a:t> – recording (too?) many details of our everyday life – call details, SMS, calendar, to-di list; browser history, emails &amp; added GPS info’ – the smarter the more talkative is the device</a:t>
            </a:r>
            <a:endParaRPr lang="en-GB" sz="900" dirty="0" smtClean="0"/>
          </a:p>
        </p:txBody>
      </p:sp>
      <p:sp>
        <p:nvSpPr>
          <p:cNvPr id="10244"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A48E3B-F3ED-46B5-9195-5D49E0EBE184}" type="slidenum">
              <a:rPr lang="hu-HU" smtClean="0"/>
              <a:pPr fontAlgn="base">
                <a:spcBef>
                  <a:spcPct val="0"/>
                </a:spcBef>
                <a:spcAft>
                  <a:spcPct val="0"/>
                </a:spcAft>
                <a:defRPr/>
              </a:pPr>
              <a:t>6</a:t>
            </a:fld>
            <a:endParaRPr lang="hu-H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z="2400" dirty="0" smtClean="0">
                <a:latin typeface="Palatino Linotype" pitchFamily="18" charset="0"/>
              </a:rPr>
              <a:t>best practices ≅ common investigation methods</a:t>
            </a:r>
          </a:p>
          <a:p>
            <a:pPr eaLnBrk="1" hangingPunct="1"/>
            <a:r>
              <a:rPr lang="en-GB" sz="2400" dirty="0" smtClean="0">
                <a:latin typeface="Palatino Linotype" pitchFamily="18" charset="0"/>
              </a:rPr>
              <a:t>known sources of artefacts</a:t>
            </a:r>
          </a:p>
          <a:p>
            <a:pPr lvl="1" eaLnBrk="1" hangingPunct="1"/>
            <a:r>
              <a:rPr lang="en-GB" sz="2000" dirty="0" smtClean="0">
                <a:latin typeface="Palatino Linotype" pitchFamily="18" charset="0"/>
              </a:rPr>
              <a:t>memory images</a:t>
            </a:r>
          </a:p>
          <a:p>
            <a:pPr lvl="1" eaLnBrk="1" hangingPunct="1"/>
            <a:r>
              <a:rPr lang="en-GB" sz="2000" dirty="0" smtClean="0">
                <a:latin typeface="Palatino Linotype" pitchFamily="18" charset="0"/>
              </a:rPr>
              <a:t>install files</a:t>
            </a:r>
          </a:p>
          <a:p>
            <a:pPr lvl="1" eaLnBrk="1" hangingPunct="1"/>
            <a:r>
              <a:rPr lang="en-GB" sz="2000" dirty="0" smtClean="0">
                <a:latin typeface="Palatino Linotype" pitchFamily="18" charset="0"/>
              </a:rPr>
              <a:t>registry</a:t>
            </a:r>
          </a:p>
          <a:p>
            <a:pPr lvl="1" eaLnBrk="1" hangingPunct="1"/>
            <a:r>
              <a:rPr lang="en-GB" sz="2000" dirty="0" smtClean="0">
                <a:latin typeface="Palatino Linotype" pitchFamily="18" charset="0"/>
              </a:rPr>
              <a:t>log files</a:t>
            </a:r>
          </a:p>
          <a:p>
            <a:pPr eaLnBrk="1" hangingPunct="1"/>
            <a:r>
              <a:rPr lang="en-GB" sz="2400" dirty="0" smtClean="0">
                <a:latin typeface="Palatino Linotype" pitchFamily="18" charset="0"/>
              </a:rPr>
              <a:t>other residues</a:t>
            </a:r>
          </a:p>
          <a:p>
            <a:pPr lvl="1" eaLnBrk="1" hangingPunct="1"/>
            <a:r>
              <a:rPr lang="en-GB" sz="2000" dirty="0" smtClean="0">
                <a:latin typeface="Palatino Linotype" pitchFamily="18" charset="0"/>
              </a:rPr>
              <a:t>cache</a:t>
            </a:r>
          </a:p>
          <a:p>
            <a:pPr lvl="1" eaLnBrk="1" hangingPunct="1"/>
            <a:r>
              <a:rPr lang="en-GB" sz="2000" dirty="0" smtClean="0">
                <a:latin typeface="Palatino Linotype" pitchFamily="18" charset="0"/>
              </a:rPr>
              <a:t>link, </a:t>
            </a:r>
            <a:r>
              <a:rPr lang="en-GB" sz="2000" dirty="0" err="1" smtClean="0">
                <a:latin typeface="Palatino Linotype" pitchFamily="18" charset="0"/>
              </a:rPr>
              <a:t>prefetch</a:t>
            </a:r>
            <a:r>
              <a:rPr lang="en-GB" sz="2000" dirty="0" smtClean="0">
                <a:latin typeface="Palatino Linotype" pitchFamily="18" charset="0"/>
              </a:rPr>
              <a:t> and page files</a:t>
            </a:r>
          </a:p>
          <a:p>
            <a:pPr lvl="1" eaLnBrk="1" hangingPunct="1"/>
            <a:r>
              <a:rPr lang="en-GB" sz="2000" dirty="0" smtClean="0">
                <a:latin typeface="Palatino Linotype" pitchFamily="18" charset="0"/>
              </a:rPr>
              <a:t>unique IDs</a:t>
            </a:r>
          </a:p>
          <a:p>
            <a:pPr eaLnBrk="1" hangingPunct="1"/>
            <a:endParaRPr lang="hu-HU" sz="1000" dirty="0" smtClean="0"/>
          </a:p>
          <a:p>
            <a:pPr eaLnBrk="1" hangingPunct="1"/>
            <a:endParaRPr lang="hu-HU" sz="1000" dirty="0" smtClean="0"/>
          </a:p>
          <a:p>
            <a:pPr eaLnBrk="1" hangingPunct="1"/>
            <a:r>
              <a:rPr lang="hu-HU" sz="1000" dirty="0" smtClean="0"/>
              <a:t>A </a:t>
            </a:r>
            <a:r>
              <a:rPr lang="hu-HU" sz="1000" dirty="0" err="1" smtClean="0"/>
              <a:t>krimináltechnikában</a:t>
            </a:r>
            <a:r>
              <a:rPr lang="hu-HU" sz="1000" dirty="0" smtClean="0"/>
              <a:t> </a:t>
            </a:r>
            <a:r>
              <a:rPr lang="hu-HU" sz="1000" dirty="0" err="1" smtClean="0"/>
              <a:t>a</a:t>
            </a:r>
            <a:r>
              <a:rPr lang="hu-HU" sz="1000" dirty="0" smtClean="0"/>
              <a:t> nyom és az anyagmaradvány szorosan összefüggő fogalmak, és sok esetben csak a módszer alapján lehet eldönteni, hogy nyom vagy anyagmaradvány vizsgálata történt-e meg, azonban a két fogalom mégsem azonos, az alábbiak szerint különülnek el:</a:t>
            </a:r>
          </a:p>
          <a:p>
            <a:pPr eaLnBrk="1" hangingPunct="1">
              <a:buFontTx/>
              <a:buChar char="•"/>
            </a:pPr>
            <a:r>
              <a:rPr lang="hu-HU" sz="1000" b="1" i="1" dirty="0" smtClean="0"/>
              <a:t>nyom (lenyomat)</a:t>
            </a:r>
            <a:r>
              <a:rPr lang="hu-HU" sz="1000" dirty="0" smtClean="0"/>
              <a:t>, a nyomhordozón a nyomképző érintkező felületének formája (alakbeli sajátosság) a vizsgálat tárgya (pl. harapás)</a:t>
            </a:r>
          </a:p>
          <a:p>
            <a:pPr eaLnBrk="1" hangingPunct="1">
              <a:buFontTx/>
              <a:buChar char="•"/>
            </a:pPr>
            <a:r>
              <a:rPr lang="hu-HU" sz="1000" b="1" i="1" dirty="0" smtClean="0"/>
              <a:t>anyagmaradvány</a:t>
            </a:r>
            <a:r>
              <a:rPr lang="hu-HU" sz="1000" dirty="0" smtClean="0"/>
              <a:t>, a nyomhordozón a nyomképző anyaga rakódik le és ennek elemzése a vizsgálat tárgya (pl. nyál)</a:t>
            </a:r>
          </a:p>
          <a:p>
            <a:pPr eaLnBrk="1" hangingPunct="1"/>
            <a:endParaRPr lang="hu-HU" sz="1000" dirty="0" smtClean="0"/>
          </a:p>
          <a:p>
            <a:pPr eaLnBrk="1" hangingPunct="1"/>
            <a:endParaRPr lang="hu-HU" sz="1000" dirty="0" smtClean="0"/>
          </a:p>
          <a:p>
            <a:pPr eaLnBrk="1" hangingPunct="1"/>
            <a:r>
              <a:rPr lang="hu-HU" sz="1000" dirty="0" smtClean="0"/>
              <a:t>A fizikai nyom és az adatmaradvány alapú a szemlélet az informatikai rendszerek belső működésének vizsgálata során nem alkalmazható, hiszen a fizikai nyomokkal ellentétben a számítógépek adattáraiban, a számítógépek közötti kommunikáció során nincs klasszikus értelemben vett nyom (lenyomat) vagy anyagmaradvány; a vizsgálat során adatokat és adatmaradványokat vizsgálnak a szakértők.</a:t>
            </a:r>
          </a:p>
          <a:p>
            <a:pPr eaLnBrk="1" hangingPunct="1">
              <a:lnSpc>
                <a:spcPct val="90000"/>
              </a:lnSpc>
              <a:spcBef>
                <a:spcPct val="0"/>
              </a:spcBef>
            </a:pPr>
            <a:endParaRPr lang="en-US" sz="1000" dirty="0" smtClean="0"/>
          </a:p>
        </p:txBody>
      </p:sp>
      <p:sp>
        <p:nvSpPr>
          <p:cNvPr id="1126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3567F7-A59D-47BF-94BD-75D47B044BC6}" type="slidenum">
              <a:rPr lang="hu-HU" smtClean="0"/>
              <a:pPr fontAlgn="base">
                <a:spcBef>
                  <a:spcPct val="0"/>
                </a:spcBef>
                <a:spcAft>
                  <a:spcPct val="0"/>
                </a:spcAft>
                <a:defRPr/>
              </a:pPr>
              <a:t>7</a:t>
            </a:fld>
            <a:endParaRPr lang="hu-H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eaLnBrk="1" hangingPunct="1"/>
            <a:r>
              <a:rPr lang="hu-HU" dirty="0" smtClean="0"/>
              <a:t>Bizonyíték:</a:t>
            </a:r>
          </a:p>
          <a:p>
            <a:pPr eaLnBrk="1" hangingPunct="1">
              <a:buFontTx/>
              <a:buChar char="•"/>
            </a:pPr>
            <a:r>
              <a:rPr lang="hu-HU" dirty="0" smtClean="0"/>
              <a:t> </a:t>
            </a:r>
            <a:r>
              <a:rPr lang="hu-HU" dirty="0" err="1" smtClean="0"/>
              <a:t>in</a:t>
            </a:r>
            <a:r>
              <a:rPr lang="hu-HU" dirty="0" smtClean="0"/>
              <a:t> </a:t>
            </a:r>
            <a:r>
              <a:rPr lang="hu-HU" dirty="0" err="1" smtClean="0"/>
              <a:t>rem</a:t>
            </a:r>
            <a:r>
              <a:rPr lang="hu-HU" dirty="0" smtClean="0"/>
              <a:t> (büntetendőnek tartandó cselekményre irányuló)</a:t>
            </a:r>
          </a:p>
          <a:p>
            <a:pPr eaLnBrk="1" hangingPunct="1">
              <a:buFontTx/>
              <a:buChar char="•"/>
            </a:pPr>
            <a:r>
              <a:rPr lang="hu-HU" dirty="0" smtClean="0"/>
              <a:t> </a:t>
            </a:r>
            <a:r>
              <a:rPr lang="hu-HU" dirty="0" err="1" smtClean="0"/>
              <a:t>in</a:t>
            </a:r>
            <a:r>
              <a:rPr lang="hu-HU" dirty="0" smtClean="0"/>
              <a:t> </a:t>
            </a:r>
            <a:r>
              <a:rPr lang="hu-HU" dirty="0" err="1" smtClean="0"/>
              <a:t>personam</a:t>
            </a:r>
            <a:r>
              <a:rPr lang="hu-HU" dirty="0" smtClean="0"/>
              <a:t> (az alany és az alanyinak tartott cselekményi oldal)</a:t>
            </a:r>
          </a:p>
          <a:p>
            <a:endParaRPr lang="hu-HU" dirty="0" smtClean="0"/>
          </a:p>
          <a:p>
            <a:r>
              <a:rPr lang="en-GB" dirty="0" smtClean="0"/>
              <a:t>Forensic science may bring one or more pieces of evidence to light, which is undetectable or meaningless to the naked eye of a lay person. This is why in all legal system the institute of professional witness is established.</a:t>
            </a:r>
            <a:endParaRPr lang="hu-HU" dirty="0" smtClean="0"/>
          </a:p>
          <a:p>
            <a:r>
              <a:rPr lang="en-GB" dirty="0" smtClean="0"/>
              <a:t>These puzzle sections however may be decisive evidence. Or the lack of such evidence is considered as conclusive by the Court.</a:t>
            </a:r>
          </a:p>
          <a:p>
            <a:endParaRPr lang="hu-HU" dirty="0"/>
          </a:p>
        </p:txBody>
      </p:sp>
      <p:sp>
        <p:nvSpPr>
          <p:cNvPr id="4" name="Dia számának helye 3"/>
          <p:cNvSpPr>
            <a:spLocks noGrp="1"/>
          </p:cNvSpPr>
          <p:nvPr>
            <p:ph type="sldNum" sz="quarter" idx="10"/>
          </p:nvPr>
        </p:nvSpPr>
        <p:spPr/>
        <p:txBody>
          <a:bodyPr/>
          <a:lstStyle/>
          <a:p>
            <a:fld id="{C63590AC-7839-4CF5-B4E5-F281C93182C8}" type="slidenum">
              <a:rPr lang="en-GB" smtClean="0"/>
              <a:t>8</a:t>
            </a:fld>
            <a:endParaRPr lang="en-GB"/>
          </a:p>
        </p:txBody>
      </p:sp>
    </p:spTree>
    <p:extLst>
      <p:ext uri="{BB962C8B-B14F-4D97-AF65-F5344CB8AC3E}">
        <p14:creationId xmlns:p14="http://schemas.microsoft.com/office/powerpoint/2010/main" val="4202289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C63590AC-7839-4CF5-B4E5-F281C93182C8}" type="slidenum">
              <a:rPr lang="en-GB" smtClean="0"/>
              <a:t>9</a:t>
            </a:fld>
            <a:endParaRPr lang="en-GB"/>
          </a:p>
        </p:txBody>
      </p:sp>
    </p:spTree>
    <p:extLst>
      <p:ext uri="{BB962C8B-B14F-4D97-AF65-F5344CB8AC3E}">
        <p14:creationId xmlns:p14="http://schemas.microsoft.com/office/powerpoint/2010/main" val="3657533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4" name="Téglalap 3"/>
          <p:cNvSpPr/>
          <p:nvPr/>
        </p:nvSpPr>
        <p:spPr>
          <a:xfrm>
            <a:off x="0" y="0"/>
            <a:ext cx="97155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1105" t="5911" r="1105" b="8865"/>
          <a:stretch>
            <a:fillRect/>
          </a:stretch>
        </p:blipFill>
        <p:spPr bwMode="auto">
          <a:xfrm>
            <a:off x="52388" y="44450"/>
            <a:ext cx="847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ctrTitle"/>
          </p:nvPr>
        </p:nvSpPr>
        <p:spPr>
          <a:xfrm>
            <a:off x="971600" y="2130425"/>
            <a:ext cx="7486600" cy="1470025"/>
          </a:xfrm>
        </p:spPr>
        <p:txBody>
          <a:bodyPr/>
          <a:lstStyle/>
          <a:p>
            <a:r>
              <a:rPr lang="hu-HU" smtClean="0"/>
              <a:t>Mintacím szerkesztése</a:t>
            </a:r>
            <a:endParaRPr lang="hu-HU" dirty="0"/>
          </a:p>
        </p:txBody>
      </p:sp>
      <p:sp>
        <p:nvSpPr>
          <p:cNvPr id="3" name="Alcím 2"/>
          <p:cNvSpPr>
            <a:spLocks noGrp="1"/>
          </p:cNvSpPr>
          <p:nvPr>
            <p:ph type="subTitle" idx="1"/>
          </p:nvPr>
        </p:nvSpPr>
        <p:spPr>
          <a:xfrm>
            <a:off x="2051720" y="3861048"/>
            <a:ext cx="6400800" cy="1752600"/>
          </a:xfrm>
        </p:spPr>
        <p:txBody>
          <a:bodyPr anchor="b">
            <a:normAutofit/>
          </a:bodyPr>
          <a:lstStyle>
            <a:lvl1pPr marL="0" indent="0" algn="r">
              <a:buNone/>
              <a:defRPr sz="26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dirty="0"/>
          </a:p>
        </p:txBody>
      </p:sp>
      <p:sp>
        <p:nvSpPr>
          <p:cNvPr id="7" name="Élőláb helye 5"/>
          <p:cNvSpPr>
            <a:spLocks noGrp="1"/>
          </p:cNvSpPr>
          <p:nvPr>
            <p:ph type="ftr" sz="quarter" idx="10"/>
          </p:nvPr>
        </p:nvSpPr>
        <p:spPr/>
        <p:txBody>
          <a:bodyPr/>
          <a:lstStyle>
            <a:lvl1pPr>
              <a:defRPr/>
            </a:lvl1pPr>
          </a:lstStyle>
          <a:p>
            <a:pPr>
              <a:defRPr/>
            </a:pPr>
            <a:r>
              <a:rPr lang="hu-HU"/>
              <a:t>XLIV. szakmai fórum</a:t>
            </a:r>
          </a:p>
        </p:txBody>
      </p:sp>
      <p:sp>
        <p:nvSpPr>
          <p:cNvPr id="8" name="Dia számának helye 6"/>
          <p:cNvSpPr>
            <a:spLocks noGrp="1"/>
          </p:cNvSpPr>
          <p:nvPr>
            <p:ph type="sldNum" sz="quarter" idx="11"/>
          </p:nvPr>
        </p:nvSpPr>
        <p:spPr/>
        <p:txBody>
          <a:bodyPr/>
          <a:lstStyle>
            <a:lvl1pPr>
              <a:defRPr/>
            </a:lvl1pPr>
          </a:lstStyle>
          <a:p>
            <a:pPr>
              <a:defRPr/>
            </a:pPr>
            <a:r>
              <a:rPr lang="hu-HU"/>
              <a:t>2011 január 11.</a:t>
            </a:r>
          </a:p>
        </p:txBody>
      </p:sp>
      <p:pic>
        <p:nvPicPr>
          <p:cNvPr id="3277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60779" y="44450"/>
            <a:ext cx="847725" cy="796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067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3343D00E-CF9A-42DD-8B00-0DD46A34208D}" type="datetimeFigureOut">
              <a:rPr lang="hu-HU"/>
              <a:pPr>
                <a:defRPr/>
              </a:pPr>
              <a:t>2012.09.17.</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3A868D9F-BED7-4BE0-B669-4FB9B642EC70}" type="slidenum">
              <a:rPr lang="hu-HU"/>
              <a:pPr>
                <a:defRPr/>
              </a:pPr>
              <a:t>‹#›</a:t>
            </a:fld>
            <a:endParaRPr lang="hu-HU"/>
          </a:p>
        </p:txBody>
      </p:sp>
    </p:spTree>
    <p:extLst>
      <p:ext uri="{BB962C8B-B14F-4D97-AF65-F5344CB8AC3E}">
        <p14:creationId xmlns:p14="http://schemas.microsoft.com/office/powerpoint/2010/main" val="341595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AA074550-B1D6-41CA-9983-18D2DED9808A}" type="datetimeFigureOut">
              <a:rPr lang="hu-HU"/>
              <a:pPr>
                <a:defRPr/>
              </a:pPr>
              <a:t>2012.09.17.</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5FC11EE1-C5B0-49D1-88C3-56E512ECC1F8}" type="slidenum">
              <a:rPr lang="hu-HU"/>
              <a:pPr>
                <a:defRPr/>
              </a:pPr>
              <a:t>‹#›</a:t>
            </a:fld>
            <a:endParaRPr lang="hu-HU"/>
          </a:p>
        </p:txBody>
      </p:sp>
    </p:spTree>
    <p:extLst>
      <p:ext uri="{BB962C8B-B14F-4D97-AF65-F5344CB8AC3E}">
        <p14:creationId xmlns:p14="http://schemas.microsoft.com/office/powerpoint/2010/main" val="358984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4" name="Téglalap 3"/>
          <p:cNvSpPr/>
          <p:nvPr/>
        </p:nvSpPr>
        <p:spPr>
          <a:xfrm>
            <a:off x="0" y="0"/>
            <a:ext cx="97155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1105" t="5911" r="1105" b="8865"/>
          <a:stretch>
            <a:fillRect/>
          </a:stretch>
        </p:blipFill>
        <p:spPr bwMode="auto">
          <a:xfrm>
            <a:off x="52388" y="44450"/>
            <a:ext cx="847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title"/>
          </p:nvPr>
        </p:nvSpPr>
        <p:spPr>
          <a:xfrm>
            <a:off x="971600" y="274638"/>
            <a:ext cx="7715200" cy="1143000"/>
          </a:xfrm>
        </p:spPr>
        <p:txBody>
          <a:bodyPr/>
          <a:lstStyle/>
          <a:p>
            <a:r>
              <a:rPr lang="hu-HU" smtClean="0"/>
              <a:t>Mintacím szerkesztése</a:t>
            </a:r>
            <a:endParaRPr lang="hu-HU"/>
          </a:p>
        </p:txBody>
      </p:sp>
      <p:sp>
        <p:nvSpPr>
          <p:cNvPr id="3" name="Tartalom helye 2"/>
          <p:cNvSpPr>
            <a:spLocks noGrp="1"/>
          </p:cNvSpPr>
          <p:nvPr>
            <p:ph idx="1"/>
          </p:nvPr>
        </p:nvSpPr>
        <p:spPr>
          <a:xfrm>
            <a:off x="971600" y="1600200"/>
            <a:ext cx="77152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7" name="Élőláb helye 5"/>
          <p:cNvSpPr>
            <a:spLocks noGrp="1"/>
          </p:cNvSpPr>
          <p:nvPr>
            <p:ph type="ftr" sz="quarter" idx="10"/>
          </p:nvPr>
        </p:nvSpPr>
        <p:spPr/>
        <p:txBody>
          <a:bodyPr/>
          <a:lstStyle>
            <a:lvl1pPr>
              <a:defRPr/>
            </a:lvl1pPr>
          </a:lstStyle>
          <a:p>
            <a:pPr>
              <a:defRPr/>
            </a:pPr>
            <a:r>
              <a:rPr lang="hu-HU"/>
              <a:t>XLIV. szakmai fórum</a:t>
            </a:r>
          </a:p>
        </p:txBody>
      </p:sp>
      <p:sp>
        <p:nvSpPr>
          <p:cNvPr id="8" name="Dia számának helye 6"/>
          <p:cNvSpPr>
            <a:spLocks noGrp="1"/>
          </p:cNvSpPr>
          <p:nvPr>
            <p:ph type="sldNum" sz="quarter" idx="11"/>
          </p:nvPr>
        </p:nvSpPr>
        <p:spPr/>
        <p:txBody>
          <a:bodyPr/>
          <a:lstStyle>
            <a:lvl1pPr>
              <a:defRPr/>
            </a:lvl1pPr>
          </a:lstStyle>
          <a:p>
            <a:pPr>
              <a:defRPr/>
            </a:pPr>
            <a:r>
              <a:rPr lang="hu-HU"/>
              <a:t>2011 január 11.</a:t>
            </a:r>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60779" y="44450"/>
            <a:ext cx="847725" cy="796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20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6C5083A4-9FE7-4BD1-9A09-748912528A68}" type="datetimeFigureOut">
              <a:rPr lang="hu-HU"/>
              <a:pPr>
                <a:defRPr/>
              </a:pPr>
              <a:t>2012.09.17.</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AF02F853-385D-41AC-BAED-6C5DE1EFC73E}" type="slidenum">
              <a:rPr lang="hu-HU"/>
              <a:pPr>
                <a:defRPr/>
              </a:pPr>
              <a:t>‹#›</a:t>
            </a:fld>
            <a:endParaRPr lang="hu-HU"/>
          </a:p>
        </p:txBody>
      </p:sp>
    </p:spTree>
    <p:extLst>
      <p:ext uri="{BB962C8B-B14F-4D97-AF65-F5344CB8AC3E}">
        <p14:creationId xmlns:p14="http://schemas.microsoft.com/office/powerpoint/2010/main" val="3683292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5" name="Téglalap 4"/>
          <p:cNvSpPr/>
          <p:nvPr/>
        </p:nvSpPr>
        <p:spPr>
          <a:xfrm>
            <a:off x="0" y="0"/>
            <a:ext cx="97155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1105" t="5911" r="1105" b="8865"/>
          <a:stretch>
            <a:fillRect/>
          </a:stretch>
        </p:blipFill>
        <p:spPr bwMode="auto">
          <a:xfrm>
            <a:off x="52388" y="44450"/>
            <a:ext cx="847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title"/>
          </p:nvPr>
        </p:nvSpPr>
        <p:spPr>
          <a:xfrm>
            <a:off x="971600" y="274638"/>
            <a:ext cx="7715200" cy="1143000"/>
          </a:xfrm>
        </p:spPr>
        <p:txBody>
          <a:bodyPr/>
          <a:lstStyle/>
          <a:p>
            <a:r>
              <a:rPr lang="hu-HU" smtClean="0"/>
              <a:t>Mintacím szerkesztése</a:t>
            </a:r>
            <a:endParaRPr lang="hu-HU"/>
          </a:p>
        </p:txBody>
      </p:sp>
      <p:sp>
        <p:nvSpPr>
          <p:cNvPr id="3" name="Tartalom helye 2"/>
          <p:cNvSpPr>
            <a:spLocks noGrp="1"/>
          </p:cNvSpPr>
          <p:nvPr>
            <p:ph sz="half" idx="1"/>
          </p:nvPr>
        </p:nvSpPr>
        <p:spPr>
          <a:xfrm>
            <a:off x="971600" y="1600200"/>
            <a:ext cx="37444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Tartalom helye 3"/>
          <p:cNvSpPr>
            <a:spLocks noGrp="1"/>
          </p:cNvSpPr>
          <p:nvPr>
            <p:ph sz="half" idx="2"/>
          </p:nvPr>
        </p:nvSpPr>
        <p:spPr>
          <a:xfrm>
            <a:off x="4860032" y="1600200"/>
            <a:ext cx="382676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8" name="Élőláb helye 5"/>
          <p:cNvSpPr>
            <a:spLocks noGrp="1"/>
          </p:cNvSpPr>
          <p:nvPr>
            <p:ph type="ftr" sz="quarter" idx="10"/>
          </p:nvPr>
        </p:nvSpPr>
        <p:spPr/>
        <p:txBody>
          <a:bodyPr/>
          <a:lstStyle>
            <a:lvl1pPr>
              <a:defRPr/>
            </a:lvl1pPr>
          </a:lstStyle>
          <a:p>
            <a:pPr>
              <a:defRPr/>
            </a:pPr>
            <a:r>
              <a:rPr lang="hu-HU"/>
              <a:t>XLIV. szakmai fórum</a:t>
            </a:r>
          </a:p>
        </p:txBody>
      </p:sp>
      <p:sp>
        <p:nvSpPr>
          <p:cNvPr id="9" name="Dia számának helye 6"/>
          <p:cNvSpPr>
            <a:spLocks noGrp="1"/>
          </p:cNvSpPr>
          <p:nvPr>
            <p:ph type="sldNum" sz="quarter" idx="11"/>
          </p:nvPr>
        </p:nvSpPr>
        <p:spPr/>
        <p:txBody>
          <a:bodyPr/>
          <a:lstStyle>
            <a:lvl1pPr>
              <a:defRPr/>
            </a:lvl1pPr>
          </a:lstStyle>
          <a:p>
            <a:pPr>
              <a:defRPr/>
            </a:pPr>
            <a:r>
              <a:rPr lang="hu-HU"/>
              <a:t>2011 január 11.</a:t>
            </a: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60779" y="44450"/>
            <a:ext cx="847725" cy="796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7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059207D0-786F-4E12-96EF-0FD148173061}" type="datetimeFigureOut">
              <a:rPr lang="hu-HU"/>
              <a:pPr>
                <a:defRPr/>
              </a:pPr>
              <a:t>2012.09.17.</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9BB8ACD4-F5D3-4960-AF11-FDCABB121F0C}" type="slidenum">
              <a:rPr lang="hu-HU"/>
              <a:pPr>
                <a:defRPr/>
              </a:pPr>
              <a:t>‹#›</a:t>
            </a:fld>
            <a:endParaRPr lang="hu-HU"/>
          </a:p>
        </p:txBody>
      </p:sp>
    </p:spTree>
    <p:extLst>
      <p:ext uri="{BB962C8B-B14F-4D97-AF65-F5344CB8AC3E}">
        <p14:creationId xmlns:p14="http://schemas.microsoft.com/office/powerpoint/2010/main" val="405084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A2BEF6C5-09FB-4D87-8463-D0E74C9B948B}" type="datetimeFigureOut">
              <a:rPr lang="hu-HU"/>
              <a:pPr>
                <a:defRPr/>
              </a:pPr>
              <a:t>2012.09.17.</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2DE3C22D-60DE-451E-A0E6-B25616B7C92A}" type="slidenum">
              <a:rPr lang="hu-HU"/>
              <a:pPr>
                <a:defRPr/>
              </a:pPr>
              <a:t>‹#›</a:t>
            </a:fld>
            <a:endParaRPr lang="hu-HU"/>
          </a:p>
        </p:txBody>
      </p:sp>
    </p:spTree>
    <p:extLst>
      <p:ext uri="{BB962C8B-B14F-4D97-AF65-F5344CB8AC3E}">
        <p14:creationId xmlns:p14="http://schemas.microsoft.com/office/powerpoint/2010/main" val="258860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C36B31D3-160F-4ACC-9B0A-CE1EFE179B8B}" type="datetimeFigureOut">
              <a:rPr lang="hu-HU"/>
              <a:pPr>
                <a:defRPr/>
              </a:pPr>
              <a:t>2012.09.17.</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1CBF6F08-136D-4BB2-B884-08568D661312}" type="slidenum">
              <a:rPr lang="hu-HU"/>
              <a:pPr>
                <a:defRPr/>
              </a:pPr>
              <a:t>‹#›</a:t>
            </a:fld>
            <a:endParaRPr lang="hu-HU"/>
          </a:p>
        </p:txBody>
      </p:sp>
    </p:spTree>
    <p:extLst>
      <p:ext uri="{BB962C8B-B14F-4D97-AF65-F5344CB8AC3E}">
        <p14:creationId xmlns:p14="http://schemas.microsoft.com/office/powerpoint/2010/main" val="292435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621D8D19-22BE-4D85-981C-19C42A377E9A}" type="datetimeFigureOut">
              <a:rPr lang="hu-HU"/>
              <a:pPr>
                <a:defRPr/>
              </a:pPr>
              <a:t>2012.09.17.</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17F45333-27B8-4118-9466-4CF1326A60CC}" type="slidenum">
              <a:rPr lang="hu-HU"/>
              <a:pPr>
                <a:defRPr/>
              </a:pPr>
              <a:t>‹#›</a:t>
            </a:fld>
            <a:endParaRPr lang="hu-HU"/>
          </a:p>
        </p:txBody>
      </p:sp>
    </p:spTree>
    <p:extLst>
      <p:ext uri="{BB962C8B-B14F-4D97-AF65-F5344CB8AC3E}">
        <p14:creationId xmlns:p14="http://schemas.microsoft.com/office/powerpoint/2010/main" val="2724529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smtClean="0"/>
              <a:t>Kép beszúrásához kattintson az ikonra</a:t>
            </a:r>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B3AF4CD4-7081-4E68-B28A-90CB4372C67F}" type="datetimeFigureOut">
              <a:rPr lang="hu-HU"/>
              <a:pPr>
                <a:defRPr/>
              </a:pPr>
              <a:t>2012.09.17.</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4BA6FD8C-FEA7-4086-9158-E7C4DD6DB946}" type="slidenum">
              <a:rPr lang="hu-HU"/>
              <a:pPr>
                <a:defRPr/>
              </a:pPr>
              <a:t>‹#›</a:t>
            </a:fld>
            <a:endParaRPr lang="hu-HU"/>
          </a:p>
        </p:txBody>
      </p:sp>
    </p:spTree>
    <p:extLst>
      <p:ext uri="{BB962C8B-B14F-4D97-AF65-F5344CB8AC3E}">
        <p14:creationId xmlns:p14="http://schemas.microsoft.com/office/powerpoint/2010/main" val="222200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Szöveg hely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1724B80-7375-42C5-919A-44AA210C26B2}" type="datetimeFigureOut">
              <a:rPr lang="hu-HU"/>
              <a:pPr>
                <a:defRPr/>
              </a:pPr>
              <a:t>2012.09.17.</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ECCA341-3307-42BF-A05B-B52B71DCFA98}"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73" r:id="rId3"/>
    <p:sldLayoutId id="214748378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18" Type="http://schemas.openxmlformats.org/officeDocument/2006/relationships/diagramLayout" Target="../diagrams/layout3.xml"/><Relationship Id="rId26" Type="http://schemas.microsoft.com/office/2007/relationships/diagramDrawing" Target="../diagrams/drawing4.xml"/><Relationship Id="rId3" Type="http://schemas.openxmlformats.org/officeDocument/2006/relationships/image" Target="../media/image5.png"/><Relationship Id="rId21" Type="http://schemas.microsoft.com/office/2007/relationships/diagramDrawing" Target="../diagrams/drawing3.xml"/><Relationship Id="rId7" Type="http://schemas.openxmlformats.org/officeDocument/2006/relationships/diagramData" Target="../diagrams/data1.xml"/><Relationship Id="rId12" Type="http://schemas.openxmlformats.org/officeDocument/2006/relationships/diagramData" Target="../diagrams/data2.xml"/><Relationship Id="rId17" Type="http://schemas.openxmlformats.org/officeDocument/2006/relationships/diagramData" Target="../diagrams/data3.xml"/><Relationship Id="rId25" Type="http://schemas.openxmlformats.org/officeDocument/2006/relationships/diagramColors" Target="../diagrams/colors4.xml"/><Relationship Id="rId2" Type="http://schemas.openxmlformats.org/officeDocument/2006/relationships/notesSlide" Target="../notesSlides/notesSlide4.xml"/><Relationship Id="rId16" Type="http://schemas.microsoft.com/office/2007/relationships/diagramDrawing" Target="../diagrams/drawing2.xml"/><Relationship Id="rId20"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diagramDrawing" Target="../diagrams/drawing1.xml"/><Relationship Id="rId24" Type="http://schemas.openxmlformats.org/officeDocument/2006/relationships/diagramQuickStyle" Target="../diagrams/quickStyle4.xml"/><Relationship Id="rId5" Type="http://schemas.openxmlformats.org/officeDocument/2006/relationships/image" Target="../media/image7.png"/><Relationship Id="rId15" Type="http://schemas.openxmlformats.org/officeDocument/2006/relationships/diagramColors" Target="../diagrams/colors2.xml"/><Relationship Id="rId23" Type="http://schemas.openxmlformats.org/officeDocument/2006/relationships/diagramLayout" Target="../diagrams/layout4.xml"/><Relationship Id="rId10" Type="http://schemas.openxmlformats.org/officeDocument/2006/relationships/diagramColors" Target="../diagrams/colors1.xml"/><Relationship Id="rId19" Type="http://schemas.openxmlformats.org/officeDocument/2006/relationships/diagramQuickStyle" Target="../diagrams/quickStyle3.xml"/><Relationship Id="rId4" Type="http://schemas.openxmlformats.org/officeDocument/2006/relationships/image" Target="../media/image6.png"/><Relationship Id="rId9" Type="http://schemas.openxmlformats.org/officeDocument/2006/relationships/diagramQuickStyle" Target="../diagrams/quickStyle1.xml"/><Relationship Id="rId14" Type="http://schemas.openxmlformats.org/officeDocument/2006/relationships/diagramQuickStyle" Target="../diagrams/quickStyle2.xml"/><Relationship Id="rId22" Type="http://schemas.openxmlformats.org/officeDocument/2006/relationships/diagramData" Target="../diagrams/data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ím 1"/>
          <p:cNvSpPr>
            <a:spLocks noGrp="1"/>
          </p:cNvSpPr>
          <p:nvPr>
            <p:ph type="ctrTitle"/>
          </p:nvPr>
        </p:nvSpPr>
        <p:spPr>
          <a:xfrm>
            <a:off x="971550" y="2130425"/>
            <a:ext cx="7486650" cy="1470025"/>
          </a:xfrm>
        </p:spPr>
        <p:txBody>
          <a:bodyPr/>
          <a:lstStyle/>
          <a:p>
            <a:pPr eaLnBrk="1" hangingPunct="1"/>
            <a:r>
              <a:rPr lang="en-GB" smtClean="0"/>
              <a:t>Information Terrorism</a:t>
            </a:r>
            <a:br>
              <a:rPr lang="en-GB" smtClean="0"/>
            </a:br>
            <a:r>
              <a:rPr lang="en-GB" smtClean="0"/>
              <a:t>from</a:t>
            </a:r>
            <a:br>
              <a:rPr lang="en-GB" smtClean="0"/>
            </a:br>
            <a:r>
              <a:rPr lang="en-GB" smtClean="0"/>
              <a:t>IT Forensics Perspective</a:t>
            </a:r>
          </a:p>
        </p:txBody>
      </p:sp>
      <p:sp>
        <p:nvSpPr>
          <p:cNvPr id="3" name="Alcím 2"/>
          <p:cNvSpPr>
            <a:spLocks noGrp="1"/>
          </p:cNvSpPr>
          <p:nvPr>
            <p:ph type="subTitle" idx="1"/>
          </p:nvPr>
        </p:nvSpPr>
        <p:spPr>
          <a:xfrm>
            <a:off x="2051050" y="3860800"/>
            <a:ext cx="6400800" cy="1752600"/>
          </a:xfrm>
        </p:spPr>
        <p:txBody>
          <a:bodyPr/>
          <a:lstStyle/>
          <a:p>
            <a:pPr eaLnBrk="1" hangingPunct="1">
              <a:defRPr/>
            </a:pPr>
            <a:r>
              <a:rPr lang="en-GB" sz="2400" smtClean="0"/>
              <a:t>Zsolt Illési</a:t>
            </a:r>
            <a:br>
              <a:rPr lang="en-GB" sz="2400" smtClean="0"/>
            </a:br>
            <a:r>
              <a:rPr lang="en-GB" sz="2400" smtClean="0"/>
              <a:t>illesi.zsolt@mail.duf.hu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artalom helye 2"/>
          <p:cNvSpPr>
            <a:spLocks noGrp="1"/>
          </p:cNvSpPr>
          <p:nvPr>
            <p:ph idx="1"/>
          </p:nvPr>
        </p:nvSpPr>
        <p:spPr>
          <a:xfrm>
            <a:off x="1043608" y="1600200"/>
            <a:ext cx="7643192" cy="43497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dirty="0"/>
              <a:t>who?	</a:t>
            </a:r>
            <a:r>
              <a:rPr lang="en-GB" dirty="0">
                <a:sym typeface="Symbol"/>
              </a:rPr>
              <a:t></a:t>
            </a:r>
            <a:r>
              <a:rPr lang="en-GB" dirty="0"/>
              <a:t> individual(s) involved</a:t>
            </a:r>
          </a:p>
          <a:p>
            <a:pPr eaLnBrk="1" hangingPunct="1"/>
            <a:r>
              <a:rPr lang="en-GB" dirty="0"/>
              <a:t>what?</a:t>
            </a:r>
            <a:r>
              <a:rPr lang="hu-HU" dirty="0"/>
              <a:t>	</a:t>
            </a:r>
            <a:r>
              <a:rPr lang="en-GB" dirty="0">
                <a:sym typeface="Symbol"/>
              </a:rPr>
              <a:t></a:t>
            </a:r>
            <a:r>
              <a:rPr lang="en-GB" dirty="0"/>
              <a:t> nature of events that occurred</a:t>
            </a:r>
          </a:p>
          <a:p>
            <a:pPr eaLnBrk="1" hangingPunct="1"/>
            <a:r>
              <a:rPr lang="en-GB" dirty="0"/>
              <a:t>where?</a:t>
            </a:r>
            <a:r>
              <a:rPr lang="hu-HU" dirty="0"/>
              <a:t>	</a:t>
            </a:r>
            <a:r>
              <a:rPr lang="en-GB" dirty="0">
                <a:sym typeface="Symbol"/>
              </a:rPr>
              <a:t></a:t>
            </a:r>
            <a:r>
              <a:rPr lang="en-GB" dirty="0"/>
              <a:t> crime scene</a:t>
            </a:r>
          </a:p>
          <a:p>
            <a:pPr eaLnBrk="1" hangingPunct="1"/>
            <a:r>
              <a:rPr lang="en-GB" dirty="0"/>
              <a:t>when?</a:t>
            </a:r>
            <a:r>
              <a:rPr lang="hu-HU" dirty="0"/>
              <a:t>	</a:t>
            </a:r>
            <a:r>
              <a:rPr lang="en-GB" dirty="0">
                <a:sym typeface="Symbol"/>
              </a:rPr>
              <a:t></a:t>
            </a:r>
            <a:r>
              <a:rPr lang="en-GB" dirty="0"/>
              <a:t> timeline of events</a:t>
            </a:r>
          </a:p>
          <a:p>
            <a:pPr eaLnBrk="1" hangingPunct="1"/>
            <a:r>
              <a:rPr lang="en-GB" dirty="0"/>
              <a:t>why?</a:t>
            </a:r>
            <a:r>
              <a:rPr lang="hu-HU" dirty="0"/>
              <a:t>	</a:t>
            </a:r>
            <a:r>
              <a:rPr lang="en-GB" dirty="0">
                <a:sym typeface="Symbol"/>
              </a:rPr>
              <a:t></a:t>
            </a:r>
            <a:r>
              <a:rPr lang="en-GB" dirty="0"/>
              <a:t> motivation of the offense</a:t>
            </a:r>
          </a:p>
          <a:p>
            <a:pPr eaLnBrk="1" hangingPunct="1"/>
            <a:r>
              <a:rPr lang="en-GB" dirty="0"/>
              <a:t>how?</a:t>
            </a:r>
            <a:r>
              <a:rPr lang="hu-HU" dirty="0"/>
              <a:t>	</a:t>
            </a:r>
            <a:r>
              <a:rPr lang="en-GB" dirty="0">
                <a:sym typeface="Symbol"/>
              </a:rPr>
              <a:t></a:t>
            </a:r>
            <a:r>
              <a:rPr lang="en-GB" dirty="0"/>
              <a:t> used tools or exploits</a:t>
            </a:r>
          </a:p>
          <a:p>
            <a:pPr eaLnBrk="1" hangingPunct="1"/>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0918" y="5157192"/>
            <a:ext cx="1822698" cy="182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ím 2"/>
          <p:cNvSpPr>
            <a:spLocks noGrp="1"/>
          </p:cNvSpPr>
          <p:nvPr>
            <p:ph type="title"/>
          </p:nvPr>
        </p:nvSpPr>
        <p:spPr/>
        <p:txBody>
          <a:bodyPr/>
          <a:lstStyle/>
          <a:p>
            <a:r>
              <a:rPr lang="en-GB" dirty="0" smtClean="0"/>
              <a:t>Investigator Questions</a:t>
            </a:r>
            <a:r>
              <a:rPr lang="hu-HU" dirty="0" smtClean="0"/>
              <a:t/>
            </a:r>
            <a:br>
              <a:rPr lang="hu-HU" dirty="0" smtClean="0"/>
            </a:br>
            <a:r>
              <a:rPr lang="en-GB" dirty="0" smtClean="0"/>
              <a:t>&amp; Answers</a:t>
            </a:r>
            <a:endParaRPr lang="en-GB" dirty="0"/>
          </a:p>
        </p:txBody>
      </p:sp>
    </p:spTree>
    <p:extLst>
      <p:ext uri="{BB962C8B-B14F-4D97-AF65-F5344CB8AC3E}">
        <p14:creationId xmlns:p14="http://schemas.microsoft.com/office/powerpoint/2010/main" val="335808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ím 1"/>
          <p:cNvSpPr>
            <a:spLocks noGrp="1"/>
          </p:cNvSpPr>
          <p:nvPr>
            <p:ph type="title"/>
          </p:nvPr>
        </p:nvSpPr>
        <p:spPr/>
        <p:txBody>
          <a:bodyPr/>
          <a:lstStyle/>
          <a:p>
            <a:pPr eaLnBrk="1" hangingPunct="1"/>
            <a:r>
              <a:rPr lang="en-GB" dirty="0" smtClean="0"/>
              <a:t>Data Flux Issue</a:t>
            </a:r>
          </a:p>
        </p:txBody>
      </p:sp>
      <p:sp>
        <p:nvSpPr>
          <p:cNvPr id="3" name="Tartalom helye 2"/>
          <p:cNvSpPr>
            <a:spLocks noGrp="1"/>
          </p:cNvSpPr>
          <p:nvPr>
            <p:ph idx="1"/>
          </p:nvPr>
        </p:nvSpPr>
        <p:spPr/>
        <p:txBody>
          <a:bodyPr/>
          <a:lstStyle/>
          <a:p>
            <a:pPr eaLnBrk="1" hangingPunct="1"/>
            <a:r>
              <a:rPr lang="en-GB" sz="2400" dirty="0" smtClean="0"/>
              <a:t>Windows 7</a:t>
            </a:r>
          </a:p>
          <a:p>
            <a:pPr lvl="1" eaLnBrk="1" hangingPunct="1"/>
            <a:r>
              <a:rPr lang="en-GB" sz="2400" dirty="0" smtClean="0"/>
              <a:t>size on a </a:t>
            </a:r>
            <a:r>
              <a:rPr lang="en-GB" sz="2400" dirty="0" err="1" smtClean="0"/>
              <a:t>hdd</a:t>
            </a:r>
            <a:r>
              <a:rPr lang="en-GB" sz="2400" dirty="0" smtClean="0"/>
              <a:t>:		16GB+</a:t>
            </a:r>
          </a:p>
          <a:p>
            <a:pPr lvl="1" eaLnBrk="1" hangingPunct="1"/>
            <a:r>
              <a:rPr lang="en-GB" sz="2400" dirty="0" smtClean="0"/>
              <a:t>number of files:		80,000+</a:t>
            </a:r>
          </a:p>
          <a:p>
            <a:pPr lvl="1" eaLnBrk="1" hangingPunct="1"/>
            <a:r>
              <a:rPr lang="en-GB" sz="2400" dirty="0" smtClean="0"/>
              <a:t>number of folders:	18,000+</a:t>
            </a:r>
          </a:p>
          <a:p>
            <a:pPr eaLnBrk="1" hangingPunct="1"/>
            <a:endParaRPr lang="en-GB" sz="2400" dirty="0" smtClean="0"/>
          </a:p>
          <a:p>
            <a:pPr eaLnBrk="1" hangingPunct="1"/>
            <a:endParaRPr lang="en-GB" sz="2400" dirty="0" smtClean="0"/>
          </a:p>
          <a:p>
            <a:pPr algn="ctr" eaLnBrk="1" hangingPunct="1">
              <a:buFont typeface="Wingdings" pitchFamily="-37" charset="2"/>
              <a:buNone/>
            </a:pPr>
            <a:r>
              <a:rPr lang="en-GB" sz="2400" dirty="0" smtClean="0"/>
              <a:t>And that’s only the operating on one computer…</a:t>
            </a: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4890627"/>
            <a:ext cx="19431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491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edge">
                                      <p:cBhvr>
                                        <p:cTn id="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ím 1"/>
          <p:cNvSpPr>
            <a:spLocks noGrp="1"/>
          </p:cNvSpPr>
          <p:nvPr>
            <p:ph type="title"/>
          </p:nvPr>
        </p:nvSpPr>
        <p:spPr/>
        <p:txBody>
          <a:bodyPr/>
          <a:lstStyle/>
          <a:p>
            <a:pPr eaLnBrk="1" hangingPunct="1"/>
            <a:r>
              <a:rPr lang="en-GB" dirty="0" smtClean="0"/>
              <a:t>Analysis Care Issue</a:t>
            </a:r>
          </a:p>
        </p:txBody>
      </p:sp>
      <p:sp>
        <p:nvSpPr>
          <p:cNvPr id="3" name="Tartalom helye 2"/>
          <p:cNvSpPr>
            <a:spLocks noGrp="1"/>
          </p:cNvSpPr>
          <p:nvPr>
            <p:ph idx="1"/>
          </p:nvPr>
        </p:nvSpPr>
        <p:spPr/>
        <p:txBody>
          <a:bodyPr/>
          <a:lstStyle/>
          <a:p>
            <a:pPr eaLnBrk="1" hangingPunct="1"/>
            <a:r>
              <a:rPr lang="en-GB" sz="2400" dirty="0" smtClean="0"/>
              <a:t>thoroughness → time consuming</a:t>
            </a:r>
          </a:p>
          <a:p>
            <a:pPr eaLnBrk="1" hangingPunct="1"/>
            <a:r>
              <a:rPr lang="en-GB" sz="2400" dirty="0" smtClean="0"/>
              <a:t>time </a:t>
            </a:r>
            <a:r>
              <a:rPr lang="en-GB" sz="2400" dirty="0" smtClean="0">
                <a:sym typeface="Symbol" pitchFamily="-37" charset="2"/>
              </a:rPr>
              <a:t> </a:t>
            </a:r>
            <a:r>
              <a:rPr lang="en-GB" sz="2400" dirty="0" smtClean="0"/>
              <a:t>money</a:t>
            </a:r>
          </a:p>
          <a:p>
            <a:pPr eaLnBrk="1" hangingPunct="1"/>
            <a:r>
              <a:rPr lang="en-GB" sz="2400" dirty="0" smtClean="0"/>
              <a:t>inaccuracy → missing important data</a:t>
            </a:r>
          </a:p>
          <a:p>
            <a:pPr lvl="1" eaLnBrk="1" hangingPunct="1"/>
            <a:r>
              <a:rPr lang="en-GB" sz="2400" dirty="0" smtClean="0"/>
              <a:t>cannot prove guilt</a:t>
            </a:r>
          </a:p>
          <a:p>
            <a:pPr lvl="1" eaLnBrk="1" hangingPunct="1"/>
            <a:r>
              <a:rPr lang="en-GB" sz="2400" dirty="0" smtClean="0"/>
              <a:t>cannot prove innocence</a:t>
            </a: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552628"/>
            <a:ext cx="1403648" cy="140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295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2546" y="5746552"/>
            <a:ext cx="968375"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ím 1"/>
          <p:cNvSpPr>
            <a:spLocks noGrp="1"/>
          </p:cNvSpPr>
          <p:nvPr>
            <p:ph type="title"/>
          </p:nvPr>
        </p:nvSpPr>
        <p:spPr/>
        <p:txBody>
          <a:bodyPr/>
          <a:lstStyle/>
          <a:p>
            <a:r>
              <a:rPr lang="en-GB" dirty="0" smtClean="0"/>
              <a:t>Recent Methodology Evolution</a:t>
            </a:r>
            <a:endParaRPr lang="en-GB" dirty="0"/>
          </a:p>
        </p:txBody>
      </p:sp>
      <p:sp>
        <p:nvSpPr>
          <p:cNvPr id="3" name="Tartalom helye 2"/>
          <p:cNvSpPr>
            <a:spLocks noGrp="1"/>
          </p:cNvSpPr>
          <p:nvPr>
            <p:ph sz="half"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GB" sz="3200" dirty="0" smtClean="0"/>
              <a:t>dead systems</a:t>
            </a:r>
            <a:endParaRPr lang="en-GB" sz="3200" dirty="0"/>
          </a:p>
          <a:p>
            <a:pPr eaLnBrk="1" hangingPunct="1"/>
            <a:r>
              <a:rPr lang="en-GB" sz="3200" dirty="0"/>
              <a:t>well defined analysis steps</a:t>
            </a:r>
          </a:p>
          <a:p>
            <a:pPr eaLnBrk="1" hangingPunct="1"/>
            <a:r>
              <a:rPr lang="en-GB" sz="3200" dirty="0"/>
              <a:t>copy of memory or storage</a:t>
            </a:r>
          </a:p>
          <a:p>
            <a:pPr eaLnBrk="1" hangingPunct="1"/>
            <a:r>
              <a:rPr lang="en-GB" sz="3200" dirty="0"/>
              <a:t>trusted (forensic) environment</a:t>
            </a:r>
          </a:p>
          <a:p>
            <a:pPr eaLnBrk="1" hangingPunct="1"/>
            <a:r>
              <a:rPr lang="en-GB" sz="3200" dirty="0"/>
              <a:t>trusted tools</a:t>
            </a:r>
          </a:p>
        </p:txBody>
      </p:sp>
      <p:sp>
        <p:nvSpPr>
          <p:cNvPr id="4" name="Tartalom helye 3"/>
          <p:cNvSpPr>
            <a:spLocks noGrp="1"/>
          </p:cNvSpPr>
          <p:nvPr>
            <p:ph sz="half" idx="2"/>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GB" sz="3200" dirty="0"/>
              <a:t>live systems</a:t>
            </a:r>
            <a:endParaRPr lang="en-GB" sz="3200" dirty="0"/>
          </a:p>
          <a:p>
            <a:pPr eaLnBrk="1" hangingPunct="1">
              <a:buFont typeface="Arial" pitchFamily="34" charset="0"/>
              <a:buChar char="•"/>
            </a:pPr>
            <a:r>
              <a:rPr lang="en-GB" sz="3200" dirty="0"/>
              <a:t>evolving</a:t>
            </a:r>
            <a:r>
              <a:rPr lang="hu-HU" sz="3200" dirty="0"/>
              <a:t> </a:t>
            </a:r>
            <a:r>
              <a:rPr lang="en-GB" sz="3200" dirty="0"/>
              <a:t>analysis</a:t>
            </a:r>
            <a:br>
              <a:rPr lang="en-GB" sz="3200" dirty="0"/>
            </a:br>
            <a:r>
              <a:rPr lang="en-GB" sz="3200" dirty="0"/>
              <a:t>steps</a:t>
            </a:r>
          </a:p>
          <a:p>
            <a:pPr eaLnBrk="1" hangingPunct="1">
              <a:buFont typeface="Arial" pitchFamily="34" charset="0"/>
              <a:buChar char="•"/>
            </a:pPr>
            <a:r>
              <a:rPr lang="en-GB" sz="3200" dirty="0"/>
              <a:t>original memory or storage content</a:t>
            </a:r>
          </a:p>
          <a:p>
            <a:pPr eaLnBrk="1" hangingPunct="1">
              <a:buFont typeface="Arial" pitchFamily="34" charset="0"/>
              <a:buChar char="•"/>
            </a:pPr>
            <a:r>
              <a:rPr lang="en-GB" sz="3200" dirty="0"/>
              <a:t>unclean (live) environment</a:t>
            </a:r>
          </a:p>
          <a:p>
            <a:pPr eaLnBrk="1" hangingPunct="1">
              <a:buFont typeface="Arial" pitchFamily="34" charset="0"/>
              <a:buChar char="•"/>
            </a:pPr>
            <a:r>
              <a:rPr lang="en-GB" sz="3200" dirty="0"/>
              <a:t>undecided tools</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6744" y="5637014"/>
            <a:ext cx="11874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018" t="31976" r="4455" b="32348"/>
          <a:stretch/>
        </p:blipFill>
        <p:spPr bwMode="auto">
          <a:xfrm>
            <a:off x="3420000" y="1656000"/>
            <a:ext cx="1512000"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94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animEffect transition="in" filter="fade">
                                      <p:cBhvr>
                                        <p:cTn id="9" dur="500"/>
                                        <p:tgtEl>
                                          <p:spTgt spid="37890"/>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artalom helye 5"/>
          <p:cNvSpPr>
            <a:spLocks noGrp="1"/>
          </p:cNvSpPr>
          <p:nvPr>
            <p:ph idx="1"/>
          </p:nvPr>
        </p:nvSpPr>
        <p:spPr/>
        <p:txBody>
          <a:bodyPr/>
          <a:lstStyle/>
          <a:p>
            <a:r>
              <a:rPr lang="en-GB" dirty="0" smtClean="0"/>
              <a:t>cloud</a:t>
            </a:r>
          </a:p>
          <a:p>
            <a:r>
              <a:rPr lang="en-GB" dirty="0" smtClean="0"/>
              <a:t>encryption</a:t>
            </a:r>
          </a:p>
          <a:p>
            <a:r>
              <a:rPr lang="en-GB" dirty="0" smtClean="0"/>
              <a:t>artificial ignorance</a:t>
            </a:r>
          </a:p>
          <a:p>
            <a:r>
              <a:rPr lang="en-GB" dirty="0" smtClean="0"/>
              <a:t>artificial intelligence</a:t>
            </a:r>
          </a:p>
          <a:p>
            <a:r>
              <a:rPr lang="en-GB" dirty="0" smtClean="0"/>
              <a:t>data mining</a:t>
            </a:r>
            <a:endParaRPr lang="en-GB" dirty="0"/>
          </a:p>
        </p:txBody>
      </p:sp>
      <p:sp>
        <p:nvSpPr>
          <p:cNvPr id="8" name="Cím 1"/>
          <p:cNvSpPr>
            <a:spLocks noGrp="1"/>
          </p:cNvSpPr>
          <p:nvPr>
            <p:ph type="title"/>
          </p:nvPr>
        </p:nvSpPr>
        <p:spPr/>
        <p:txBody>
          <a:bodyPr/>
          <a:lstStyle/>
          <a:p>
            <a:r>
              <a:rPr lang="en-GB" smtClean="0"/>
              <a:t>Future Methodology Evolution</a:t>
            </a:r>
            <a:endParaRPr lang="en-GB"/>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6354" y="5573595"/>
            <a:ext cx="1213385" cy="129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descr="C:\Users\IZs\AppData\Local\Microsoft\Windows\Temporary Internet Files\Content.IE5\HWPBD494\MC90036150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3046" y="4225971"/>
            <a:ext cx="1766887"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561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artalom helye 2"/>
          <p:cNvSpPr>
            <a:spLocks noGrp="1"/>
          </p:cNvSpPr>
          <p:nvPr>
            <p:ph idx="1"/>
          </p:nvPr>
        </p:nvSpPr>
        <p:spPr>
          <a:xfrm>
            <a:off x="1043608" y="1600200"/>
            <a:ext cx="7643192" cy="43497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2400" dirty="0" smtClean="0"/>
              <a:t>IT forensics support &amp; research initiation</a:t>
            </a:r>
          </a:p>
          <a:p>
            <a:pPr lvl="1" eaLnBrk="1" hangingPunct="1"/>
            <a:r>
              <a:rPr lang="en-GB" sz="2400" dirty="0" smtClean="0"/>
              <a:t>‚hash factory’ set up</a:t>
            </a:r>
          </a:p>
          <a:p>
            <a:pPr lvl="1" eaLnBrk="1" hangingPunct="1"/>
            <a:r>
              <a:rPr lang="en-GB" sz="2400" dirty="0" smtClean="0"/>
              <a:t>methodologies</a:t>
            </a:r>
          </a:p>
          <a:p>
            <a:pPr lvl="1" eaLnBrk="1" hangingPunct="1"/>
            <a:r>
              <a:rPr lang="en-GB" sz="2400" dirty="0" smtClean="0"/>
              <a:t>tools</a:t>
            </a:r>
          </a:p>
          <a:p>
            <a:pPr eaLnBrk="1" hangingPunct="1"/>
            <a:r>
              <a:rPr lang="en-GB" sz="2400" dirty="0" smtClean="0"/>
              <a:t>organisational cooperation improvement</a:t>
            </a:r>
          </a:p>
          <a:p>
            <a:pPr lvl="1" eaLnBrk="1" hangingPunct="1"/>
            <a:r>
              <a:rPr lang="en-GB" sz="2400" dirty="0" smtClean="0"/>
              <a:t>national</a:t>
            </a:r>
          </a:p>
          <a:p>
            <a:pPr lvl="1" eaLnBrk="1" hangingPunct="1"/>
            <a:r>
              <a:rPr lang="en-GB" sz="2400" dirty="0" smtClean="0"/>
              <a:t>EU</a:t>
            </a:r>
          </a:p>
          <a:p>
            <a:pPr lvl="1" eaLnBrk="1" hangingPunct="1"/>
            <a:r>
              <a:rPr lang="en-GB" sz="2400" dirty="0" smtClean="0"/>
              <a:t>international</a:t>
            </a:r>
          </a:p>
          <a:p>
            <a:pPr eaLnBrk="1" hangingPunct="1"/>
            <a:r>
              <a:rPr lang="en-GB" sz="2400" dirty="0" smtClean="0"/>
              <a:t>funding forensic experts</a:t>
            </a:r>
          </a:p>
          <a:p>
            <a:pPr lvl="1" eaLnBrk="1" hangingPunct="1"/>
            <a:r>
              <a:rPr lang="en-GB" sz="2400" dirty="0" smtClean="0"/>
              <a:t>complex toolset</a:t>
            </a:r>
          </a:p>
          <a:p>
            <a:pPr lvl="1" eaLnBrk="1" hangingPunct="1"/>
            <a:r>
              <a:rPr lang="en-GB" sz="2400" dirty="0" smtClean="0"/>
              <a:t>full-time professional (forensics) engagement</a:t>
            </a:r>
            <a:endParaRPr lang="en-GB" sz="240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1052736"/>
            <a:ext cx="21240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ím 1"/>
          <p:cNvSpPr>
            <a:spLocks noGrp="1"/>
          </p:cNvSpPr>
          <p:nvPr>
            <p:ph type="title"/>
          </p:nvPr>
        </p:nvSpPr>
        <p:spPr/>
        <p:txBody>
          <a:bodyPr/>
          <a:lstStyle/>
          <a:p>
            <a:r>
              <a:rPr lang="en-GB" dirty="0" smtClean="0"/>
              <a:t>To-Do List</a:t>
            </a:r>
            <a:endParaRPr lang="en-GB" dirty="0"/>
          </a:p>
        </p:txBody>
      </p:sp>
    </p:spTree>
    <p:extLst>
      <p:ext uri="{BB962C8B-B14F-4D97-AF65-F5344CB8AC3E}">
        <p14:creationId xmlns:p14="http://schemas.microsoft.com/office/powerpoint/2010/main" val="641399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ím 1"/>
          <p:cNvSpPr>
            <a:spLocks noGrp="1"/>
          </p:cNvSpPr>
          <p:nvPr>
            <p:ph type="title"/>
          </p:nvPr>
        </p:nvSpPr>
        <p:spPr/>
        <p:txBody>
          <a:bodyPr/>
          <a:lstStyle/>
          <a:p>
            <a:pPr eaLnBrk="1" hangingPunct="1"/>
            <a:r>
              <a:rPr lang="en-GB" smtClean="0"/>
              <a:t>Topics</a:t>
            </a:r>
          </a:p>
        </p:txBody>
      </p:sp>
      <p:sp>
        <p:nvSpPr>
          <p:cNvPr id="4099" name="Tartalom helye 2"/>
          <p:cNvSpPr>
            <a:spLocks noGrp="1"/>
          </p:cNvSpPr>
          <p:nvPr>
            <p:ph idx="1"/>
          </p:nvPr>
        </p:nvSpPr>
        <p:spPr/>
        <p:txBody>
          <a:bodyPr/>
          <a:lstStyle/>
          <a:p>
            <a:pPr eaLnBrk="1" hangingPunct="1"/>
            <a:r>
              <a:rPr lang="en-GB" dirty="0" smtClean="0"/>
              <a:t>terrorism &amp; information technology</a:t>
            </a:r>
          </a:p>
          <a:p>
            <a:pPr eaLnBrk="1" hangingPunct="1"/>
            <a:r>
              <a:rPr lang="en-GB" dirty="0" smtClean="0"/>
              <a:t>forensic investigation  issues</a:t>
            </a:r>
          </a:p>
          <a:p>
            <a:pPr eaLnBrk="1" hangingPunct="1"/>
            <a:r>
              <a:rPr lang="en-GB" dirty="0" smtClean="0"/>
              <a:t>to-do-list</a:t>
            </a: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526361"/>
            <a:ext cx="1331639" cy="13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998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Terrorism &amp;</a:t>
            </a:r>
            <a:br>
              <a:rPr lang="en-GB" dirty="0" smtClean="0"/>
            </a:br>
            <a:r>
              <a:rPr lang="en-GB" dirty="0" smtClean="0"/>
              <a:t>Information Technology</a:t>
            </a:r>
            <a:endParaRPr lang="en-GB" dirty="0"/>
          </a:p>
        </p:txBody>
      </p:sp>
      <p:sp>
        <p:nvSpPr>
          <p:cNvPr id="3" name="Tartalom helye 2"/>
          <p:cNvSpPr>
            <a:spLocks noGrp="1"/>
          </p:cNvSpPr>
          <p:nvPr>
            <p:ph idx="1"/>
          </p:nvPr>
        </p:nvSpPr>
        <p:spPr/>
        <p:txBody>
          <a:bodyPr/>
          <a:lstStyle/>
          <a:p>
            <a:pPr eaLnBrk="1" hangingPunct="1">
              <a:defRPr/>
            </a:pPr>
            <a:r>
              <a:rPr lang="en-GB" dirty="0" smtClean="0"/>
              <a:t>definition uncertainties:</a:t>
            </a:r>
          </a:p>
          <a:p>
            <a:pPr lvl="1" eaLnBrk="1" hangingPunct="1">
              <a:defRPr/>
            </a:pPr>
            <a:r>
              <a:rPr lang="en-GB" sz="3200" dirty="0" smtClean="0"/>
              <a:t>information| cyber| computer</a:t>
            </a:r>
          </a:p>
          <a:p>
            <a:pPr lvl="1" eaLnBrk="1" hangingPunct="1">
              <a:defRPr/>
            </a:pPr>
            <a:r>
              <a:rPr lang="en-GB" sz="3200" dirty="0" smtClean="0"/>
              <a:t>crime| terrorism| war[fare]</a:t>
            </a:r>
          </a:p>
          <a:p>
            <a:pPr lvl="1" eaLnBrk="1" hangingPunct="1">
              <a:defRPr/>
            </a:pPr>
            <a:r>
              <a:rPr lang="en-GB" sz="3200" dirty="0" smtClean="0"/>
              <a:t>hacking, cracking, </a:t>
            </a:r>
            <a:r>
              <a:rPr lang="en-GB" sz="3200" dirty="0" err="1" smtClean="0"/>
              <a:t>hacktivism</a:t>
            </a:r>
            <a:endParaRPr lang="en-GB" sz="3200" dirty="0"/>
          </a:p>
        </p:txBody>
      </p:sp>
      <p:sp>
        <p:nvSpPr>
          <p:cNvPr id="4" name="Téglalap 3"/>
          <p:cNvSpPr/>
          <p:nvPr/>
        </p:nvSpPr>
        <p:spPr>
          <a:xfrm>
            <a:off x="1780784" y="2852936"/>
            <a:ext cx="991015" cy="3603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605080"/>
            <a:ext cx="1475656" cy="1475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67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Csoportba foglalás 6"/>
          <p:cNvGrpSpPr/>
          <p:nvPr/>
        </p:nvGrpSpPr>
        <p:grpSpPr>
          <a:xfrm>
            <a:off x="3551461" y="3063354"/>
            <a:ext cx="1950720" cy="1460068"/>
            <a:chOff x="3779912" y="2636912"/>
            <a:chExt cx="2438400" cy="2281356"/>
          </a:xfrm>
        </p:grpSpPr>
        <p:pic>
          <p:nvPicPr>
            <p:cNvPr id="8" name="Picture 9"/>
            <p:cNvPicPr>
              <a:picLocks noChangeAspect="1" noChangeArrowheads="1"/>
            </p:cNvPicPr>
            <p:nvPr/>
          </p:nvPicPr>
          <p:blipFill>
            <a:blip r:embed="rId3" cstate="screen"/>
            <a:srcRect/>
            <a:stretch>
              <a:fillRect/>
            </a:stretch>
          </p:blipFill>
          <p:spPr bwMode="auto">
            <a:xfrm>
              <a:off x="3779912" y="2636912"/>
              <a:ext cx="2438400" cy="1828800"/>
            </a:xfrm>
            <a:prstGeom prst="rect">
              <a:avLst/>
            </a:prstGeom>
            <a:noFill/>
            <a:ln w="9525">
              <a:noFill/>
              <a:miter lim="800000"/>
              <a:headEnd/>
              <a:tailEnd/>
            </a:ln>
          </p:spPr>
        </p:pic>
        <p:sp>
          <p:nvSpPr>
            <p:cNvPr id="9" name="Szövegdoboz 8"/>
            <p:cNvSpPr txBox="1"/>
            <p:nvPr/>
          </p:nvSpPr>
          <p:spPr>
            <a:xfrm>
              <a:off x="4545302" y="4293096"/>
              <a:ext cx="854000" cy="625172"/>
            </a:xfrm>
            <a:prstGeom prst="rect">
              <a:avLst/>
            </a:prstGeom>
            <a:noFill/>
          </p:spPr>
          <p:txBody>
            <a:bodyPr wrap="none" rtlCol="0">
              <a:spAutoFit/>
            </a:bodyPr>
            <a:lstStyle/>
            <a:p>
              <a:r>
                <a:rPr lang="en-GB" sz="2000" smtClean="0"/>
                <a:t>user</a:t>
              </a:r>
              <a:endParaRPr lang="en-GB" sz="2000"/>
            </a:p>
          </p:txBody>
        </p:sp>
      </p:grpSp>
      <p:grpSp>
        <p:nvGrpSpPr>
          <p:cNvPr id="10" name="Csoportba foglalás 9"/>
          <p:cNvGrpSpPr/>
          <p:nvPr/>
        </p:nvGrpSpPr>
        <p:grpSpPr>
          <a:xfrm>
            <a:off x="2454965" y="1887192"/>
            <a:ext cx="1095172" cy="1045302"/>
            <a:chOff x="1403648" y="1628799"/>
            <a:chExt cx="1368965" cy="1633285"/>
          </a:xfrm>
        </p:grpSpPr>
        <p:pic>
          <p:nvPicPr>
            <p:cNvPr id="11" name="Picture 8"/>
            <p:cNvPicPr>
              <a:picLocks noChangeAspect="1" noChangeArrowheads="1"/>
            </p:cNvPicPr>
            <p:nvPr/>
          </p:nvPicPr>
          <p:blipFill>
            <a:blip r:embed="rId4" cstate="screen"/>
            <a:srcRect/>
            <a:stretch>
              <a:fillRect/>
            </a:stretch>
          </p:blipFill>
          <p:spPr bwMode="auto">
            <a:xfrm>
              <a:off x="1629755" y="1628799"/>
              <a:ext cx="1080000" cy="1080000"/>
            </a:xfrm>
            <a:prstGeom prst="rect">
              <a:avLst/>
            </a:prstGeom>
            <a:noFill/>
            <a:ln w="9525">
              <a:noFill/>
              <a:miter lim="800000"/>
              <a:headEnd/>
              <a:tailEnd/>
            </a:ln>
          </p:spPr>
        </p:pic>
        <p:sp>
          <p:nvSpPr>
            <p:cNvPr id="12" name="Szövegdoboz 11"/>
            <p:cNvSpPr txBox="1"/>
            <p:nvPr/>
          </p:nvSpPr>
          <p:spPr>
            <a:xfrm>
              <a:off x="1403648" y="2636912"/>
              <a:ext cx="1368965" cy="625172"/>
            </a:xfrm>
            <a:prstGeom prst="rect">
              <a:avLst/>
            </a:prstGeom>
            <a:noFill/>
          </p:spPr>
          <p:txBody>
            <a:bodyPr wrap="none" rtlCol="0">
              <a:spAutoFit/>
            </a:bodyPr>
            <a:lstStyle/>
            <a:p>
              <a:r>
                <a:rPr lang="en-GB" sz="2000" smtClean="0"/>
                <a:t>attacker</a:t>
              </a:r>
              <a:endParaRPr lang="en-GB" sz="2000"/>
            </a:p>
          </p:txBody>
        </p:sp>
      </p:grpSp>
      <p:grpSp>
        <p:nvGrpSpPr>
          <p:cNvPr id="13" name="Csoportba foglalás 12"/>
          <p:cNvGrpSpPr/>
          <p:nvPr/>
        </p:nvGrpSpPr>
        <p:grpSpPr>
          <a:xfrm>
            <a:off x="5274309" y="1827796"/>
            <a:ext cx="1196161" cy="1045302"/>
            <a:chOff x="6444208" y="1556792"/>
            <a:chExt cx="1495201" cy="1633284"/>
          </a:xfrm>
        </p:grpSpPr>
        <p:pic>
          <p:nvPicPr>
            <p:cNvPr id="14" name="Picture 5"/>
            <p:cNvPicPr>
              <a:picLocks noChangeAspect="1" noChangeArrowheads="1"/>
            </p:cNvPicPr>
            <p:nvPr/>
          </p:nvPicPr>
          <p:blipFill>
            <a:blip r:embed="rId5" cstate="screen"/>
            <a:srcRect/>
            <a:stretch>
              <a:fillRect/>
            </a:stretch>
          </p:blipFill>
          <p:spPr bwMode="auto">
            <a:xfrm>
              <a:off x="6753479" y="1556792"/>
              <a:ext cx="1080000" cy="1080000"/>
            </a:xfrm>
            <a:prstGeom prst="rect">
              <a:avLst/>
            </a:prstGeom>
            <a:noFill/>
            <a:ln w="9525">
              <a:noFill/>
              <a:miter lim="800000"/>
              <a:headEnd/>
              <a:tailEnd/>
            </a:ln>
          </p:spPr>
        </p:pic>
        <p:sp>
          <p:nvSpPr>
            <p:cNvPr id="15" name="Szövegdoboz 14"/>
            <p:cNvSpPr txBox="1"/>
            <p:nvPr/>
          </p:nvSpPr>
          <p:spPr>
            <a:xfrm>
              <a:off x="6444208" y="2564904"/>
              <a:ext cx="1495201" cy="625172"/>
            </a:xfrm>
            <a:prstGeom prst="rect">
              <a:avLst/>
            </a:prstGeom>
            <a:noFill/>
          </p:spPr>
          <p:txBody>
            <a:bodyPr wrap="none" rtlCol="0">
              <a:spAutoFit/>
            </a:bodyPr>
            <a:lstStyle/>
            <a:p>
              <a:pPr algn="r"/>
              <a:r>
                <a:rPr lang="en-GB" sz="2000" smtClean="0"/>
                <a:t>defender</a:t>
              </a:r>
              <a:endParaRPr lang="en-GB" sz="2000"/>
            </a:p>
          </p:txBody>
        </p:sp>
      </p:grpSp>
      <p:grpSp>
        <p:nvGrpSpPr>
          <p:cNvPr id="16" name="Csoportba foglalás 15"/>
          <p:cNvGrpSpPr/>
          <p:nvPr/>
        </p:nvGrpSpPr>
        <p:grpSpPr>
          <a:xfrm>
            <a:off x="3749204" y="5001624"/>
            <a:ext cx="1555234" cy="1060771"/>
            <a:chOff x="4139952" y="5157192"/>
            <a:chExt cx="1944042" cy="1657456"/>
          </a:xfrm>
        </p:grpSpPr>
        <p:pic>
          <p:nvPicPr>
            <p:cNvPr id="17" name="Picture 7"/>
            <p:cNvPicPr>
              <a:picLocks noChangeAspect="1" noChangeArrowheads="1"/>
            </p:cNvPicPr>
            <p:nvPr/>
          </p:nvPicPr>
          <p:blipFill>
            <a:blip r:embed="rId6" cstate="screen"/>
            <a:srcRect/>
            <a:stretch>
              <a:fillRect/>
            </a:stretch>
          </p:blipFill>
          <p:spPr bwMode="auto">
            <a:xfrm>
              <a:off x="4572430" y="5157192"/>
              <a:ext cx="1080000" cy="1080000"/>
            </a:xfrm>
            <a:prstGeom prst="rect">
              <a:avLst/>
            </a:prstGeom>
            <a:noFill/>
            <a:ln w="9525">
              <a:noFill/>
              <a:miter lim="800000"/>
              <a:headEnd/>
              <a:tailEnd/>
            </a:ln>
          </p:spPr>
        </p:pic>
        <p:sp>
          <p:nvSpPr>
            <p:cNvPr id="18" name="Szövegdoboz 17"/>
            <p:cNvSpPr txBox="1"/>
            <p:nvPr/>
          </p:nvSpPr>
          <p:spPr>
            <a:xfrm>
              <a:off x="4139952" y="6093296"/>
              <a:ext cx="1944042" cy="721352"/>
            </a:xfrm>
            <a:prstGeom prst="rect">
              <a:avLst/>
            </a:prstGeom>
            <a:noFill/>
          </p:spPr>
          <p:txBody>
            <a:bodyPr wrap="none" rtlCol="0">
              <a:spAutoFit/>
            </a:bodyPr>
            <a:lstStyle/>
            <a:p>
              <a:r>
                <a:rPr lang="en-GB" sz="2400" smtClean="0"/>
                <a:t>pathfinder</a:t>
              </a:r>
              <a:endParaRPr lang="en-GB" sz="2400"/>
            </a:p>
          </p:txBody>
        </p:sp>
      </p:grpSp>
      <p:graphicFrame>
        <p:nvGraphicFramePr>
          <p:cNvPr id="19" name="Diagram 18"/>
          <p:cNvGraphicFramePr/>
          <p:nvPr>
            <p:extLst>
              <p:ext uri="{D42A27DB-BD31-4B8C-83A1-F6EECF244321}">
                <p14:modId xmlns:p14="http://schemas.microsoft.com/office/powerpoint/2010/main" val="2071943220"/>
              </p:ext>
            </p:extLst>
          </p:nvPr>
        </p:nvGraphicFramePr>
        <p:xfrm>
          <a:off x="3000252" y="2673892"/>
          <a:ext cx="3053139" cy="19557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0" name="Diagram 19"/>
          <p:cNvGraphicFramePr/>
          <p:nvPr>
            <p:extLst>
              <p:ext uri="{D42A27DB-BD31-4B8C-83A1-F6EECF244321}">
                <p14:modId xmlns:p14="http://schemas.microsoft.com/office/powerpoint/2010/main" val="271683601"/>
              </p:ext>
            </p:extLst>
          </p:nvPr>
        </p:nvGraphicFramePr>
        <p:xfrm>
          <a:off x="4399181" y="1329216"/>
          <a:ext cx="3053139" cy="19557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1" name="Diagram 20"/>
          <p:cNvGraphicFramePr/>
          <p:nvPr>
            <p:extLst>
              <p:ext uri="{D42A27DB-BD31-4B8C-83A1-F6EECF244321}">
                <p14:modId xmlns:p14="http://schemas.microsoft.com/office/powerpoint/2010/main" val="2139257045"/>
              </p:ext>
            </p:extLst>
          </p:nvPr>
        </p:nvGraphicFramePr>
        <p:xfrm>
          <a:off x="1518861" y="1401224"/>
          <a:ext cx="3053139" cy="195576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2" name="Diagram 21"/>
          <p:cNvGraphicFramePr/>
          <p:nvPr>
            <p:extLst>
              <p:ext uri="{D42A27DB-BD31-4B8C-83A1-F6EECF244321}">
                <p14:modId xmlns:p14="http://schemas.microsoft.com/office/powerpoint/2010/main" val="1120595326"/>
              </p:ext>
            </p:extLst>
          </p:nvPr>
        </p:nvGraphicFramePr>
        <p:xfrm>
          <a:off x="3000252" y="4497568"/>
          <a:ext cx="3053139" cy="195576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 name="Cím 1"/>
          <p:cNvSpPr>
            <a:spLocks noGrp="1"/>
          </p:cNvSpPr>
          <p:nvPr>
            <p:ph type="title"/>
          </p:nvPr>
        </p:nvSpPr>
        <p:spPr/>
        <p:txBody>
          <a:bodyPr/>
          <a:lstStyle/>
          <a:p>
            <a:r>
              <a:rPr lang="en-GB" dirty="0" smtClean="0"/>
              <a:t>Security Players</a:t>
            </a:r>
            <a:endParaRPr lang="en-GB" dirty="0"/>
          </a:p>
        </p:txBody>
      </p:sp>
    </p:spTree>
    <p:extLst>
      <p:ext uri="{BB962C8B-B14F-4D97-AF65-F5344CB8AC3E}">
        <p14:creationId xmlns:p14="http://schemas.microsoft.com/office/powerpoint/2010/main" val="306604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7"/>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0"/>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0"/>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1"/>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2"/>
                                        </p:tgtEl>
                                        <p:attrNameLst>
                                          <p:attrName>style.visibility</p:attrName>
                                        </p:attrNameLst>
                                      </p:cBhvr>
                                      <p:to>
                                        <p:strVal val="hidden"/>
                                      </p:to>
                                    </p:set>
                                  </p:childTnLst>
                                </p:cTn>
                              </p:par>
                              <p:par>
                                <p:cTn id="61" presetID="64" presetClass="path" presetSubtype="0" accel="50000" decel="50000" fill="hold" nodeType="withEffect">
                                  <p:stCondLst>
                                    <p:cond delay="0"/>
                                  </p:stCondLst>
                                  <p:childTnLst>
                                    <p:animMotion origin="layout" path="M 0 0  L 0 -0.33333  E" pathEditMode="relative" ptsTypes="">
                                      <p:cBhvr>
                                        <p:cTn id="62"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Graphic spid="19" grpId="1">
        <p:bldAsOne/>
      </p:bldGraphic>
      <p:bldGraphic spid="20" grpId="0">
        <p:bldAsOne/>
      </p:bldGraphic>
      <p:bldGraphic spid="20" grpId="1">
        <p:bldAsOne/>
      </p:bldGraphic>
      <p:bldGraphic spid="21" grpId="0">
        <p:bldAsOne/>
      </p:bldGraphic>
      <p:bldGraphic spid="21" grpId="1">
        <p:bldAsOne/>
      </p:bldGraphic>
      <p:bldGraphic spid="22" grpId="0">
        <p:bldAsOne/>
      </p:bldGraphic>
      <p:bldGraphic spid="22" grpId="1">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artalom helye 2"/>
          <p:cNvSpPr>
            <a:spLocks noGrp="1"/>
          </p:cNvSpPr>
          <p:nvPr>
            <p:ph idx="1"/>
          </p:nvPr>
        </p:nvSpPr>
        <p:spPr>
          <a:xfrm>
            <a:off x="1043608" y="1600200"/>
            <a:ext cx="5680256" cy="43497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dirty="0" smtClean="0"/>
              <a:t>‚</a:t>
            </a:r>
            <a:r>
              <a:rPr lang="en-GB" i="1" dirty="0" smtClean="0"/>
              <a:t>everywhere you go,</a:t>
            </a:r>
            <a:br>
              <a:rPr lang="en-GB" i="1" dirty="0" smtClean="0"/>
            </a:br>
            <a:r>
              <a:rPr lang="en-GB" i="1" dirty="0" smtClean="0"/>
              <a:t>you take something with you,</a:t>
            </a:r>
            <a:br>
              <a:rPr lang="en-GB" i="1" dirty="0" smtClean="0"/>
            </a:br>
            <a:r>
              <a:rPr lang="en-GB" i="1" dirty="0" smtClean="0"/>
              <a:t>and you leave</a:t>
            </a:r>
            <a:r>
              <a:rPr lang="hu-HU" i="1" dirty="0" smtClean="0"/>
              <a:t/>
            </a:r>
            <a:br>
              <a:rPr lang="hu-HU" i="1" dirty="0" smtClean="0"/>
            </a:br>
            <a:r>
              <a:rPr lang="en-GB" i="1" dirty="0" smtClean="0"/>
              <a:t>something behind</a:t>
            </a:r>
            <a:r>
              <a:rPr lang="en-GB" dirty="0" smtClean="0"/>
              <a:t>’</a:t>
            </a:r>
          </a:p>
          <a:p>
            <a:pPr eaLnBrk="1" hangingPunct="1"/>
            <a:endParaRPr lang="en-GB" dirty="0" smtClean="0"/>
          </a:p>
          <a:p>
            <a:pPr eaLnBrk="1" hangingPunct="1"/>
            <a:r>
              <a:rPr lang="en-GB" dirty="0" smtClean="0"/>
              <a:t>provide link between</a:t>
            </a:r>
          </a:p>
          <a:p>
            <a:pPr lvl="1" eaLnBrk="1" hangingPunct="1"/>
            <a:r>
              <a:rPr lang="en-GB" sz="3200" dirty="0" smtClean="0"/>
              <a:t>crime scene(s)</a:t>
            </a:r>
          </a:p>
          <a:p>
            <a:pPr lvl="1" eaLnBrk="1" hangingPunct="1"/>
            <a:r>
              <a:rPr lang="en-GB" sz="3200" dirty="0" smtClean="0"/>
              <a:t>victim(s)</a:t>
            </a:r>
          </a:p>
          <a:p>
            <a:pPr lvl="1" eaLnBrk="1" hangingPunct="1"/>
            <a:r>
              <a:rPr lang="en-GB" sz="3200" dirty="0" smtClean="0"/>
              <a:t>perpetrator(s)</a:t>
            </a:r>
            <a:endParaRPr lang="en-GB" sz="3200" dirty="0"/>
          </a:p>
        </p:txBody>
      </p:sp>
      <p:pic>
        <p:nvPicPr>
          <p:cNvPr id="235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039" t="27577" r="32997" b="27577"/>
          <a:stretch/>
        </p:blipFill>
        <p:spPr bwMode="auto">
          <a:xfrm>
            <a:off x="7487643" y="2636912"/>
            <a:ext cx="1656357" cy="164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2924301"/>
            <a:ext cx="1065507" cy="106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6704" y="1484784"/>
            <a:ext cx="1331640" cy="102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Balra-jobbra nyíl 27"/>
          <p:cNvSpPr/>
          <p:nvPr/>
        </p:nvSpPr>
        <p:spPr>
          <a:xfrm>
            <a:off x="6660232" y="3326184"/>
            <a:ext cx="720080" cy="261743"/>
          </a:xfrm>
          <a:prstGeom prst="lef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33" name="Balra-jobbra nyíl 32"/>
          <p:cNvSpPr/>
          <p:nvPr/>
        </p:nvSpPr>
        <p:spPr>
          <a:xfrm rot="18784817">
            <a:off x="6022320" y="2524671"/>
            <a:ext cx="720080" cy="261743"/>
          </a:xfrm>
          <a:prstGeom prst="lef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34" name="Balra-jobbra nyíl 33"/>
          <p:cNvSpPr/>
          <p:nvPr/>
        </p:nvSpPr>
        <p:spPr>
          <a:xfrm rot="2334250">
            <a:off x="7238627" y="2500267"/>
            <a:ext cx="720080" cy="261743"/>
          </a:xfrm>
          <a:prstGeom prst="lef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 name="Cím 1"/>
          <p:cNvSpPr>
            <a:spLocks noGrp="1"/>
          </p:cNvSpPr>
          <p:nvPr>
            <p:ph type="title"/>
          </p:nvPr>
        </p:nvSpPr>
        <p:spPr/>
        <p:txBody>
          <a:bodyPr/>
          <a:lstStyle/>
          <a:p>
            <a:r>
              <a:rPr lang="en-GB" dirty="0" err="1" smtClean="0"/>
              <a:t>Locard’s</a:t>
            </a:r>
            <a:r>
              <a:rPr lang="en-GB" dirty="0" smtClean="0"/>
              <a:t> Exchange Principle</a:t>
            </a:r>
            <a:endParaRPr lang="en-GB" dirty="0"/>
          </a:p>
        </p:txBody>
      </p:sp>
    </p:spTree>
    <p:extLst>
      <p:ext uri="{BB962C8B-B14F-4D97-AF65-F5344CB8AC3E}">
        <p14:creationId xmlns:p14="http://schemas.microsoft.com/office/powerpoint/2010/main" val="336895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ím 1"/>
          <p:cNvSpPr>
            <a:spLocks noGrp="1"/>
          </p:cNvSpPr>
          <p:nvPr>
            <p:ph type="title"/>
          </p:nvPr>
        </p:nvSpPr>
        <p:spPr/>
        <p:txBody>
          <a:bodyPr>
            <a:normAutofit fontScale="90000"/>
          </a:bodyPr>
          <a:lstStyle/>
          <a:p>
            <a:pPr eaLnBrk="1" hangingPunct="1">
              <a:defRPr/>
            </a:pPr>
            <a:r>
              <a:rPr lang="en-GB" sz="3800" dirty="0"/>
              <a:t>Computers, Crime, and Criminal Investigations</a:t>
            </a:r>
          </a:p>
        </p:txBody>
      </p:sp>
      <p:sp>
        <p:nvSpPr>
          <p:cNvPr id="5123" name="Tartalom helye 2"/>
          <p:cNvSpPr>
            <a:spLocks noGrp="1"/>
          </p:cNvSpPr>
          <p:nvPr>
            <p:ph idx="1"/>
          </p:nvPr>
        </p:nvSpPr>
        <p:spPr/>
        <p:txBody>
          <a:bodyPr/>
          <a:lstStyle/>
          <a:p>
            <a:pPr eaLnBrk="1" hangingPunct="1">
              <a:buFont typeface="Wingdings" pitchFamily="-37" charset="2"/>
              <a:buNone/>
            </a:pPr>
            <a:r>
              <a:rPr lang="en-GB" sz="2400" dirty="0" smtClean="0"/>
              <a:t>all IT resources can be:</a:t>
            </a:r>
          </a:p>
          <a:p>
            <a:pPr eaLnBrk="1" hangingPunct="1"/>
            <a:r>
              <a:rPr lang="en-GB" sz="2400" dirty="0" smtClean="0"/>
              <a:t>target</a:t>
            </a:r>
          </a:p>
          <a:p>
            <a:pPr eaLnBrk="1" hangingPunct="1"/>
            <a:r>
              <a:rPr lang="en-GB" sz="2400" dirty="0" smtClean="0"/>
              <a:t>implementation/commitment tool/environment</a:t>
            </a:r>
          </a:p>
          <a:p>
            <a:pPr eaLnBrk="1" hangingPunct="1"/>
            <a:r>
              <a:rPr lang="en-GB" sz="2400" dirty="0" smtClean="0"/>
              <a:t>symbol</a:t>
            </a:r>
          </a:p>
          <a:p>
            <a:pPr eaLnBrk="1" hangingPunct="1"/>
            <a:r>
              <a:rPr lang="en-GB" sz="2400" dirty="0" smtClean="0"/>
              <a:t>witness</a:t>
            </a:r>
          </a:p>
          <a:p>
            <a:pPr eaLnBrk="1" hangingPunct="1">
              <a:buFont typeface="Wingdings" pitchFamily="-37" charset="2"/>
              <a:buNone/>
            </a:pPr>
            <a:r>
              <a:rPr lang="en-GB" sz="2400" dirty="0" smtClean="0"/>
              <a:t>of a (computer) crime</a:t>
            </a:r>
          </a:p>
        </p:txBody>
      </p:sp>
      <p:sp>
        <p:nvSpPr>
          <p:cNvPr id="4" name="Téglalap 3"/>
          <p:cNvSpPr/>
          <p:nvPr/>
        </p:nvSpPr>
        <p:spPr>
          <a:xfrm>
            <a:off x="1331640" y="3429000"/>
            <a:ext cx="1080120" cy="3603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9224" y="5517232"/>
            <a:ext cx="14573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13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1"/>
          <p:cNvSpPr>
            <a:spLocks noGrp="1"/>
          </p:cNvSpPr>
          <p:nvPr>
            <p:ph type="title"/>
          </p:nvPr>
        </p:nvSpPr>
        <p:spPr/>
        <p:txBody>
          <a:bodyPr/>
          <a:lstStyle/>
          <a:p>
            <a:pPr eaLnBrk="1" hangingPunct="1"/>
            <a:r>
              <a:rPr lang="en-GB" smtClean="0"/>
              <a:t>Computer Investigation Target</a:t>
            </a:r>
          </a:p>
        </p:txBody>
      </p:sp>
      <p:sp>
        <p:nvSpPr>
          <p:cNvPr id="6147" name="Tartalom helye 2"/>
          <p:cNvSpPr>
            <a:spLocks noGrp="1"/>
          </p:cNvSpPr>
          <p:nvPr>
            <p:ph idx="1"/>
          </p:nvPr>
        </p:nvSpPr>
        <p:spPr>
          <a:xfrm>
            <a:off x="971600" y="1600200"/>
            <a:ext cx="7715200" cy="4596223"/>
          </a:xfrm>
        </p:spPr>
        <p:txBody>
          <a:bodyPr/>
          <a:lstStyle/>
          <a:p>
            <a:pPr eaLnBrk="1" hangingPunct="1"/>
            <a:r>
              <a:rPr lang="en-GB" smtClean="0"/>
              <a:t>DEO ≡ </a:t>
            </a:r>
            <a:r>
              <a:rPr lang="en-GB" u="sng" smtClean="0"/>
              <a:t>d</a:t>
            </a:r>
            <a:r>
              <a:rPr lang="en-GB" smtClean="0"/>
              <a:t>igital </a:t>
            </a:r>
            <a:r>
              <a:rPr lang="en-GB" u="sng" smtClean="0"/>
              <a:t>e</a:t>
            </a:r>
            <a:r>
              <a:rPr lang="en-GB" smtClean="0"/>
              <a:t>vidence </a:t>
            </a:r>
            <a:r>
              <a:rPr lang="en-GB" u="sng" smtClean="0"/>
              <a:t>o</a:t>
            </a:r>
            <a:r>
              <a:rPr lang="en-GB" smtClean="0"/>
              <a:t>bject</a:t>
            </a:r>
          </a:p>
          <a:p>
            <a:pPr lvl="1" eaLnBrk="1" hangingPunct="1"/>
            <a:r>
              <a:rPr lang="en-GB" sz="3200" smtClean="0"/>
              <a:t>files</a:t>
            </a:r>
          </a:p>
          <a:p>
            <a:pPr lvl="1" eaLnBrk="1" hangingPunct="1"/>
            <a:r>
              <a:rPr lang="en-GB" sz="3200" smtClean="0"/>
              <a:t>data structures</a:t>
            </a:r>
          </a:p>
          <a:p>
            <a:pPr lvl="1" eaLnBrk="1" hangingPunct="1"/>
            <a:r>
              <a:rPr lang="en-GB" sz="3200" smtClean="0"/>
              <a:t>data elements (metadata)</a:t>
            </a:r>
          </a:p>
          <a:p>
            <a:pPr lvl="1" eaLnBrk="1" hangingPunct="1"/>
            <a:r>
              <a:rPr lang="en-GB" sz="3200" smtClean="0"/>
              <a:t>configuration elements (control data, settings etc.)</a:t>
            </a:r>
          </a:p>
          <a:p>
            <a:pPr marL="0" indent="0" eaLnBrk="1" hangingPunct="1">
              <a:buNone/>
            </a:pPr>
            <a:endParaRPr lang="en-GB" smtClean="0"/>
          </a:p>
          <a:p>
            <a:pPr marL="0" indent="0" eaLnBrk="1" hangingPunct="1">
              <a:buNone/>
            </a:pPr>
            <a:endParaRPr lang="en-GB" smtClean="0"/>
          </a:p>
          <a:p>
            <a:pPr marL="0" indent="0" algn="ctr" eaLnBrk="1" hangingPunct="1">
              <a:buNone/>
            </a:pPr>
            <a:r>
              <a:rPr lang="en-GB" smtClean="0"/>
              <a:t>DEO serves as evidence element.</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616" y="5517232"/>
            <a:ext cx="1358384" cy="1358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72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7">
                                            <p:txEl>
                                              <p:pRg st="7" end="7"/>
                                            </p:txEl>
                                          </p:spTgt>
                                        </p:tgtEl>
                                        <p:attrNameLst>
                                          <p:attrName>style.visibility</p:attrName>
                                        </p:attrNameLst>
                                      </p:cBhvr>
                                      <p:to>
                                        <p:strVal val="visible"/>
                                      </p:to>
                                    </p:set>
                                    <p:animEffect transition="in" filter="wheel(1)">
                                      <p:cBhvr>
                                        <p:cTn id="7" dur="20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ím 1"/>
          <p:cNvSpPr>
            <a:spLocks noGrp="1"/>
          </p:cNvSpPr>
          <p:nvPr>
            <p:ph type="title"/>
          </p:nvPr>
        </p:nvSpPr>
        <p:spPr>
          <a:xfrm>
            <a:off x="971550" y="274638"/>
            <a:ext cx="7715250" cy="1143000"/>
          </a:xfrm>
        </p:spPr>
        <p:txBody>
          <a:bodyPr/>
          <a:lstStyle/>
          <a:p>
            <a:pPr eaLnBrk="1" hangingPunct="1"/>
            <a:r>
              <a:rPr lang="en-GB" smtClean="0"/>
              <a:t>Evidence</a:t>
            </a:r>
          </a:p>
        </p:txBody>
      </p:sp>
      <p:sp>
        <p:nvSpPr>
          <p:cNvPr id="8195" name="Tartalom helye 2"/>
          <p:cNvSpPr>
            <a:spLocks noGrp="1"/>
          </p:cNvSpPr>
          <p:nvPr>
            <p:ph idx="1"/>
          </p:nvPr>
        </p:nvSpPr>
        <p:spPr>
          <a:xfrm>
            <a:off x="971550" y="1600200"/>
            <a:ext cx="7715250" cy="4525963"/>
          </a:xfrm>
        </p:spPr>
        <p:txBody>
          <a:bodyPr>
            <a:normAutofit/>
          </a:bodyPr>
          <a:lstStyle/>
          <a:p>
            <a:pPr eaLnBrk="1" hangingPunct="1">
              <a:buFont typeface="Arial" charset="0"/>
              <a:buNone/>
            </a:pPr>
            <a:r>
              <a:rPr lang="en-GB" dirty="0" smtClean="0"/>
              <a:t>in general</a:t>
            </a:r>
          </a:p>
          <a:p>
            <a:pPr eaLnBrk="1" hangingPunct="1"/>
            <a:r>
              <a:rPr lang="en-GB" dirty="0" smtClean="0"/>
              <a:t>data relates to relevant points of a case</a:t>
            </a:r>
          </a:p>
          <a:p>
            <a:pPr eaLnBrk="1" hangingPunct="1"/>
            <a:r>
              <a:rPr lang="en-GB" dirty="0" smtClean="0"/>
              <a:t>all together suitable establishing the facts (supporting the claims), ex-post reconstructions</a:t>
            </a:r>
          </a:p>
        </p:txBody>
      </p:sp>
    </p:spTree>
    <p:extLst>
      <p:ext uri="{BB962C8B-B14F-4D97-AF65-F5344CB8AC3E}">
        <p14:creationId xmlns:p14="http://schemas.microsoft.com/office/powerpoint/2010/main" val="824977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Problems</a:t>
            </a:r>
            <a:endParaRPr lang="en-GB" dirty="0"/>
          </a:p>
        </p:txBody>
      </p:sp>
      <p:sp>
        <p:nvSpPr>
          <p:cNvPr id="3" name="Tartalom helye 2"/>
          <p:cNvSpPr>
            <a:spLocks noGrp="1"/>
          </p:cNvSpPr>
          <p:nvPr>
            <p:ph idx="1"/>
          </p:nvPr>
        </p:nvSpPr>
        <p:spPr/>
        <p:txBody>
          <a:bodyPr/>
          <a:lstStyle/>
          <a:p>
            <a:r>
              <a:rPr lang="en-GB" dirty="0" smtClean="0"/>
              <a:t>‚questions &amp; answers’</a:t>
            </a:r>
          </a:p>
          <a:p>
            <a:r>
              <a:rPr lang="en-GB" dirty="0" smtClean="0"/>
              <a:t>‚needle in a haystack’</a:t>
            </a:r>
          </a:p>
          <a:p>
            <a:r>
              <a:rPr lang="en-GB" dirty="0" smtClean="0"/>
              <a:t>constant development in IT</a:t>
            </a:r>
          </a:p>
        </p:txBody>
      </p:sp>
      <p:pic>
        <p:nvPicPr>
          <p:cNvPr id="358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671" t="30608" r="5402" b="32103"/>
          <a:stretch/>
        </p:blipFill>
        <p:spPr bwMode="auto">
          <a:xfrm>
            <a:off x="5004000" y="5526000"/>
            <a:ext cx="4140000"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645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z igazságügyi informatikai szakértés modellezése 0.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Az igazságügyi informatikai szakértés modellezése 0.0.1</Template>
  <TotalTime>644</TotalTime>
  <Words>1221</Words>
  <Application>Microsoft Office PowerPoint</Application>
  <PresentationFormat>Diavetítés a képernyőre (4:3 oldalarány)</PresentationFormat>
  <Paragraphs>266</Paragraphs>
  <Slides>15</Slides>
  <Notes>15</Notes>
  <HiddenSlides>0</HiddenSlides>
  <MMClips>0</MMClips>
  <ScaleCrop>false</ScaleCrop>
  <HeadingPairs>
    <vt:vector size="4" baseType="variant">
      <vt:variant>
        <vt:lpstr>Téma</vt:lpstr>
      </vt:variant>
      <vt:variant>
        <vt:i4>1</vt:i4>
      </vt:variant>
      <vt:variant>
        <vt:lpstr>Diacímek</vt:lpstr>
      </vt:variant>
      <vt:variant>
        <vt:i4>15</vt:i4>
      </vt:variant>
    </vt:vector>
  </HeadingPairs>
  <TitlesOfParts>
    <vt:vector size="16" baseType="lpstr">
      <vt:lpstr>Az igazságügyi informatikai szakértés modellezése 0.0.1</vt:lpstr>
      <vt:lpstr>Information Terrorism from IT Forensics Perspective</vt:lpstr>
      <vt:lpstr>Topics</vt:lpstr>
      <vt:lpstr>Terrorism &amp; Information Technology</vt:lpstr>
      <vt:lpstr>Security Players</vt:lpstr>
      <vt:lpstr>Locard’s Exchange Principle</vt:lpstr>
      <vt:lpstr>Computers, Crime, and Criminal Investigations</vt:lpstr>
      <vt:lpstr>Computer Investigation Target</vt:lpstr>
      <vt:lpstr>Evidence</vt:lpstr>
      <vt:lpstr>Problems</vt:lpstr>
      <vt:lpstr>Investigator Questions &amp; Answers</vt:lpstr>
      <vt:lpstr>Data Flux Issue</vt:lpstr>
      <vt:lpstr>Analysis Care Issue</vt:lpstr>
      <vt:lpstr>Recent Methodology Evolution</vt:lpstr>
      <vt:lpstr>Future Methodology Evolution</vt:lpstr>
      <vt:lpstr>To-Do List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IZs</dc:creator>
  <cp:lastModifiedBy>Informatikai intézet</cp:lastModifiedBy>
  <cp:revision>53</cp:revision>
  <dcterms:created xsi:type="dcterms:W3CDTF">2011-01-12T15:52:09Z</dcterms:created>
  <dcterms:modified xsi:type="dcterms:W3CDTF">2012-09-17T10:46:30Z</dcterms:modified>
</cp:coreProperties>
</file>