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1" r:id="rId4"/>
    <p:sldId id="259" r:id="rId5"/>
    <p:sldId id="266" r:id="rId6"/>
    <p:sldId id="267" r:id="rId7"/>
    <p:sldId id="264" r:id="rId8"/>
    <p:sldId id="265" r:id="rId9"/>
  </p:sldIdLst>
  <p:sldSz cx="9144000" cy="6858000" type="screen4x3"/>
  <p:notesSz cx="6854825" cy="9750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04" autoAdjust="0"/>
  </p:normalViewPr>
  <p:slideViewPr>
    <p:cSldViewPr>
      <p:cViewPr varScale="1">
        <p:scale>
          <a:sx n="65" d="100"/>
          <a:sy n="65" d="100"/>
        </p:scale>
        <p:origin x="-3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5B982-B8AB-4CBA-8A2D-7FFD0523DA3A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CA566-0860-4F7C-A4FE-E67C81E3EE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2815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5D14F-0929-4DE9-9C73-2408A123EC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31838"/>
            <a:ext cx="487362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3" y="4631452"/>
            <a:ext cx="5483860" cy="438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2815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0257-1DA6-415B-B442-5A69A16CCC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M. Weber, </a:t>
            </a:r>
            <a:r>
              <a:rPr lang="en-GB" i="1" baseline="0" dirty="0" smtClean="0"/>
              <a:t>Political Writings</a:t>
            </a:r>
            <a:r>
              <a:rPr lang="en-GB" baseline="0" dirty="0" smtClean="0"/>
              <a:t>, eds. </a:t>
            </a:r>
            <a:r>
              <a:rPr lang="en-GB" dirty="0" err="1" smtClean="0"/>
              <a:t>Lassman</a:t>
            </a:r>
            <a:r>
              <a:rPr lang="en-GB" dirty="0" smtClean="0"/>
              <a:t> &amp; </a:t>
            </a:r>
            <a:r>
              <a:rPr lang="en-GB" dirty="0" err="1" smtClean="0"/>
              <a:t>Speirs</a:t>
            </a:r>
            <a:r>
              <a:rPr lang="en-GB" dirty="0" smtClean="0"/>
              <a:t>,</a:t>
            </a:r>
            <a:r>
              <a:rPr lang="en-GB" baseline="0" dirty="0" smtClean="0"/>
              <a:t> CUP, 1994, 310-11.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0257-1DA6-415B-B442-5A69A16CCC0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0257-1DA6-415B-B442-5A69A16CCC0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Overlaps: in general</a:t>
            </a:r>
            <a:r>
              <a:rPr lang="en-GB" baseline="0" dirty="0" smtClean="0"/>
              <a:t> a series of more of less formal contractual relationships:</a:t>
            </a:r>
          </a:p>
          <a:p>
            <a:r>
              <a:rPr lang="en-GB" dirty="0" smtClean="0"/>
              <a:t>state/corporate: contracting,</a:t>
            </a:r>
            <a:r>
              <a:rPr lang="en-GB" baseline="0" dirty="0" smtClean="0"/>
              <a:t> recruitment, protective security advice, procurement, technological development. </a:t>
            </a:r>
            <a:r>
              <a:rPr lang="en-GB" baseline="0" dirty="0" err="1" smtClean="0"/>
              <a:t>Shorrock</a:t>
            </a:r>
            <a:r>
              <a:rPr lang="en-GB" baseline="0" dirty="0" smtClean="0"/>
              <a:t> (2008) re. corporatism.</a:t>
            </a:r>
          </a:p>
          <a:p>
            <a:r>
              <a:rPr lang="en-GB" baseline="0" dirty="0" smtClean="0"/>
              <a:t>State/sovereignty: CIA/Castro, state/UVF et al in NI, US/Awakening in Iraq, UK/</a:t>
            </a:r>
            <a:r>
              <a:rPr lang="en-GB" baseline="0" dirty="0" err="1" smtClean="0"/>
              <a:t>Mahdi</a:t>
            </a:r>
            <a:r>
              <a:rPr lang="en-GB" baseline="0" dirty="0" smtClean="0"/>
              <a:t> army in Basra... Absorbing former insurgents such as in </a:t>
            </a:r>
            <a:r>
              <a:rPr lang="en-GB" baseline="0" dirty="0" err="1" smtClean="0"/>
              <a:t>Sth</a:t>
            </a:r>
            <a:r>
              <a:rPr lang="en-GB" baseline="0" dirty="0" smtClean="0"/>
              <a:t> Africa, Kosovo</a:t>
            </a:r>
          </a:p>
          <a:p>
            <a:r>
              <a:rPr lang="en-GB" baseline="0" dirty="0" smtClean="0"/>
              <a:t>Sovereignty/corporate: sub-contracting security to militias,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0257-1DA6-415B-B442-5A69A16CCC0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E53D-395F-45A7-B31B-AF243FB8D17F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605E-168F-4194-BEA4-C9610AB9B2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1622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Budapest, September 29-30, 2011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Terrorism and Democracy in the 21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Century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208912" cy="3600400"/>
          </a:xfrm>
        </p:spPr>
        <p:txBody>
          <a:bodyPr>
            <a:normAutofit/>
          </a:bodyPr>
          <a:lstStyle/>
          <a:p>
            <a:r>
              <a:rPr lang="en-GB" sz="4300" b="1" dirty="0" smtClean="0">
                <a:solidFill>
                  <a:schemeClr val="tx1"/>
                </a:solidFill>
              </a:rPr>
              <a:t>Supervising Intelligence Networks: the new challenge for oversight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Peter Gill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University of Liverpool, UK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p.gill@liv.ac.uk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context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human costs of terrorism and counter-terrorism since 9/11:</a:t>
            </a:r>
          </a:p>
          <a:p>
            <a:pPr marL="914400" lvl="1" indent="-514350"/>
            <a:r>
              <a:rPr lang="en-GB" dirty="0" err="1" smtClean="0"/>
              <a:t>150k</a:t>
            </a:r>
            <a:r>
              <a:rPr lang="en-GB" dirty="0" smtClean="0"/>
              <a:t> civilians killed (</a:t>
            </a:r>
            <a:r>
              <a:rPr lang="en-GB" dirty="0" err="1" smtClean="0"/>
              <a:t>c10</a:t>
            </a:r>
            <a:r>
              <a:rPr lang="en-GB" dirty="0" smtClean="0"/>
              <a:t>% in ‘terrorist attacks)</a:t>
            </a:r>
          </a:p>
          <a:p>
            <a:pPr marL="914400" lvl="1" indent="-514350"/>
            <a:r>
              <a:rPr lang="en-GB" dirty="0" err="1" smtClean="0"/>
              <a:t>60k</a:t>
            </a:r>
            <a:r>
              <a:rPr lang="en-GB" dirty="0" smtClean="0"/>
              <a:t> ‘insurgents’/’terrorists’ killed</a:t>
            </a:r>
          </a:p>
          <a:p>
            <a:pPr marL="914400" lvl="1" indent="-514350"/>
            <a:r>
              <a:rPr lang="en-GB" dirty="0" err="1" smtClean="0"/>
              <a:t>42k</a:t>
            </a:r>
            <a:r>
              <a:rPr lang="en-GB" dirty="0" smtClean="0"/>
              <a:t> national/foreign police/military killed (Burke, 2011, 500-505)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political cost to democracy:</a:t>
            </a:r>
          </a:p>
          <a:p>
            <a:pPr marL="914400" lvl="1" indent="-514350"/>
            <a:r>
              <a:rPr lang="en-GB" dirty="0" smtClean="0"/>
              <a:t>Enhanced corporatist security-intelligence-industrial complex beyond democratic control and oversight</a:t>
            </a:r>
          </a:p>
          <a:p>
            <a:pPr marL="914400" lvl="1" indent="-514350"/>
            <a:r>
              <a:rPr lang="en-GB" dirty="0" smtClean="0"/>
              <a:t>Threatening democracy in order to save it?</a:t>
            </a:r>
          </a:p>
          <a:p>
            <a:pPr marL="914400" lvl="1" indent="-51435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b="1" dirty="0" smtClean="0"/>
              <a:t>Intelligence control and oversight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Intelligence: ‘mainly secret activities... intended to enhance security and/or maintain power relative to competitors by forewarning of threats and opportunities’ (Gill, 2009, 214)</a:t>
            </a:r>
          </a:p>
          <a:p>
            <a:r>
              <a:rPr lang="en-GB" dirty="0" smtClean="0"/>
              <a:t>can they be subject to democratic control and oversight in the interests of effectiveness, efficiency, legality, propriety and respect for rights?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Oversight: the story so far...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Studies of oversight have concentrated on </a:t>
            </a:r>
            <a:r>
              <a:rPr lang="en-GB" b="1" dirty="0" smtClean="0"/>
              <a:t>state</a:t>
            </a:r>
            <a:r>
              <a:rPr lang="en-GB" dirty="0" smtClean="0"/>
              <a:t> intelligence (military, police, security...)</a:t>
            </a:r>
          </a:p>
          <a:p>
            <a:pPr>
              <a:buNone/>
            </a:pPr>
            <a:r>
              <a:rPr lang="en-GB" dirty="0" smtClean="0"/>
              <a:t>But, two other intelligence sectors/actors:</a:t>
            </a:r>
          </a:p>
          <a:p>
            <a:r>
              <a:rPr lang="en-GB" b="1" dirty="0" smtClean="0"/>
              <a:t>corporations</a:t>
            </a:r>
            <a:r>
              <a:rPr lang="en-GB" dirty="0" smtClean="0"/>
              <a:t>: a) competitive/business b) security, especially private security and military companies; ‘in-house’ in mining, banking etc;</a:t>
            </a:r>
          </a:p>
          <a:p>
            <a:r>
              <a:rPr lang="en-GB" dirty="0" smtClean="0"/>
              <a:t>‘</a:t>
            </a:r>
            <a:r>
              <a:rPr lang="en-GB" b="1" dirty="0" smtClean="0"/>
              <a:t>sovereignties</a:t>
            </a:r>
            <a:r>
              <a:rPr lang="en-GB" dirty="0" smtClean="0"/>
              <a:t>’: groups willing to use violence to control people, resources, territory (Warner, 2009), e.g. paramilitaries, national liberation movements, militias, criminal organisations.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Security and Intelligence Networks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Important relationships between </a:t>
            </a:r>
            <a:r>
              <a:rPr lang="en-GB" b="1" dirty="0" smtClean="0"/>
              <a:t>sectors</a:t>
            </a:r>
            <a:endParaRPr lang="en-GB" dirty="0" smtClean="0"/>
          </a:p>
          <a:p>
            <a:r>
              <a:rPr lang="en-GB" dirty="0" smtClean="0"/>
              <a:t>Networks also across local and national </a:t>
            </a:r>
            <a:r>
              <a:rPr lang="en-GB" b="1" dirty="0" smtClean="0"/>
              <a:t>levels</a:t>
            </a:r>
          </a:p>
          <a:p>
            <a:r>
              <a:rPr lang="en-GB" dirty="0" smtClean="0"/>
              <a:t>Why? </a:t>
            </a:r>
          </a:p>
          <a:p>
            <a:pPr lvl="1">
              <a:buNone/>
            </a:pPr>
            <a:r>
              <a:rPr lang="en-GB" dirty="0" smtClean="0"/>
              <a:t>a) </a:t>
            </a:r>
            <a:r>
              <a:rPr lang="en-GB" i="1" dirty="0" smtClean="0"/>
              <a:t>ideologies</a:t>
            </a:r>
            <a:r>
              <a:rPr lang="en-GB" dirty="0" smtClean="0"/>
              <a:t>: actors in different sectors may be in alliance or in conflict (or, in some cases, work together for limited purposes)</a:t>
            </a:r>
          </a:p>
          <a:p>
            <a:pPr lvl="1">
              <a:buNone/>
            </a:pPr>
            <a:r>
              <a:rPr lang="en-GB" dirty="0" smtClean="0"/>
              <a:t>b) </a:t>
            </a:r>
            <a:r>
              <a:rPr lang="en-GB" i="1" dirty="0" smtClean="0"/>
              <a:t>interdependencies</a:t>
            </a:r>
            <a:r>
              <a:rPr lang="en-GB" dirty="0" smtClean="0"/>
              <a:t>: personnel, technologies, access to sources, shared objectives ...</a:t>
            </a:r>
          </a:p>
          <a:p>
            <a:r>
              <a:rPr lang="en-GB" dirty="0" smtClean="0"/>
              <a:t>How? May be formal/contractual or informal/deniable. </a:t>
            </a:r>
          </a:p>
          <a:p>
            <a:r>
              <a:rPr lang="en-GB" dirty="0" smtClean="0"/>
              <a:t>Depend on trust and reciprocity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Overseeing networks: an impossibility?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GB" dirty="0" smtClean="0"/>
              <a:t>Progress in overseeing </a:t>
            </a:r>
            <a:r>
              <a:rPr lang="en-GB" b="1" dirty="0" smtClean="0"/>
              <a:t>states</a:t>
            </a:r>
            <a:r>
              <a:rPr lang="en-GB" dirty="0" smtClean="0"/>
              <a:t>: legalisation </a:t>
            </a:r>
            <a:r>
              <a:rPr lang="en-GB" i="1" dirty="0" smtClean="0"/>
              <a:t>via</a:t>
            </a:r>
            <a:r>
              <a:rPr lang="en-GB" dirty="0" smtClean="0"/>
              <a:t> legislation, oversight (judicial, parliamentary, civil society), but </a:t>
            </a:r>
            <a:r>
              <a:rPr lang="en-GB" b="1" dirty="0" smtClean="0"/>
              <a:t>networks</a:t>
            </a:r>
            <a:r>
              <a:rPr lang="en-GB" dirty="0" smtClean="0"/>
              <a:t>?</a:t>
            </a:r>
          </a:p>
          <a:p>
            <a:r>
              <a:rPr lang="en-GB" dirty="0" smtClean="0"/>
              <a:t>ORCON, secrecy and resistance</a:t>
            </a:r>
          </a:p>
          <a:p>
            <a:r>
              <a:rPr lang="en-GB" dirty="0" smtClean="0"/>
              <a:t>Rules, terms of reference and ‘gatekeepers’</a:t>
            </a:r>
          </a:p>
          <a:p>
            <a:r>
              <a:rPr lang="en-GB" dirty="0" smtClean="0"/>
              <a:t>Political will, resources and self-denial</a:t>
            </a:r>
          </a:p>
          <a:p>
            <a:r>
              <a:rPr lang="en-GB" dirty="0" smtClean="0"/>
              <a:t>How about </a:t>
            </a:r>
            <a:r>
              <a:rPr lang="en-GB" b="1" dirty="0" smtClean="0"/>
              <a:t>oversight networks</a:t>
            </a:r>
            <a:r>
              <a:rPr lang="en-GB" dirty="0" smtClean="0"/>
              <a:t>: national and transnational, official and civil society?</a:t>
            </a:r>
          </a:p>
          <a:p>
            <a:pPr>
              <a:buNone/>
            </a:pPr>
            <a:r>
              <a:rPr lang="en-GB" sz="2400" dirty="0" smtClean="0"/>
              <a:t>(cf. Born, Leigh &amp; Wills (eds.) 2011; Marty, 2007)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 smtClean="0"/>
              <a:t>Conclusion: some agenda items...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How significant is ‘terrorism’ compared with other security threats?</a:t>
            </a:r>
          </a:p>
          <a:p>
            <a:pPr lvl="1"/>
            <a:r>
              <a:rPr lang="en-GB" dirty="0" smtClean="0"/>
              <a:t>2010: 18/27 EU members had no terrorist attacks (Europol, 2011)</a:t>
            </a:r>
          </a:p>
          <a:p>
            <a:r>
              <a:rPr lang="en-GB" dirty="0" smtClean="0"/>
              <a:t>How can new corporatist security intelligence complex be scrutinised – for effectiveness and legality? </a:t>
            </a:r>
          </a:p>
          <a:p>
            <a:pPr lvl="1"/>
            <a:r>
              <a:rPr lang="en-GB" dirty="0" smtClean="0"/>
              <a:t>the issue of militarisation.</a:t>
            </a:r>
          </a:p>
          <a:p>
            <a:r>
              <a:rPr lang="en-GB" dirty="0" smtClean="0"/>
              <a:t>The paradox of oversight: necessary to develop state capacity (including regulation of private companies and suppression of uncivil sovereignties) </a:t>
            </a:r>
            <a:r>
              <a:rPr lang="en-GB" b="1" dirty="0" smtClean="0"/>
              <a:t>and</a:t>
            </a:r>
            <a:r>
              <a:rPr lang="en-GB" dirty="0" smtClean="0"/>
              <a:t> enhance oversight of the state.</a:t>
            </a:r>
          </a:p>
          <a:p>
            <a:pPr algn="ctr">
              <a:buNone/>
            </a:pPr>
            <a:r>
              <a:rPr lang="en-GB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/>
              <a:t>References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dirty="0" smtClean="0">
                <a:latin typeface="+mj-lt"/>
              </a:rPr>
              <a:t>Born, Hans , Ian Leigh and Aidan Wills (eds.) 2011, </a:t>
            </a:r>
            <a:r>
              <a:rPr lang="en-GB" sz="2200" i="1" dirty="0" smtClean="0">
                <a:latin typeface="+mj-lt"/>
              </a:rPr>
              <a:t>International intelligence Cooperation and Accountability</a:t>
            </a:r>
            <a:r>
              <a:rPr lang="en-GB" sz="2200" dirty="0" smtClean="0">
                <a:latin typeface="+mj-lt"/>
              </a:rPr>
              <a:t>, London: </a:t>
            </a:r>
            <a:r>
              <a:rPr lang="en-GB" sz="2200" dirty="0" err="1" smtClean="0">
                <a:latin typeface="+mj-lt"/>
              </a:rPr>
              <a:t>Routledge</a:t>
            </a:r>
            <a:r>
              <a:rPr lang="en-GB" sz="2200" dirty="0" smtClean="0">
                <a:latin typeface="+mj-lt"/>
              </a:rPr>
              <a:t>. (esp. chapters by Born &amp; Wills, </a:t>
            </a:r>
            <a:r>
              <a:rPr lang="en-GB" sz="2200" dirty="0" err="1" smtClean="0">
                <a:latin typeface="+mj-lt"/>
              </a:rPr>
              <a:t>Forcese</a:t>
            </a:r>
            <a:r>
              <a:rPr lang="en-GB" sz="2200" dirty="0" smtClean="0">
                <a:latin typeface="+mj-lt"/>
              </a:rPr>
              <a:t>, </a:t>
            </a:r>
            <a:r>
              <a:rPr lang="en-GB" sz="2200" dirty="0" err="1" smtClean="0">
                <a:latin typeface="+mj-lt"/>
              </a:rPr>
              <a:t>Hayez</a:t>
            </a:r>
            <a:r>
              <a:rPr lang="en-GB" sz="2200" dirty="0" smtClean="0">
                <a:latin typeface="+mj-lt"/>
              </a:rPr>
              <a:t>, Leigh, Wills &amp; Born, Wright.)  </a:t>
            </a:r>
          </a:p>
          <a:p>
            <a:pPr>
              <a:buNone/>
            </a:pPr>
            <a:r>
              <a:rPr lang="en-GB" sz="2200" dirty="0" smtClean="0">
                <a:latin typeface="+mj-lt"/>
              </a:rPr>
              <a:t>Burke, Jason, 2011, </a:t>
            </a:r>
            <a:r>
              <a:rPr lang="en-GB" sz="2200" i="1" dirty="0" smtClean="0">
                <a:latin typeface="+mj-lt"/>
              </a:rPr>
              <a:t>The 9/11 Wars</a:t>
            </a:r>
            <a:r>
              <a:rPr lang="en-GB" sz="2200" dirty="0" smtClean="0">
                <a:latin typeface="+mj-lt"/>
              </a:rPr>
              <a:t>, London: Allen Lane.</a:t>
            </a:r>
          </a:p>
          <a:p>
            <a:pPr>
              <a:buNone/>
            </a:pPr>
            <a:r>
              <a:rPr lang="en-GB" sz="2200" dirty="0" smtClean="0">
                <a:latin typeface="+mj-lt"/>
              </a:rPr>
              <a:t>Europol, 2011, </a:t>
            </a:r>
            <a:r>
              <a:rPr lang="en-GB" sz="2200" i="1" dirty="0" smtClean="0">
                <a:latin typeface="+mj-lt"/>
              </a:rPr>
              <a:t>EU Terrorism Situation and Trend Report</a:t>
            </a:r>
            <a:r>
              <a:rPr lang="en-GB" sz="2200" dirty="0" smtClean="0">
                <a:latin typeface="+mj-lt"/>
              </a:rPr>
              <a:t>, April</a:t>
            </a:r>
          </a:p>
          <a:p>
            <a:pPr>
              <a:buNone/>
            </a:pPr>
            <a:r>
              <a:rPr lang="en-GB" sz="2200" dirty="0" smtClean="0">
                <a:latin typeface="+mj-lt"/>
              </a:rPr>
              <a:t>Gill, Peter, 2009, ‘Theories of intelligence,’ </a:t>
            </a:r>
            <a:r>
              <a:rPr lang="en-GB" sz="2200" dirty="0" smtClean="0"/>
              <a:t>Gill, </a:t>
            </a:r>
            <a:r>
              <a:rPr lang="en-GB" sz="2200" dirty="0" err="1" smtClean="0"/>
              <a:t>Marrin</a:t>
            </a:r>
            <a:r>
              <a:rPr lang="en-GB" sz="2200" dirty="0" smtClean="0"/>
              <a:t> &amp; </a:t>
            </a:r>
            <a:r>
              <a:rPr lang="en-GB" sz="2200" dirty="0" err="1" smtClean="0"/>
              <a:t>Phythian</a:t>
            </a:r>
            <a:r>
              <a:rPr lang="en-GB" sz="2200" dirty="0" smtClean="0"/>
              <a:t> (eds.) </a:t>
            </a:r>
            <a:r>
              <a:rPr lang="en-GB" sz="2200" i="1" dirty="0" smtClean="0"/>
              <a:t>Intelligence Theory: key questions and debates</a:t>
            </a:r>
            <a:r>
              <a:rPr lang="en-GB" sz="2200" dirty="0" smtClean="0"/>
              <a:t>, </a:t>
            </a:r>
            <a:r>
              <a:rPr lang="en-GB" sz="2200" dirty="0" err="1" smtClean="0"/>
              <a:t>Routledge</a:t>
            </a:r>
            <a:r>
              <a:rPr lang="en-GB" sz="2200" dirty="0" smtClean="0"/>
              <a:t>, 208-26.</a:t>
            </a:r>
            <a:endParaRPr lang="en-GB" sz="2200" dirty="0" smtClean="0">
              <a:latin typeface="+mj-lt"/>
            </a:endParaRPr>
          </a:p>
          <a:p>
            <a:pPr>
              <a:buNone/>
            </a:pPr>
            <a:r>
              <a:rPr lang="en-GB" sz="2200" dirty="0" smtClean="0">
                <a:latin typeface="+mj-lt"/>
              </a:rPr>
              <a:t>Marty, Dick, 2007, </a:t>
            </a:r>
            <a:r>
              <a:rPr lang="en-GB" sz="2200" i="1" dirty="0" smtClean="0">
                <a:latin typeface="+mj-lt"/>
              </a:rPr>
              <a:t>Secret detentions and unlawful transfers</a:t>
            </a:r>
            <a:r>
              <a:rPr lang="en-GB" sz="2200" dirty="0" smtClean="0">
                <a:latin typeface="+mj-lt"/>
              </a:rPr>
              <a:t>, </a:t>
            </a:r>
            <a:r>
              <a:rPr lang="en-GB" sz="2200" dirty="0" err="1" smtClean="0">
                <a:latin typeface="+mj-lt"/>
              </a:rPr>
              <a:t>CoE</a:t>
            </a:r>
            <a:r>
              <a:rPr lang="en-GB" sz="2200" dirty="0" smtClean="0">
                <a:latin typeface="+mj-lt"/>
              </a:rPr>
              <a:t>. </a:t>
            </a:r>
          </a:p>
          <a:p>
            <a:pPr>
              <a:buNone/>
            </a:pPr>
            <a:r>
              <a:rPr lang="en-GB" sz="2200" dirty="0" smtClean="0">
                <a:latin typeface="+mj-lt"/>
              </a:rPr>
              <a:t>Warner, Mike, 2009, ‘’Intelligence as risk shifting,’  Gill, </a:t>
            </a:r>
            <a:r>
              <a:rPr lang="en-GB" sz="2200" dirty="0" err="1" smtClean="0">
                <a:latin typeface="+mj-lt"/>
              </a:rPr>
              <a:t>Marrin</a:t>
            </a:r>
            <a:r>
              <a:rPr lang="en-GB" sz="2200" dirty="0" smtClean="0">
                <a:latin typeface="+mj-lt"/>
              </a:rPr>
              <a:t> &amp; </a:t>
            </a:r>
            <a:r>
              <a:rPr lang="en-GB" sz="2200" dirty="0" err="1" smtClean="0">
                <a:latin typeface="+mj-lt"/>
              </a:rPr>
              <a:t>Phythian</a:t>
            </a:r>
            <a:r>
              <a:rPr lang="en-GB" sz="2200" dirty="0" smtClean="0">
                <a:latin typeface="+mj-lt"/>
              </a:rPr>
              <a:t> (eds.) </a:t>
            </a:r>
            <a:r>
              <a:rPr lang="en-GB" sz="2200" i="1" dirty="0" smtClean="0">
                <a:latin typeface="+mj-lt"/>
              </a:rPr>
              <a:t>Intelligence Theory: key questions and debates</a:t>
            </a:r>
            <a:r>
              <a:rPr lang="en-GB" sz="2200" dirty="0" smtClean="0">
                <a:latin typeface="+mj-lt"/>
              </a:rPr>
              <a:t>, </a:t>
            </a:r>
            <a:r>
              <a:rPr lang="en-GB" sz="2200" dirty="0" err="1" smtClean="0">
                <a:latin typeface="+mj-lt"/>
              </a:rPr>
              <a:t>Routledge</a:t>
            </a:r>
            <a:r>
              <a:rPr lang="en-GB" sz="2200" dirty="0" smtClean="0">
                <a:latin typeface="+mj-lt"/>
              </a:rPr>
              <a:t>, 16-32.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713</Words>
  <Application>Microsoft Office PowerPoint</Application>
  <PresentationFormat>Diavetítés a képernyőre (4:3 oldalarány)</PresentationFormat>
  <Paragraphs>59</Paragraphs>
  <Slides>8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 Theme</vt:lpstr>
      <vt:lpstr>Budapest, September 29-30, 2011  Terrorism and Democracy in the 21st Century</vt:lpstr>
      <vt:lpstr>The context</vt:lpstr>
      <vt:lpstr>Intelligence control and oversight</vt:lpstr>
      <vt:lpstr>Oversight: the story so far...</vt:lpstr>
      <vt:lpstr>Security and Intelligence Networks</vt:lpstr>
      <vt:lpstr>Overseeing networks: an impossibility?</vt:lpstr>
      <vt:lpstr>Conclusion: some agenda items...</vt:lpstr>
      <vt:lpstr>References</vt:lpstr>
    </vt:vector>
  </TitlesOfParts>
  <Company>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of Intelligence in Democratic Countries: problems and solutions  Symposium, Istanbul September 2010</dc:title>
  <dc:creator>Peter</dc:creator>
  <cp:lastModifiedBy>zubercsany.diana</cp:lastModifiedBy>
  <cp:revision>126</cp:revision>
  <dcterms:created xsi:type="dcterms:W3CDTF">2010-09-17T07:53:05Z</dcterms:created>
  <dcterms:modified xsi:type="dcterms:W3CDTF">2011-09-20T05:54:02Z</dcterms:modified>
</cp:coreProperties>
</file>