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48" r:id="rId5"/>
    <p:sldMasterId id="2147483769" r:id="rId6"/>
    <p:sldMasterId id="2147483782" r:id="rId7"/>
    <p:sldMasterId id="2147483811" r:id="rId8"/>
    <p:sldMasterId id="2147483824" r:id="rId9"/>
    <p:sldMasterId id="2147483836" r:id="rId10"/>
  </p:sldMasterIdLst>
  <p:notesMasterIdLst>
    <p:notesMasterId r:id="rId44"/>
  </p:notesMasterIdLst>
  <p:handoutMasterIdLst>
    <p:handoutMasterId r:id="rId45"/>
  </p:handoutMasterIdLst>
  <p:sldIdLst>
    <p:sldId id="395" r:id="rId11"/>
    <p:sldId id="566" r:id="rId12"/>
    <p:sldId id="569" r:id="rId13"/>
    <p:sldId id="568" r:id="rId14"/>
    <p:sldId id="567" r:id="rId15"/>
    <p:sldId id="570" r:id="rId16"/>
    <p:sldId id="536" r:id="rId17"/>
    <p:sldId id="538" r:id="rId18"/>
    <p:sldId id="537" r:id="rId19"/>
    <p:sldId id="559" r:id="rId20"/>
    <p:sldId id="562" r:id="rId21"/>
    <p:sldId id="564" r:id="rId22"/>
    <p:sldId id="543" r:id="rId23"/>
    <p:sldId id="544" r:id="rId24"/>
    <p:sldId id="434" r:id="rId25"/>
    <p:sldId id="435" r:id="rId26"/>
    <p:sldId id="503" r:id="rId27"/>
    <p:sldId id="520" r:id="rId28"/>
    <p:sldId id="545" r:id="rId29"/>
    <p:sldId id="546" r:id="rId30"/>
    <p:sldId id="551" r:id="rId31"/>
    <p:sldId id="539" r:id="rId32"/>
    <p:sldId id="547" r:id="rId33"/>
    <p:sldId id="548" r:id="rId34"/>
    <p:sldId id="565" r:id="rId35"/>
    <p:sldId id="540" r:id="rId36"/>
    <p:sldId id="553" r:id="rId37"/>
    <p:sldId id="554" r:id="rId38"/>
    <p:sldId id="556" r:id="rId39"/>
    <p:sldId id="557" r:id="rId40"/>
    <p:sldId id="541" r:id="rId41"/>
    <p:sldId id="535" r:id="rId42"/>
    <p:sldId id="542" r:id="rId4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FFFF66"/>
    <a:srgbClr val="66FF33"/>
    <a:srgbClr val="E388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61" autoAdjust="0"/>
    <p:restoredTop sz="75334" autoAdjust="0"/>
  </p:normalViewPr>
  <p:slideViewPr>
    <p:cSldViewPr>
      <p:cViewPr varScale="1">
        <p:scale>
          <a:sx n="81" d="100"/>
          <a:sy n="81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Absolute WNF cases in the US 1999 - 2010 (CDC)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505539190460517E-2"/>
          <c:y val="0.11815478959382959"/>
          <c:w val="0.90313416999302021"/>
          <c:h val="0.80829837089856837"/>
        </c:manualLayout>
      </c:layout>
      <c:barChart>
        <c:barDir val="col"/>
        <c:grouping val="clustered"/>
        <c:varyColors val="0"/>
        <c:ser>
          <c:idx val="0"/>
          <c:order val="0"/>
          <c:tx>
            <c:v>absolute WNF+Sheet1!$1:$1 cases in US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Lit>
              <c:formatCode>General</c:formatCode>
              <c:ptCount val="12"/>
              <c:pt idx="0">
                <c:v>1999</c:v>
              </c:pt>
              <c:pt idx="1">
                <c:v>2000</c:v>
              </c:pt>
              <c:pt idx="2">
                <c:v>2001</c:v>
              </c:pt>
              <c:pt idx="3">
                <c:v>2002</c:v>
              </c:pt>
              <c:pt idx="4">
                <c:v>2003</c:v>
              </c:pt>
              <c:pt idx="5">
                <c:v>2004</c:v>
              </c:pt>
              <c:pt idx="6">
                <c:v>2005</c:v>
              </c:pt>
              <c:pt idx="7">
                <c:v>2006</c:v>
              </c:pt>
              <c:pt idx="8">
                <c:v>2007</c:v>
              </c:pt>
              <c:pt idx="9">
                <c:v>2008</c:v>
              </c:pt>
              <c:pt idx="10">
                <c:v>2009</c:v>
              </c:pt>
              <c:pt idx="11">
                <c:v>2010</c:v>
              </c:pt>
            </c:numLit>
          </c:cat>
          <c:val>
            <c:numRef>
              <c:f>Sheet1!$B$1:$B$12</c:f>
              <c:numCache>
                <c:formatCode>General</c:formatCode>
                <c:ptCount val="12"/>
                <c:pt idx="0">
                  <c:v>62</c:v>
                </c:pt>
                <c:pt idx="1">
                  <c:v>21</c:v>
                </c:pt>
                <c:pt idx="2">
                  <c:v>66</c:v>
                </c:pt>
                <c:pt idx="3">
                  <c:v>4156</c:v>
                </c:pt>
                <c:pt idx="4">
                  <c:v>9862</c:v>
                </c:pt>
                <c:pt idx="5">
                  <c:v>2539</c:v>
                </c:pt>
                <c:pt idx="6">
                  <c:v>3000</c:v>
                </c:pt>
                <c:pt idx="7">
                  <c:v>4269</c:v>
                </c:pt>
                <c:pt idx="8">
                  <c:v>3630</c:v>
                </c:pt>
                <c:pt idx="9">
                  <c:v>1356</c:v>
                </c:pt>
                <c:pt idx="10">
                  <c:v>720</c:v>
                </c:pt>
                <c:pt idx="11">
                  <c:v>1021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03456"/>
        <c:axId val="129604992"/>
      </c:barChart>
      <c:catAx>
        <c:axId val="1296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604992"/>
        <c:crosses val="autoZero"/>
        <c:auto val="1"/>
        <c:lblAlgn val="ctr"/>
        <c:lblOffset val="100"/>
        <c:noMultiLvlLbl val="0"/>
      </c:catAx>
      <c:valAx>
        <c:axId val="12960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0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99D763-53EA-409D-A7D1-C96CD5617B82}" type="datetimeFigureOut">
              <a:rPr lang="hu-HU"/>
              <a:pPr>
                <a:defRPr/>
              </a:pPr>
              <a:t>2011.08.31.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3DD764-DDF3-45F5-AF9C-446879D2AA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97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C793BA-0390-4285-BC5C-290592A1C0CC}" type="datetimeFigureOut">
              <a:rPr lang="hu-HU"/>
              <a:pPr>
                <a:defRPr/>
              </a:pPr>
              <a:t>2011.08.31.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832"/>
            <a:ext cx="5438140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F6F5DA-983D-4884-A6CA-36C132566B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552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0CB9CC-6592-4B91-B8F8-E6A1E575602F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06E58-6925-4702-8116-664007486CFF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6F5DA-983D-4884-A6CA-36C132566B41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30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1247B-19D6-42A4-B7DE-7B913B0790B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FE18E-1BD6-4362-8C47-B2283BF204A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D3A16A-AB86-49ED-8313-22D9316937A3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de-DE" sz="200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98B87-7CE0-4C0D-BBE5-A7707312EFC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45A980-E3C4-4FEE-BE42-1DEB6BE47D44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algn="r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de-DE" sz="200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06E58-6925-4702-8116-664007486CFF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652A4-0DF2-4B26-A8BF-5C3BCD462E4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474104-A0C1-4033-B9C2-61BD656A8C9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306E58-6925-4702-8116-664007486CFF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6F5DA-983D-4884-A6CA-36C132566B41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58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F6F5DA-983D-4884-A6CA-36C132566B41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58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fld id="{C6BFB1B4-CF31-4CAC-A21F-E9D44306E5B1}" type="slidenum">
              <a:rPr lang="en-US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15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4138"/>
            <a:ext cx="4984962" cy="446834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z="16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2AE88-956C-4715-8859-D9AEFCB78DE2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96EF1-BF18-4E61-A3A0-9FAD5B821AF8}" type="slidenum">
              <a:rPr lang="de-DE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5675" y="231775"/>
            <a:ext cx="2347913" cy="1762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8475" y="2114583"/>
            <a:ext cx="5211551" cy="743980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3880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8596" y="2214562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3880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8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0253F"/>
                </a:solidFill>
              </a:defRPr>
            </a:lvl1pPr>
            <a:lvl2pPr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8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0253F"/>
                </a:solidFill>
              </a:defRPr>
            </a:lvl1pPr>
            <a:lvl2pPr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latin typeface="+mn-lt"/>
              </a:rPr>
              <a:t>Unclassified</a:t>
            </a:r>
            <a:endParaRPr lang="en-GB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Releasable to Internet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857256"/>
          </a:xfrm>
        </p:spPr>
        <p:txBody>
          <a:bodyPr anchor="b"/>
          <a:lstStyle>
            <a:lvl1pPr algn="l">
              <a:defRPr sz="2000" b="1">
                <a:solidFill>
                  <a:srgbClr val="E3880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/>
          <a:lstStyle>
            <a:lvl1pPr>
              <a:defRPr sz="3200">
                <a:solidFill>
                  <a:srgbClr val="10253F"/>
                </a:solidFill>
              </a:defRPr>
            </a:lvl1pPr>
            <a:lvl2pPr>
              <a:defRPr sz="2800">
                <a:solidFill>
                  <a:srgbClr val="10253F"/>
                </a:solidFill>
              </a:defRPr>
            </a:lvl2pPr>
            <a:lvl3pPr>
              <a:defRPr sz="2400">
                <a:solidFill>
                  <a:srgbClr val="10253F"/>
                </a:solidFill>
              </a:defRPr>
            </a:lvl3pPr>
            <a:lvl4pPr>
              <a:defRPr sz="2000">
                <a:solidFill>
                  <a:srgbClr val="10253F"/>
                </a:solidFill>
              </a:defRPr>
            </a:lvl4pPr>
            <a:lvl5pPr>
              <a:defRPr sz="2000">
                <a:solidFill>
                  <a:srgbClr val="10253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>
            <a:lvl1pPr marL="0" indent="0">
              <a:buNone/>
              <a:defRPr sz="1400">
                <a:solidFill>
                  <a:srgbClr val="1025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025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428735"/>
            <a:ext cx="8429684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3880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</p:spPr>
        <p:txBody>
          <a:bodyPr vert="eaVert"/>
          <a:lstStyle>
            <a:lvl1pPr>
              <a:defRPr>
                <a:solidFill>
                  <a:srgbClr val="E3880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latin typeface="+mn-lt"/>
              </a:rPr>
              <a:t>Unclassified</a:t>
            </a:r>
            <a:endParaRPr lang="en-GB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Releasable to Internet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3880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28596" y="2214562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400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GB"/>
              <a:t>NATO/EAPC Unclassified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675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8AB8B0D4-0AE0-4EAD-A707-95889D7CCD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27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8D5337FB-D380-417D-B80C-D12AB44314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875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876800" y="6172200"/>
            <a:ext cx="3581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Oberfeldarzt Dr. Thomas Harbaum, MSc.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28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025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3880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03F"/>
                </a:solidFill>
              </a:defRPr>
            </a:lvl1pPr>
            <a:lvl2pPr>
              <a:defRPr sz="2400">
                <a:solidFill>
                  <a:srgbClr val="10203F"/>
                </a:solidFill>
              </a:defRPr>
            </a:lvl2pPr>
            <a:lvl3pPr>
              <a:defRPr sz="2000">
                <a:solidFill>
                  <a:srgbClr val="10203F"/>
                </a:solidFill>
              </a:defRPr>
            </a:lvl3pPr>
            <a:lvl4pPr>
              <a:defRPr sz="1800">
                <a:solidFill>
                  <a:srgbClr val="10203F"/>
                </a:solidFill>
              </a:defRPr>
            </a:lvl4pPr>
            <a:lvl5pPr>
              <a:defRPr sz="1800">
                <a:solidFill>
                  <a:srgbClr val="1020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03F"/>
                </a:solidFill>
              </a:defRPr>
            </a:lvl1pPr>
            <a:lvl2pPr>
              <a:defRPr sz="2400">
                <a:solidFill>
                  <a:srgbClr val="10203F"/>
                </a:solidFill>
              </a:defRPr>
            </a:lvl2pPr>
            <a:lvl3pPr>
              <a:defRPr sz="2000">
                <a:solidFill>
                  <a:srgbClr val="10203F"/>
                </a:solidFill>
              </a:defRPr>
            </a:lvl3pPr>
            <a:lvl4pPr>
              <a:defRPr sz="1800">
                <a:solidFill>
                  <a:srgbClr val="10203F"/>
                </a:solidFill>
              </a:defRPr>
            </a:lvl4pPr>
            <a:lvl5pPr>
              <a:defRPr sz="1800">
                <a:solidFill>
                  <a:srgbClr val="1020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8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0253F"/>
                </a:solidFill>
              </a:defRPr>
            </a:lvl1pPr>
            <a:lvl2pPr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880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0253F"/>
                </a:solidFill>
              </a:defRPr>
            </a:lvl1pPr>
            <a:lvl2pPr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3008313" cy="857256"/>
          </a:xfrm>
        </p:spPr>
        <p:txBody>
          <a:bodyPr anchor="b"/>
          <a:lstStyle>
            <a:lvl1pPr algn="l">
              <a:defRPr sz="2000" b="1">
                <a:solidFill>
                  <a:srgbClr val="E3880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/>
          <a:lstStyle>
            <a:lvl1pPr>
              <a:defRPr sz="3200">
                <a:solidFill>
                  <a:srgbClr val="10253F"/>
                </a:solidFill>
              </a:defRPr>
            </a:lvl1pPr>
            <a:lvl2pPr>
              <a:defRPr sz="2800">
                <a:solidFill>
                  <a:srgbClr val="10253F"/>
                </a:solidFill>
              </a:defRPr>
            </a:lvl2pPr>
            <a:lvl3pPr>
              <a:defRPr sz="2400">
                <a:solidFill>
                  <a:srgbClr val="10253F"/>
                </a:solidFill>
              </a:defRPr>
            </a:lvl3pPr>
            <a:lvl4pPr>
              <a:defRPr sz="2000">
                <a:solidFill>
                  <a:srgbClr val="10253F"/>
                </a:solidFill>
              </a:defRPr>
            </a:lvl4pPr>
            <a:lvl5pPr>
              <a:defRPr sz="2000">
                <a:solidFill>
                  <a:srgbClr val="10253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14554"/>
            <a:ext cx="3008313" cy="3911609"/>
          </a:xfrm>
        </p:spPr>
        <p:txBody>
          <a:bodyPr/>
          <a:lstStyle>
            <a:lvl1pPr marL="0" indent="0">
              <a:buNone/>
              <a:defRPr sz="1400">
                <a:solidFill>
                  <a:srgbClr val="1025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025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158" y="1428735"/>
            <a:ext cx="8429684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3880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</p:spPr>
        <p:txBody>
          <a:bodyPr vert="eaVert"/>
          <a:lstStyle>
            <a:lvl1pPr>
              <a:defRPr>
                <a:solidFill>
                  <a:srgbClr val="E3880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118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3799-B70F-44AA-A336-5CA242DFF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DB04-A300-4F39-A425-4064A4216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52222-8480-4B32-B7AF-BAF6E93A0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9738"/>
            <a:ext cx="38100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738"/>
            <a:ext cx="3810000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A1D6-A9D5-4C04-8010-85878759E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9F3E-B1BA-4803-B2EC-67E84A26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D993B-DBE8-44D5-B324-5F5E67C2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38FD-2A19-4F8D-B04F-0A83E99F6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77A9-94E3-4498-94E2-6AEBB4A9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BB43-F14D-472C-9925-B9EE1795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0869-40FD-44AF-A5EE-A6CBAC1D9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01600"/>
            <a:ext cx="2033587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1600"/>
            <a:ext cx="5948363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93D2-F3AE-40A6-82B3-D43FA75F2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101600"/>
            <a:ext cx="7410450" cy="1001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9738"/>
            <a:ext cx="38100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09738"/>
            <a:ext cx="3810000" cy="4386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1DFD-2CEC-4AB8-AF74-D93C87CC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01600"/>
            <a:ext cx="8134350" cy="599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DA54-E383-4B1E-B10E-F456C5E9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7062-76D8-4111-B580-4E4A2BA2A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0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F8F6-7EB4-4EAB-AC8F-E92392B421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BED-1AF5-443D-8DA7-7C0CB5F1C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3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80AB-07EC-4671-98BB-CC9555122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7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F713-B70E-4597-A423-4C77131865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26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714A-D639-4580-83B1-52E82DF8A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82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AAE-650F-4B51-B58D-F5B6A4F91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F4E1-FB33-4ECB-8F33-B6DE7E9C3F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37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DC1B-D29C-4CBE-8C66-35B829B98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95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77A8-3E8C-4D6D-A041-8A9328C6E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0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9582-3577-4A1B-96E8-CD616D15C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55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7062-76D8-4111-B580-4E4A2BA2A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F8F6-7EB4-4EAB-AC8F-E92392B421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80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BED-1AF5-443D-8DA7-7C0CB5F1C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96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80AB-07EC-4671-98BB-CC95551222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80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F713-B70E-4597-A423-4C77131865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31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714A-D639-4580-83B1-52E82DF8A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7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AAE-650F-4B51-B58D-F5B6A4F91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9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F4E1-FB33-4ECB-8F33-B6DE7E9C3F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95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EDC1B-D29C-4CBE-8C66-35B829B98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2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77A8-3E8C-4D6D-A041-8A9328C6E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9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9582-3577-4A1B-96E8-CD616D15C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69A2-E644-47D3-AE2A-5DF95049C0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13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EDAC-9449-42E1-8D3B-23AD639F5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4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5AF8-1A82-4CEB-8DFF-B5EA6D9504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3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2F3B-2864-4488-A752-A5BCD97BF3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62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2848-2378-499D-813F-2EB8C525C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8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F4CA-8C67-4DB3-B14C-69FF1F91CF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67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9D44-471F-4BD3-B44D-558ED4917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84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DE807-F1BA-441F-8339-94B5BD47C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42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B30-8685-4671-B631-0E72CD363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2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22292-8244-4EB0-8641-6C15636C5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7D90-E7EA-46F8-8DB4-2B73867A4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5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latin typeface="+mn-lt"/>
              </a:rPr>
              <a:t>Unclassified</a:t>
            </a:r>
            <a:endParaRPr lang="en-GB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Releasable to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34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11" descr="KIVALOSAGIvegleges2 copy.gif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7000" contrast="-55000"/>
          </a:blip>
          <a:srcRect r="37500" b="34091"/>
          <a:stretch>
            <a:fillRect/>
          </a:stretch>
        </p:blipFill>
        <p:spPr bwMode="auto">
          <a:xfrm>
            <a:off x="5214910" y="2786058"/>
            <a:ext cx="3929090" cy="4143404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softEdge rad="112500"/>
          </a:effec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214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85875"/>
            <a:ext cx="9144000" cy="1588"/>
          </a:xfrm>
          <a:prstGeom prst="line">
            <a:avLst/>
          </a:prstGeom>
          <a:ln w="38100">
            <a:solidFill>
              <a:srgbClr val="E38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4"/>
          <p:cNvGrpSpPr>
            <a:grpSpLocks/>
          </p:cNvGrpSpPr>
          <p:nvPr/>
        </p:nvGrpSpPr>
        <p:grpSpPr bwMode="auto">
          <a:xfrm>
            <a:off x="214313" y="142875"/>
            <a:ext cx="1000125" cy="1000125"/>
            <a:chOff x="285720" y="142852"/>
            <a:chExt cx="1000132" cy="1000132"/>
          </a:xfrm>
        </p:grpSpPr>
        <p:pic>
          <p:nvPicPr>
            <p:cNvPr id="1032" name="Kép 11" descr="KIVALOSAGIvegleges2 copy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5720" y="142852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 userDrawn="1"/>
          </p:nvSpPr>
          <p:spPr>
            <a:xfrm>
              <a:off x="285720" y="142852"/>
              <a:ext cx="1000132" cy="100013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  <a:ln w="15875">
              <a:solidFill>
                <a:schemeClr val="bg1"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8575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NATO Centre of Excellence for Military Medicine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/>
            </a:r>
            <a:br>
              <a:rPr lang="hu-HU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</a:br>
            <a:r>
              <a:rPr lang="hu-HU" dirty="0">
                <a:solidFill>
                  <a:schemeClr val="bg1">
                    <a:lumMod val="95000"/>
                  </a:schemeClr>
                </a:solidFill>
                <a:latin typeface="Arial Rounded MT Bold" pitchFamily="34" charset="0"/>
              </a:rPr>
              <a:t>Budapest, Hungary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31" name="Picture 30" descr="NATO fehér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3363" y="7143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latin typeface="+mn-lt"/>
              </a:rPr>
              <a:t>Unclassified</a:t>
            </a:r>
            <a:endParaRPr lang="en-GB" sz="10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latin typeface="+mn-lt"/>
              </a:rPr>
              <a:t>Releasable to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26" r:id="rId3"/>
    <p:sldLayoutId id="2147483727" r:id="rId4"/>
    <p:sldLayoutId id="2147483728" r:id="rId5"/>
    <p:sldLayoutId id="2147483736" r:id="rId6"/>
    <p:sldLayoutId id="2147483737" r:id="rId7"/>
    <p:sldLayoutId id="2147483738" r:id="rId8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10253F"/>
          </a:solidFill>
          <a:latin typeface="Arial Rounded MT Bol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34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85875" y="142875"/>
            <a:ext cx="6572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85875"/>
            <a:ext cx="9144000" cy="1588"/>
          </a:xfrm>
          <a:prstGeom prst="line">
            <a:avLst/>
          </a:prstGeom>
          <a:ln w="38100">
            <a:solidFill>
              <a:srgbClr val="E38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" name="Group 14"/>
          <p:cNvGrpSpPr>
            <a:grpSpLocks/>
          </p:cNvGrpSpPr>
          <p:nvPr/>
        </p:nvGrpSpPr>
        <p:grpSpPr bwMode="auto">
          <a:xfrm>
            <a:off x="214313" y="142875"/>
            <a:ext cx="1000125" cy="1000125"/>
            <a:chOff x="285720" y="142852"/>
            <a:chExt cx="1000132" cy="1000132"/>
          </a:xfrm>
        </p:grpSpPr>
        <p:pic>
          <p:nvPicPr>
            <p:cNvPr id="2055" name="Kép 11" descr="KIVALOSAGIvegleges2 copy.gif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5720" y="142852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 userDrawn="1"/>
          </p:nvSpPr>
          <p:spPr>
            <a:xfrm>
              <a:off x="285720" y="142852"/>
              <a:ext cx="1000132" cy="100013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  <a:ln w="15875">
              <a:solidFill>
                <a:schemeClr val="bg1"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pic>
        <p:nvPicPr>
          <p:cNvPr id="2054" name="Picture 17" descr="NATO fehér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3363" y="7143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29" r:id="rId7"/>
    <p:sldLayoutId id="2147483730" r:id="rId8"/>
    <p:sldLayoutId id="2147483731" r:id="rId9"/>
    <p:sldLayoutId id="2147483732" r:id="rId10"/>
    <p:sldLayoutId id="2147483756" r:id="rId11"/>
    <p:sldLayoutId id="2147483809" r:id="rId12"/>
    <p:sldLayoutId id="2147483810" r:id="rId13"/>
    <p:sldLayoutId id="2147483848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FFFF00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tx2">
                <a:lumMod val="5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34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85875" y="142875"/>
            <a:ext cx="6572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85875"/>
            <a:ext cx="9144000" cy="1588"/>
          </a:xfrm>
          <a:prstGeom prst="line">
            <a:avLst/>
          </a:prstGeom>
          <a:ln w="38100">
            <a:solidFill>
              <a:srgbClr val="E388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4313" y="142875"/>
            <a:ext cx="1000125" cy="1000125"/>
            <a:chOff x="285720" y="142852"/>
            <a:chExt cx="1000132" cy="1000132"/>
          </a:xfrm>
        </p:grpSpPr>
        <p:pic>
          <p:nvPicPr>
            <p:cNvPr id="2058" name="Kép 11" descr="KIVALOSAGIvegleges2 copy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85720" y="142852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 userDrawn="1"/>
          </p:nvSpPr>
          <p:spPr>
            <a:xfrm>
              <a:off x="285720" y="142852"/>
              <a:ext cx="1000132" cy="1000132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0"/>
              </a:schemeClr>
            </a:solidFill>
            <a:ln w="15875">
              <a:solidFill>
                <a:schemeClr val="bg1">
                  <a:alpha val="8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2054" name="Picture 17" descr="NATO fehé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3363" y="71438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9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2060"/>
                </a:solidFill>
                <a:latin typeface="Arial Rounded MT Bold"/>
              </a:rPr>
              <a:t>Unclassified</a:t>
            </a:r>
            <a:endParaRPr lang="en-GB" sz="1000" dirty="0">
              <a:solidFill>
                <a:srgbClr val="002060"/>
              </a:solidFill>
              <a:latin typeface="Arial Rounded MT Bol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2060"/>
                </a:solidFill>
                <a:latin typeface="Arial Rounded MT Bold"/>
              </a:rPr>
              <a:t>Releasable to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96" r:id="rId11"/>
    <p:sldLayoutId id="214748382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FF00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03F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03F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03F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03F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03F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101600"/>
            <a:ext cx="74104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9738"/>
            <a:ext cx="77724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 flipV="1">
            <a:off x="138113" y="1241425"/>
            <a:ext cx="8667750" cy="16986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tint val="43922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825" y="111125"/>
            <a:ext cx="11287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16" cstate="print"/>
          <a:srcRect l="27997" r="46553"/>
          <a:stretch>
            <a:fillRect/>
          </a:stretch>
        </p:blipFill>
        <p:spPr bwMode="auto">
          <a:xfrm>
            <a:off x="133350" y="674688"/>
            <a:ext cx="5937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/>
          <p:cNvPicPr>
            <a:picLocks noChangeAspect="1" noChangeArrowheads="1"/>
          </p:cNvPicPr>
          <p:nvPr/>
        </p:nvPicPr>
        <p:blipFill>
          <a:blip r:embed="rId16" cstate="print"/>
          <a:srcRect r="74548"/>
          <a:stretch>
            <a:fillRect/>
          </a:stretch>
        </p:blipFill>
        <p:spPr bwMode="auto">
          <a:xfrm>
            <a:off x="133350" y="111125"/>
            <a:ext cx="5937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/>
          <p:nvPr userDrawn="1"/>
        </p:nvSpPr>
        <p:spPr>
          <a:xfrm>
            <a:off x="2928938" y="6357938"/>
            <a:ext cx="3286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 smtClean="0">
                <a:solidFill>
                  <a:srgbClr val="002060"/>
                </a:solidFill>
                <a:latin typeface="Arial Rounded MT Bold"/>
              </a:rPr>
              <a:t>Unclassified</a:t>
            </a:r>
            <a:endParaRPr lang="en-GB" sz="1000" dirty="0">
              <a:solidFill>
                <a:srgbClr val="002060"/>
              </a:solidFill>
              <a:latin typeface="Arial Rounded MT Bol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2060"/>
                </a:solidFill>
                <a:latin typeface="Arial Rounded MT Bold"/>
              </a:rPr>
              <a:t>Releasable to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AA3FDA-A103-46A6-8121-31614B273D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4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AA3FDA-A103-46A6-8121-31614B273D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522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2B2E39-25CF-4F33-AA88-39AB008AA1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theodora.com/flags/united_states_flag.html" TargetMode="External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7.jpeg"/><Relationship Id="rId5" Type="http://schemas.openxmlformats.org/officeDocument/2006/relationships/package" Target="../embeddings/Microsoft_PowerPoint_Slide1.sldx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8.png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png"/><Relationship Id="rId1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idod/dvbid/westnile/Mapsactivity/surv&amp;control07Maps_PrinterFriendly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cdc.gov/ncidod/dvbid/westnile/Mapsactivity/surv&amp;control07Maps_PrinterFriendly.htm" TargetMode="Externa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107504" y="2646040"/>
            <a:ext cx="8856983" cy="1143000"/>
          </a:xfrm>
        </p:spPr>
        <p:txBody>
          <a:bodyPr>
            <a:normAutofit fontScale="90000"/>
          </a:bodyPr>
          <a:lstStyle/>
          <a:p>
            <a:r>
              <a:rPr lang="en-GB" sz="3100" b="1" dirty="0" smtClean="0"/>
              <a:t>A NATO KEKK </a:t>
            </a:r>
            <a:r>
              <a:rPr lang="en-GB" sz="3100" b="1" dirty="0" err="1" smtClean="0"/>
              <a:t>helye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és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szerepe</a:t>
            </a:r>
            <a:r>
              <a:rPr lang="en-GB" sz="3100" b="1" dirty="0" smtClean="0"/>
              <a:t> a </a:t>
            </a:r>
            <a:r>
              <a:rPr lang="en-GB" sz="3100" b="1" dirty="0" err="1" smtClean="0"/>
              <a:t>globális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változások</a:t>
            </a:r>
            <a:r>
              <a:rPr lang="en-GB" sz="3100" b="1" dirty="0" smtClean="0"/>
              <a:t> </a:t>
            </a:r>
            <a:r>
              <a:rPr lang="en-GB" sz="3100" b="1" dirty="0" err="1" smtClean="0"/>
              <a:t>kezelésében</a:t>
            </a: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2200" b="1" dirty="0" smtClean="0"/>
              <a:t>Budapest, 06. September 2011</a:t>
            </a:r>
            <a:endParaRPr lang="hu-HU" sz="2200" dirty="0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2" y="4653136"/>
            <a:ext cx="8280920" cy="237626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sz="1800" b="1" dirty="0" smtClean="0">
                <a:solidFill>
                  <a:schemeClr val="tx2"/>
                </a:solidFill>
              </a:rPr>
              <a:t>Col Dr. </a:t>
            </a:r>
            <a:r>
              <a:rPr lang="hu-HU" sz="1800" b="1" dirty="0" smtClean="0">
                <a:solidFill>
                  <a:schemeClr val="tx2"/>
                </a:solidFill>
              </a:rPr>
              <a:t>Thomas Harbaum</a:t>
            </a:r>
            <a:r>
              <a:rPr lang="de-DE" sz="1800" b="1" dirty="0" smtClean="0">
                <a:solidFill>
                  <a:schemeClr val="tx2"/>
                </a:solidFill>
              </a:rPr>
              <a:t>, </a:t>
            </a:r>
            <a:r>
              <a:rPr lang="de-DE" sz="1800" b="1" dirty="0" err="1" smtClean="0">
                <a:solidFill>
                  <a:schemeClr val="tx2"/>
                </a:solidFill>
              </a:rPr>
              <a:t>MSc</a:t>
            </a:r>
            <a:r>
              <a:rPr lang="de-DE" sz="1800" b="1" dirty="0" smtClean="0">
                <a:solidFill>
                  <a:schemeClr val="tx2"/>
                </a:solidFill>
              </a:rPr>
              <a:t>.</a:t>
            </a:r>
            <a:endParaRPr lang="hu-HU" sz="18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hu-HU" sz="1800" b="1" dirty="0" smtClean="0">
                <a:solidFill>
                  <a:schemeClr val="tx2"/>
                </a:solidFill>
              </a:rPr>
              <a:t>Deputy Director</a:t>
            </a:r>
            <a:r>
              <a:rPr lang="de-DE" sz="1800" b="1" dirty="0" smtClean="0">
                <a:solidFill>
                  <a:schemeClr val="tx2"/>
                </a:solidFill>
              </a:rPr>
              <a:t> </a:t>
            </a:r>
            <a:r>
              <a:rPr lang="de-DE" sz="1800" b="1" dirty="0" err="1" smtClean="0">
                <a:solidFill>
                  <a:schemeClr val="tx2"/>
                </a:solidFill>
              </a:rPr>
              <a:t>and</a:t>
            </a:r>
            <a:r>
              <a:rPr lang="de-DE" sz="1800" b="1" dirty="0" smtClean="0">
                <a:solidFill>
                  <a:schemeClr val="tx2"/>
                </a:solidFill>
              </a:rPr>
              <a:t> Chief </a:t>
            </a:r>
            <a:r>
              <a:rPr lang="de-DE" sz="1800" b="1" dirty="0" err="1" smtClean="0">
                <a:solidFill>
                  <a:schemeClr val="tx2"/>
                </a:solidFill>
              </a:rPr>
              <a:t>of</a:t>
            </a:r>
            <a:r>
              <a:rPr lang="de-DE" sz="1800" b="1" dirty="0" smtClean="0">
                <a:solidFill>
                  <a:schemeClr val="tx2"/>
                </a:solidFill>
              </a:rPr>
              <a:t> Staff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  <a:t>„What do we want from our Military – </a:t>
            </a:r>
            <a:b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</a:rPr>
              <a:t>a sort of Oxfam with guns?“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3933056"/>
            <a:ext cx="324036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2400" dirty="0" smtClean="0"/>
              <a:t>UK Labour MP 1998</a:t>
            </a:r>
          </a:p>
        </p:txBody>
      </p:sp>
    </p:spTree>
    <p:extLst>
      <p:ext uri="{BB962C8B-B14F-4D97-AF65-F5344CB8AC3E}">
        <p14:creationId xmlns:p14="http://schemas.microsoft.com/office/powerpoint/2010/main" val="19442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4" y="412651"/>
            <a:ext cx="6886525" cy="1000125"/>
          </a:xfrm>
        </p:spPr>
        <p:txBody>
          <a:bodyPr/>
          <a:lstStyle/>
          <a:p>
            <a:pPr eaLnBrk="1" hangingPunct="1">
              <a:defRPr/>
            </a:pPr>
            <a:r>
              <a:rPr lang="de-DE" sz="2600" dirty="0" smtClean="0"/>
              <a:t>SWOT- Analysis: Military in humanitarian aid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Strengths: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Flexibility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Protection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Intelligence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Logistics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Independence / Mobility / Infrastructure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Medical Treatment Facilities</a:t>
            </a:r>
            <a:endParaRPr lang="de-DE" sz="1800" dirty="0" smtClean="0"/>
          </a:p>
          <a:p>
            <a:pPr marL="0" indent="0" algn="r" eaLnBrk="1" hangingPunct="1">
              <a:buNone/>
              <a:defRPr/>
            </a:pPr>
            <a:endParaRPr lang="de-DE" sz="1800" dirty="0" smtClean="0"/>
          </a:p>
          <a:p>
            <a:pPr marL="0" indent="0" algn="r" eaLnBrk="1" hangingPunct="1">
              <a:buNone/>
              <a:defRPr/>
            </a:pPr>
            <a:r>
              <a:rPr lang="de-DE" sz="1800" dirty="0" smtClean="0"/>
              <a:t>(</a:t>
            </a:r>
            <a:r>
              <a:rPr lang="de-DE" sz="1800" dirty="0"/>
              <a:t>LSHTM &amp; Oxford University, Qualitative study, Refugee Studies Programme Documentation Centre, 2001)</a:t>
            </a:r>
            <a:endParaRPr lang="de-DE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23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4" y="412651"/>
            <a:ext cx="6886525" cy="1000125"/>
          </a:xfrm>
        </p:spPr>
        <p:txBody>
          <a:bodyPr/>
          <a:lstStyle/>
          <a:p>
            <a:pPr eaLnBrk="1" hangingPunct="1">
              <a:defRPr/>
            </a:pPr>
            <a:r>
              <a:rPr lang="de-DE" sz="2600" dirty="0" smtClean="0"/>
              <a:t>SWOT- Analysis: Military in humanitarian aid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Weaknesses: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deployments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Intercultura incompetence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 with civilian players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Weapons, armourment</a:t>
            </a: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Costs (- benefit?)</a:t>
            </a:r>
          </a:p>
          <a:p>
            <a:pPr eaLnBrk="1" hangingPunct="1">
              <a:defRPr/>
            </a:pPr>
            <a:r>
              <a:rPr lang="de-DE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 neutrality / impartiality</a:t>
            </a:r>
            <a:endParaRPr lang="de-DE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Competition with NGOs</a:t>
            </a:r>
            <a:endParaRPr lang="de-DE" sz="1800" dirty="0" smtClean="0"/>
          </a:p>
          <a:p>
            <a:pPr marL="0" indent="0" algn="r" eaLnBrk="1" hangingPunct="1">
              <a:buNone/>
              <a:defRPr/>
            </a:pPr>
            <a:endParaRPr lang="de-DE" sz="1800" dirty="0" smtClean="0"/>
          </a:p>
          <a:p>
            <a:pPr marL="0" indent="0" algn="r" eaLnBrk="1" hangingPunct="1">
              <a:buNone/>
              <a:defRPr/>
            </a:pPr>
            <a:r>
              <a:rPr lang="de-DE" sz="1800" dirty="0" smtClean="0"/>
              <a:t>(</a:t>
            </a:r>
            <a:r>
              <a:rPr lang="de-DE" sz="1800" dirty="0"/>
              <a:t>LSHTM &amp; Oxford University, Qualitative study, Refugee Studies Programme Documentation Centre, 2001)</a:t>
            </a:r>
            <a:endParaRPr lang="de-DE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9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59632" y="412651"/>
            <a:ext cx="6572250" cy="1000125"/>
          </a:xfrm>
        </p:spPr>
        <p:txBody>
          <a:bodyPr/>
          <a:lstStyle/>
          <a:p>
            <a:pPr eaLnBrk="1" hangingPunct="1"/>
            <a:r>
              <a:rPr lang="de-DE" dirty="0" smtClean="0"/>
              <a:t>Military </a:t>
            </a:r>
            <a:r>
              <a:rPr lang="de-DE" dirty="0" err="1" smtClean="0"/>
              <a:t>Medicine</a:t>
            </a:r>
            <a:r>
              <a:rPr lang="de-DE" dirty="0" smtClean="0"/>
              <a:t>: Framework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smtClean="0"/>
              <a:t>NATO </a:t>
            </a:r>
            <a:r>
              <a:rPr lang="de-DE" sz="2800" dirty="0" err="1" smtClean="0"/>
              <a:t>MilPolicy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strategic</a:t>
            </a:r>
            <a:r>
              <a:rPr lang="de-DE" sz="2800" dirty="0" smtClean="0"/>
              <a:t> </a:t>
            </a:r>
            <a:r>
              <a:rPr lang="de-DE" sz="2800" dirty="0" err="1" smtClean="0"/>
              <a:t>concept</a:t>
            </a:r>
            <a:endParaRPr lang="de-D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smtClean="0"/>
              <a:t>New </a:t>
            </a:r>
            <a:r>
              <a:rPr lang="de-DE" sz="2800" dirty="0" err="1" smtClean="0"/>
              <a:t>role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Medical in </a:t>
            </a:r>
            <a:r>
              <a:rPr lang="de-DE" sz="2800" dirty="0" err="1" smtClean="0"/>
              <a:t>military</a:t>
            </a:r>
            <a:endParaRPr lang="de-DE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err="1" smtClean="0"/>
              <a:t>from</a:t>
            </a:r>
            <a:r>
              <a:rPr lang="de-DE" sz="1800" dirty="0" smtClean="0"/>
              <a:t> J4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JMed</a:t>
            </a:r>
            <a:r>
              <a:rPr lang="de-DE" sz="1800" dirty="0" smtClean="0"/>
              <a:t>: individual </a:t>
            </a:r>
            <a:r>
              <a:rPr lang="de-DE" sz="1800" dirty="0" err="1" smtClean="0"/>
              <a:t>military</a:t>
            </a:r>
            <a:r>
              <a:rPr lang="de-DE" sz="1800" dirty="0" smtClean="0"/>
              <a:t> </a:t>
            </a:r>
            <a:r>
              <a:rPr lang="de-DE" sz="1800" dirty="0" err="1" smtClean="0"/>
              <a:t>patients</a:t>
            </a:r>
            <a:r>
              <a:rPr lang="de-DE" sz="1800" dirty="0" smtClean="0"/>
              <a:t> </a:t>
            </a:r>
            <a:r>
              <a:rPr lang="de-DE" sz="1800" dirty="0" err="1" smtClean="0"/>
              <a:t>expectations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legal </a:t>
            </a:r>
            <a:r>
              <a:rPr lang="de-DE" sz="1800" dirty="0" err="1" smtClean="0"/>
              <a:t>rights</a:t>
            </a:r>
            <a:r>
              <a:rPr lang="de-DE" sz="1800" dirty="0" smtClean="0"/>
              <a:t>, </a:t>
            </a:r>
            <a:r>
              <a:rPr lang="de-DE" sz="1800" dirty="0" err="1" smtClean="0"/>
              <a:t>no</a:t>
            </a:r>
            <a:r>
              <a:rPr lang="de-DE" sz="1800" dirty="0" smtClean="0"/>
              <a:t> „human </a:t>
            </a:r>
            <a:r>
              <a:rPr lang="de-DE" sz="1800" dirty="0" err="1" smtClean="0"/>
              <a:t>supply</a:t>
            </a:r>
            <a:r>
              <a:rPr lang="de-DE" sz="1800" dirty="0" smtClean="0"/>
              <a:t> </a:t>
            </a:r>
            <a:r>
              <a:rPr lang="de-DE" sz="1800" dirty="0" err="1" smtClean="0"/>
              <a:t>problem</a:t>
            </a:r>
            <a:r>
              <a:rPr lang="de-DE" sz="1800" dirty="0" smtClean="0"/>
              <a:t>“ </a:t>
            </a:r>
            <a:r>
              <a:rPr lang="de-DE" sz="1800" dirty="0" err="1" smtClean="0"/>
              <a:t>any</a:t>
            </a:r>
            <a:r>
              <a:rPr lang="de-DE" sz="1800" dirty="0" smtClean="0"/>
              <a:t> </a:t>
            </a:r>
            <a:r>
              <a:rPr lang="de-DE" sz="1800" dirty="0" err="1" smtClean="0"/>
              <a:t>longer</a:t>
            </a:r>
            <a:endParaRPr lang="de-DE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smtClean="0"/>
              <a:t>Engagement in </a:t>
            </a:r>
            <a:r>
              <a:rPr lang="de-DE" sz="1800" dirty="0" err="1" smtClean="0"/>
              <a:t>homeland</a:t>
            </a:r>
            <a:r>
              <a:rPr lang="de-DE" sz="1800" dirty="0" smtClean="0"/>
              <a:t> </a:t>
            </a:r>
            <a:r>
              <a:rPr lang="de-DE" sz="1800" dirty="0" err="1" smtClean="0"/>
              <a:t>def</a:t>
            </a:r>
            <a:r>
              <a:rPr lang="de-DE" sz="1800" dirty="0" smtClean="0"/>
              <a:t>., national </a:t>
            </a:r>
            <a:r>
              <a:rPr lang="de-DE" sz="1800" dirty="0" err="1" smtClean="0"/>
              <a:t>emergency</a:t>
            </a:r>
            <a:r>
              <a:rPr lang="de-DE" sz="1800" dirty="0" smtClean="0"/>
              <a:t> </a:t>
            </a:r>
            <a:r>
              <a:rPr lang="de-DE" sz="1800" dirty="0" err="1" smtClean="0"/>
              <a:t>response</a:t>
            </a:r>
            <a:r>
              <a:rPr lang="de-DE" sz="1800" dirty="0" smtClean="0"/>
              <a:t>, multinational </a:t>
            </a:r>
            <a:r>
              <a:rPr lang="de-DE" sz="1800" dirty="0" err="1" smtClean="0"/>
              <a:t>deployments</a:t>
            </a:r>
            <a:r>
              <a:rPr lang="de-DE" sz="1800" dirty="0" smtClean="0"/>
              <a:t>, </a:t>
            </a:r>
            <a:r>
              <a:rPr lang="de-DE" sz="1800" dirty="0" err="1" smtClean="0"/>
              <a:t>humanitarian</a:t>
            </a:r>
            <a:r>
              <a:rPr lang="de-DE" sz="1800" dirty="0" smtClean="0"/>
              <a:t> </a:t>
            </a:r>
            <a:r>
              <a:rPr lang="de-DE" sz="1800" dirty="0" err="1" smtClean="0"/>
              <a:t>missions</a:t>
            </a: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err="1" smtClean="0"/>
              <a:t>Stakeholders</a:t>
            </a:r>
            <a:endParaRPr lang="de-DE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smtClean="0"/>
              <a:t>Military </a:t>
            </a:r>
            <a:r>
              <a:rPr lang="de-DE" sz="1800" dirty="0" err="1" smtClean="0"/>
              <a:t>patient</a:t>
            </a:r>
            <a:endParaRPr lang="de-DE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err="1" smtClean="0"/>
              <a:t>Commanders</a:t>
            </a:r>
            <a:r>
              <a:rPr lang="de-DE" sz="1800" dirty="0" smtClean="0"/>
              <a:t> (</a:t>
            </a:r>
            <a:r>
              <a:rPr lang="de-DE" sz="1800" dirty="0" err="1" smtClean="0"/>
              <a:t>best</a:t>
            </a:r>
            <a:r>
              <a:rPr lang="de-DE" sz="1800" dirty="0" smtClean="0"/>
              <a:t> </a:t>
            </a:r>
            <a:r>
              <a:rPr lang="de-DE" sz="1800" dirty="0" err="1" smtClean="0"/>
              <a:t>medical</a:t>
            </a:r>
            <a:r>
              <a:rPr lang="de-DE" sz="1800" dirty="0" smtClean="0"/>
              <a:t> </a:t>
            </a:r>
            <a:r>
              <a:rPr lang="de-DE" sz="1800" dirty="0" err="1" smtClean="0"/>
              <a:t>advice</a:t>
            </a:r>
            <a:r>
              <a:rPr lang="de-DE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smtClean="0"/>
              <a:t>Public, „</a:t>
            </a:r>
            <a:r>
              <a:rPr lang="de-DE" sz="1800" dirty="0" err="1" smtClean="0"/>
              <a:t>parents</a:t>
            </a:r>
            <a:r>
              <a:rPr lang="de-DE" sz="1800" dirty="0" smtClean="0"/>
              <a:t>“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err="1" smtClean="0"/>
              <a:t>Policy</a:t>
            </a:r>
            <a:r>
              <a:rPr lang="de-DE" sz="1800" dirty="0" smtClean="0"/>
              <a:t> </a:t>
            </a:r>
            <a:r>
              <a:rPr lang="de-DE" sz="1800" dirty="0" err="1" smtClean="0"/>
              <a:t>makers</a:t>
            </a:r>
            <a:endParaRPr lang="de-DE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sz="1800" dirty="0" smtClean="0"/>
              <a:t>Other </a:t>
            </a:r>
            <a:r>
              <a:rPr lang="de-DE" sz="1800" dirty="0" err="1" smtClean="0"/>
              <a:t>sectors</a:t>
            </a:r>
            <a:r>
              <a:rPr lang="de-DE" sz="1800" dirty="0" smtClean="0"/>
              <a:t> (e.g. </a:t>
            </a:r>
            <a:r>
              <a:rPr lang="de-DE" sz="1800" dirty="0" err="1" smtClean="0"/>
              <a:t>Health</a:t>
            </a:r>
            <a:r>
              <a:rPr lang="de-DE" sz="1800" dirty="0" smtClean="0"/>
              <a:t>, </a:t>
            </a:r>
            <a:r>
              <a:rPr lang="de-DE" sz="1800" dirty="0" err="1" smtClean="0"/>
              <a:t>Interior</a:t>
            </a:r>
            <a:r>
              <a:rPr lang="de-DE" sz="1800" dirty="0" smtClean="0"/>
              <a:t>)</a:t>
            </a:r>
            <a:endParaRPr lang="de-D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 smtClean="0"/>
              <a:t>Financial </a:t>
            </a:r>
            <a:r>
              <a:rPr lang="de-DE" sz="2800" dirty="0" err="1" smtClean="0"/>
              <a:t>framework</a:t>
            </a:r>
            <a:endParaRPr lang="de-DE" sz="2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94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Maxim of Military Medical Support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0" y="2348880"/>
            <a:ext cx="9144000" cy="302433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GB" dirty="0" smtClean="0"/>
              <a:t>	“Every effort should be made to ensure that medical care is based on internationally accepted best medical practice.” </a:t>
            </a:r>
          </a:p>
          <a:p>
            <a:pPr eaLnBrk="1" hangingPunct="1">
              <a:buNone/>
            </a:pPr>
            <a:r>
              <a:rPr lang="en-GB" dirty="0" smtClean="0"/>
              <a:t>	</a:t>
            </a:r>
          </a:p>
          <a:p>
            <a:pPr eaLnBrk="1" hangingPunct="1">
              <a:buNone/>
            </a:pPr>
            <a:r>
              <a:rPr lang="en-GB" dirty="0" smtClean="0"/>
              <a:t>	</a:t>
            </a:r>
            <a:r>
              <a:rPr lang="en-GB" sz="2800" dirty="0" smtClean="0"/>
              <a:t>(MC 326-3)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505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550863"/>
            <a:ext cx="5873750" cy="593725"/>
          </a:xfrm>
          <a:noFill/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COMEDS Main Goal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1741488" y="3171825"/>
            <a:ext cx="5680075" cy="1069975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162000" tIns="154800" rIns="162000" bIns="154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000000"/>
                </a:solidFill>
              </a:rPr>
              <a:t>Ensure Medical Support for </a:t>
            </a:r>
            <a:r>
              <a:rPr lang="en-GB" sz="2400" b="1" u="sng">
                <a:solidFill>
                  <a:srgbClr val="000000"/>
                </a:solidFill>
              </a:rPr>
              <a:t>current</a:t>
            </a:r>
            <a:r>
              <a:rPr lang="en-GB" sz="2400" b="1">
                <a:solidFill>
                  <a:srgbClr val="000000"/>
                </a:solidFill>
              </a:rPr>
              <a:t> and </a:t>
            </a:r>
            <a:r>
              <a:rPr lang="en-GB" sz="2400" b="1" u="sng">
                <a:solidFill>
                  <a:srgbClr val="000000"/>
                </a:solidFill>
              </a:rPr>
              <a:t>future</a:t>
            </a:r>
            <a:r>
              <a:rPr lang="en-GB" sz="2400" b="1">
                <a:solidFill>
                  <a:srgbClr val="000000"/>
                </a:solidFill>
              </a:rPr>
              <a:t> NATO Operations</a:t>
            </a:r>
            <a:endParaRPr 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85763" y="1844675"/>
            <a:ext cx="2782887" cy="760413"/>
            <a:chOff x="243" y="1306"/>
            <a:chExt cx="1753" cy="479"/>
          </a:xfrm>
          <a:solidFill>
            <a:srgbClr val="FF9966"/>
          </a:solidFill>
        </p:grpSpPr>
        <p:sp>
          <p:nvSpPr>
            <p:cNvPr id="357387" name="AutoShape 11"/>
            <p:cNvSpPr>
              <a:spLocks noChangeArrowheads="1"/>
            </p:cNvSpPr>
            <p:nvPr/>
          </p:nvSpPr>
          <p:spPr bwMode="auto">
            <a:xfrm>
              <a:off x="243" y="1306"/>
              <a:ext cx="1753" cy="479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9239" name="Text Box 6"/>
            <p:cNvSpPr txBox="1">
              <a:spLocks noChangeArrowheads="1"/>
            </p:cNvSpPr>
            <p:nvPr/>
          </p:nvSpPr>
          <p:spPr bwMode="auto">
            <a:xfrm>
              <a:off x="300" y="1324"/>
              <a:ext cx="1678" cy="442"/>
            </a:xfrm>
            <a:prstGeom prst="rect">
              <a:avLst/>
            </a:prstGeom>
            <a:solidFill>
              <a:srgbClr val="FF99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rgbClr val="000000"/>
                  </a:solidFill>
                </a:rPr>
                <a:t>Foster Multinational </a:t>
              </a:r>
              <a:br>
                <a:rPr lang="en-GB" sz="2000" b="1" dirty="0">
                  <a:solidFill>
                    <a:srgbClr val="000000"/>
                  </a:solidFill>
                </a:rPr>
              </a:br>
              <a:r>
                <a:rPr lang="en-GB" sz="2000" b="1" dirty="0">
                  <a:solidFill>
                    <a:srgbClr val="000000"/>
                  </a:solidFill>
                </a:rPr>
                <a:t>Solutions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03925" y="1847850"/>
            <a:ext cx="2782888" cy="760413"/>
            <a:chOff x="3782" y="1308"/>
            <a:chExt cx="1753" cy="479"/>
          </a:xfrm>
        </p:grpSpPr>
        <p:sp>
          <p:nvSpPr>
            <p:cNvPr id="357388" name="AutoShape 12"/>
            <p:cNvSpPr>
              <a:spLocks noChangeArrowheads="1"/>
            </p:cNvSpPr>
            <p:nvPr/>
          </p:nvSpPr>
          <p:spPr bwMode="auto">
            <a:xfrm>
              <a:off x="3782" y="1308"/>
              <a:ext cx="1753" cy="47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9235" name="Text Box 7"/>
            <p:cNvSpPr txBox="1">
              <a:spLocks noChangeArrowheads="1"/>
            </p:cNvSpPr>
            <p:nvPr/>
          </p:nvSpPr>
          <p:spPr bwMode="auto">
            <a:xfrm>
              <a:off x="3850" y="1315"/>
              <a:ext cx="1643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</a:rPr>
                <a:t>Develop Military </a:t>
              </a:r>
              <a:br>
                <a:rPr lang="en-GB" sz="2000" b="1">
                  <a:solidFill>
                    <a:srgbClr val="000000"/>
                  </a:solidFill>
                </a:rPr>
              </a:br>
              <a:r>
                <a:rPr lang="en-GB" sz="2000" b="1">
                  <a:solidFill>
                    <a:srgbClr val="000000"/>
                  </a:solidFill>
                </a:rPr>
                <a:t>Medical Capabilities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872163" y="4784725"/>
            <a:ext cx="3271837" cy="760413"/>
            <a:chOff x="3699" y="3046"/>
            <a:chExt cx="2061" cy="479"/>
          </a:xfrm>
        </p:grpSpPr>
        <p:sp>
          <p:nvSpPr>
            <p:cNvPr id="357391" name="AutoShape 15"/>
            <p:cNvSpPr>
              <a:spLocks noChangeArrowheads="1"/>
            </p:cNvSpPr>
            <p:nvPr/>
          </p:nvSpPr>
          <p:spPr bwMode="auto">
            <a:xfrm>
              <a:off x="3700" y="3046"/>
              <a:ext cx="2020" cy="47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9233" name="Text Box 9"/>
            <p:cNvSpPr txBox="1">
              <a:spLocks noChangeArrowheads="1"/>
            </p:cNvSpPr>
            <p:nvPr/>
          </p:nvSpPr>
          <p:spPr bwMode="auto">
            <a:xfrm>
              <a:off x="3699" y="3062"/>
              <a:ext cx="2061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</a:rPr>
                <a:t>Improve medical support </a:t>
              </a:r>
              <a:br>
                <a:rPr lang="en-GB" sz="2000" b="1">
                  <a:solidFill>
                    <a:srgbClr val="000000"/>
                  </a:solidFill>
                </a:rPr>
              </a:br>
              <a:r>
                <a:rPr lang="en-GB" sz="2000" b="1">
                  <a:solidFill>
                    <a:srgbClr val="000000"/>
                  </a:solidFill>
                </a:rPr>
                <a:t>policies &amp; concepts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195638" y="5710238"/>
            <a:ext cx="2787650" cy="760412"/>
            <a:chOff x="2045" y="3573"/>
            <a:chExt cx="1756" cy="479"/>
          </a:xfrm>
        </p:grpSpPr>
        <p:sp>
          <p:nvSpPr>
            <p:cNvPr id="357389" name="AutoShape 13"/>
            <p:cNvSpPr>
              <a:spLocks noChangeArrowheads="1"/>
            </p:cNvSpPr>
            <p:nvPr/>
          </p:nvSpPr>
          <p:spPr bwMode="auto">
            <a:xfrm>
              <a:off x="2045" y="3573"/>
              <a:ext cx="1753" cy="479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2088" y="3596"/>
              <a:ext cx="1713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</a:rPr>
                <a:t>Expand civil-military </a:t>
              </a:r>
              <a:br>
                <a:rPr lang="en-GB" sz="2000" b="1">
                  <a:solidFill>
                    <a:srgbClr val="000000"/>
                  </a:solidFill>
                </a:rPr>
              </a:br>
              <a:r>
                <a:rPr lang="en-GB" sz="2000" b="1">
                  <a:solidFill>
                    <a:srgbClr val="000000"/>
                  </a:solidFill>
                </a:rPr>
                <a:t>medical interaction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9224" name="AutoShape 21"/>
          <p:cNvSpPr>
            <a:spLocks noChangeArrowheads="1"/>
          </p:cNvSpPr>
          <p:nvPr/>
        </p:nvSpPr>
        <p:spPr bwMode="auto">
          <a:xfrm>
            <a:off x="2216150" y="2611438"/>
            <a:ext cx="527050" cy="528637"/>
          </a:xfrm>
          <a:prstGeom prst="downArrow">
            <a:avLst>
              <a:gd name="adj1" fmla="val 45185"/>
              <a:gd name="adj2" fmla="val 37046"/>
            </a:avLst>
          </a:prstGeom>
          <a:solidFill>
            <a:srgbClr val="CC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225" name="AutoShape 22"/>
          <p:cNvSpPr>
            <a:spLocks noChangeArrowheads="1"/>
          </p:cNvSpPr>
          <p:nvPr/>
        </p:nvSpPr>
        <p:spPr bwMode="auto">
          <a:xfrm>
            <a:off x="6610350" y="2627313"/>
            <a:ext cx="527050" cy="528637"/>
          </a:xfrm>
          <a:prstGeom prst="downArrow">
            <a:avLst>
              <a:gd name="adj1" fmla="val 45185"/>
              <a:gd name="adj2" fmla="val 37046"/>
            </a:avLst>
          </a:prstGeom>
          <a:solidFill>
            <a:srgbClr val="CC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226" name="AutoShape 23"/>
          <p:cNvSpPr>
            <a:spLocks noChangeArrowheads="1"/>
          </p:cNvSpPr>
          <p:nvPr/>
        </p:nvSpPr>
        <p:spPr bwMode="auto">
          <a:xfrm flipV="1">
            <a:off x="2244725" y="4237038"/>
            <a:ext cx="527050" cy="528637"/>
          </a:xfrm>
          <a:prstGeom prst="downArrow">
            <a:avLst>
              <a:gd name="adj1" fmla="val 45185"/>
              <a:gd name="adj2" fmla="val 37046"/>
            </a:avLst>
          </a:prstGeom>
          <a:solidFill>
            <a:srgbClr val="CC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227" name="AutoShape 24"/>
          <p:cNvSpPr>
            <a:spLocks noChangeArrowheads="1"/>
          </p:cNvSpPr>
          <p:nvPr/>
        </p:nvSpPr>
        <p:spPr bwMode="auto">
          <a:xfrm flipV="1">
            <a:off x="6638925" y="4240213"/>
            <a:ext cx="527050" cy="528637"/>
          </a:xfrm>
          <a:prstGeom prst="downArrow">
            <a:avLst>
              <a:gd name="adj1" fmla="val 45185"/>
              <a:gd name="adj2" fmla="val 37046"/>
            </a:avLst>
          </a:prstGeom>
          <a:solidFill>
            <a:srgbClr val="CC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228" name="AutoShape 25"/>
          <p:cNvSpPr>
            <a:spLocks noChangeArrowheads="1"/>
          </p:cNvSpPr>
          <p:nvPr/>
        </p:nvSpPr>
        <p:spPr bwMode="auto">
          <a:xfrm flipV="1">
            <a:off x="4324350" y="4243388"/>
            <a:ext cx="527050" cy="1455737"/>
          </a:xfrm>
          <a:prstGeom prst="downArrow">
            <a:avLst>
              <a:gd name="adj1" fmla="val 46389"/>
              <a:gd name="adj2" fmla="val 48796"/>
            </a:avLst>
          </a:prstGeom>
          <a:solidFill>
            <a:srgbClr val="CC0000"/>
          </a:solidFill>
          <a:ln w="2857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2876" y="4786322"/>
            <a:ext cx="3500436" cy="760413"/>
            <a:chOff x="-6" y="1306"/>
            <a:chExt cx="2205" cy="479"/>
          </a:xfrm>
          <a:solidFill>
            <a:srgbClr val="FF9966"/>
          </a:solidFill>
        </p:grpSpPr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-6" y="1306"/>
              <a:ext cx="2205" cy="479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126" y="1324"/>
              <a:ext cx="2026" cy="446"/>
            </a:xfrm>
            <a:prstGeom prst="rect">
              <a:avLst/>
            </a:prstGeom>
            <a:solidFill>
              <a:srgbClr val="FF99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rgbClr val="000000"/>
                  </a:solidFill>
                </a:rPr>
                <a:t>Promote Interoperability </a:t>
              </a:r>
              <a:br>
                <a:rPr lang="en-GB" sz="2000" b="1" dirty="0">
                  <a:solidFill>
                    <a:srgbClr val="000000"/>
                  </a:solidFill>
                </a:rPr>
              </a:br>
              <a:r>
                <a:rPr lang="en-GB" sz="2000" b="1" dirty="0">
                  <a:solidFill>
                    <a:srgbClr val="000000"/>
                  </a:solidFill>
                </a:rPr>
                <a:t>of Medical Forces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200" u="sng" dirty="0" err="1" smtClean="0"/>
              <a:t>Multinationality</a:t>
            </a:r>
            <a:r>
              <a:rPr lang="en-GB" sz="3200" u="sng" dirty="0" smtClean="0"/>
              <a:t>   vs.   Interoperability</a:t>
            </a:r>
            <a:r>
              <a:rPr lang="en-GB" sz="3200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3200" dirty="0" smtClean="0">
                <a:solidFill>
                  <a:schemeClr val="tx2"/>
                </a:solidFill>
              </a:rPr>
              <a:t>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3200" dirty="0" smtClean="0">
                <a:solidFill>
                  <a:schemeClr val="tx2"/>
                </a:solidFill>
              </a:rPr>
              <a:t>Equipment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3200" dirty="0" smtClean="0">
                <a:solidFill>
                  <a:schemeClr val="tx2"/>
                </a:solidFill>
              </a:rPr>
              <a:t>Algorithms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3200" dirty="0" smtClean="0">
                <a:solidFill>
                  <a:schemeClr val="tx2"/>
                </a:solidFill>
              </a:rPr>
              <a:t>National legal frameworks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3200" dirty="0" smtClean="0">
                <a:solidFill>
                  <a:schemeClr val="tx2"/>
                </a:solidFill>
              </a:rPr>
              <a:t>Training </a:t>
            </a: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Situation</a:t>
            </a:r>
            <a:br>
              <a:rPr lang="hu-HU" smtClean="0"/>
            </a:br>
            <a:r>
              <a:rPr lang="hu-HU" sz="2000" smtClean="0"/>
              <a:t>(Ref.: COMEDS Plenary Autumn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820"/>
            <a:ext cx="9252520" cy="727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5875" y="412750"/>
            <a:ext cx="6572250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599948"/>
              </p:ext>
            </p:extLst>
          </p:nvPr>
        </p:nvGraphicFramePr>
        <p:xfrm>
          <a:off x="359532" y="1412776"/>
          <a:ext cx="8424936" cy="493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7" name="Slide" r:id="rId5" imgW="3307028" imgH="2479487" progId="PowerPoint.Slide.12">
                  <p:embed/>
                </p:oleObj>
              </mc:Choice>
              <mc:Fallback>
                <p:oleObj name="Slide" r:id="rId5" imgW="3307028" imgH="247948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1412776"/>
                        <a:ext cx="8424936" cy="4937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 descr="United Stat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66000"/>
          </a:blip>
          <a:srcRect/>
          <a:stretch>
            <a:fillRect/>
          </a:stretch>
        </p:blipFill>
        <p:spPr bwMode="auto">
          <a:xfrm>
            <a:off x="2555776" y="5013176"/>
            <a:ext cx="514350" cy="342901"/>
          </a:xfrm>
          <a:prstGeom prst="rect">
            <a:avLst/>
          </a:prstGeom>
          <a:noFill/>
        </p:spPr>
      </p:pic>
      <p:pic>
        <p:nvPicPr>
          <p:cNvPr id="7" name="Picture 2" descr="United Stat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66000"/>
          </a:blip>
          <a:srcRect/>
          <a:stretch>
            <a:fillRect/>
          </a:stretch>
        </p:blipFill>
        <p:spPr bwMode="auto">
          <a:xfrm>
            <a:off x="1043608" y="5013176"/>
            <a:ext cx="514350" cy="342901"/>
          </a:xfrm>
          <a:prstGeom prst="rect">
            <a:avLst/>
          </a:prstGeom>
          <a:noFill/>
        </p:spPr>
      </p:pic>
      <p:pic>
        <p:nvPicPr>
          <p:cNvPr id="9" name="Picture 30" descr="austria.jpg"/>
          <p:cNvPicPr>
            <a:picLocks noChangeAspect="1"/>
          </p:cNvPicPr>
          <p:nvPr/>
        </p:nvPicPr>
        <p:blipFill>
          <a:blip r:embed="rId9" cstate="print">
            <a:lum bright="66000"/>
          </a:blip>
          <a:srcRect/>
          <a:stretch>
            <a:fillRect/>
          </a:stretch>
        </p:blipFill>
        <p:spPr bwMode="auto">
          <a:xfrm>
            <a:off x="7519527" y="3263432"/>
            <a:ext cx="652873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2" descr="United State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66000"/>
          </a:blip>
          <a:srcRect/>
          <a:stretch>
            <a:fillRect/>
          </a:stretch>
        </p:blipFill>
        <p:spPr bwMode="auto">
          <a:xfrm>
            <a:off x="7519527" y="2737056"/>
            <a:ext cx="648072" cy="432052"/>
          </a:xfrm>
          <a:prstGeom prst="rect">
            <a:avLst/>
          </a:prstGeom>
          <a:noFill/>
        </p:spPr>
      </p:pic>
      <p:pic>
        <p:nvPicPr>
          <p:cNvPr id="11" name="Picture 23" descr="czech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39407" y="2237692"/>
            <a:ext cx="648072" cy="39922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2" name="Picture 24" descr="romania.jpg"/>
          <p:cNvPicPr>
            <a:picLocks noChangeAspect="1"/>
          </p:cNvPicPr>
          <p:nvPr/>
        </p:nvPicPr>
        <p:blipFill>
          <a:blip r:embed="rId11" cstate="print">
            <a:lum bright="66000"/>
          </a:blip>
          <a:srcRect/>
          <a:stretch>
            <a:fillRect/>
          </a:stretch>
        </p:blipFill>
        <p:spPr bwMode="auto">
          <a:xfrm>
            <a:off x="7519527" y="2237692"/>
            <a:ext cx="648072" cy="392487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3" name="Picture 25" descr="Hun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39407" y="1731946"/>
            <a:ext cx="659255" cy="400910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4" name="Picture 26" descr="italy.jpg"/>
          <p:cNvPicPr>
            <a:picLocks noChangeAspect="1"/>
          </p:cNvPicPr>
          <p:nvPr/>
        </p:nvPicPr>
        <p:blipFill>
          <a:blip r:embed="rId13" cstate="print">
            <a:lum bright="66000"/>
          </a:blip>
          <a:srcRect/>
          <a:stretch>
            <a:fillRect/>
          </a:stretch>
        </p:blipFill>
        <p:spPr bwMode="auto">
          <a:xfrm>
            <a:off x="7519527" y="1700808"/>
            <a:ext cx="648072" cy="396478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5" name="Picture 27" descr="200px-Flag_of_NATO.svg"/>
          <p:cNvPicPr>
            <a:picLocks noChangeAspect="1"/>
          </p:cNvPicPr>
          <p:nvPr/>
        </p:nvPicPr>
        <p:blipFill>
          <a:blip r:embed="rId14" cstate="print">
            <a:lum bright="66000"/>
          </a:blip>
          <a:srcRect/>
          <a:stretch>
            <a:fillRect/>
          </a:stretch>
        </p:blipFill>
        <p:spPr bwMode="auto">
          <a:xfrm>
            <a:off x="7519527" y="3840021"/>
            <a:ext cx="634135" cy="432048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6" name="Picture 6" descr="image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39407" y="2740923"/>
            <a:ext cx="648072" cy="369042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7" name="Picture 19" descr="125px-Flag_of_the_Netherlands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1594" y="3739482"/>
            <a:ext cx="675885" cy="409598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18" name="Picture 31" descr="france_flag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39406" y="3212976"/>
            <a:ext cx="648073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2"/>
          <p:cNvSpPr>
            <a:spLocks noChangeShapeType="1"/>
          </p:cNvSpPr>
          <p:nvPr/>
        </p:nvSpPr>
        <p:spPr bwMode="auto">
          <a:xfrm>
            <a:off x="2693988" y="1123950"/>
            <a:ext cx="0" cy="353695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6" name="Text Box 3"/>
          <p:cNvSpPr txBox="1">
            <a:spLocks noChangeArrowheads="1"/>
          </p:cNvSpPr>
          <p:nvPr/>
        </p:nvSpPr>
        <p:spPr bwMode="auto">
          <a:xfrm>
            <a:off x="5957888" y="4627761"/>
            <a:ext cx="1216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prstClr val="black"/>
                </a:solidFill>
              </a:rPr>
              <a:t>rescue station</a:t>
            </a:r>
          </a:p>
        </p:txBody>
      </p:sp>
      <p:sp>
        <p:nvSpPr>
          <p:cNvPr id="1037" name="Text Box 4"/>
          <p:cNvSpPr txBox="1">
            <a:spLocks noChangeArrowheads="1"/>
          </p:cNvSpPr>
          <p:nvPr/>
        </p:nvSpPr>
        <p:spPr bwMode="auto">
          <a:xfrm>
            <a:off x="4452938" y="4627761"/>
            <a:ext cx="1303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prstClr val="black"/>
                </a:solidFill>
              </a:rPr>
              <a:t>mobile surgical</a:t>
            </a:r>
            <a:br>
              <a:rPr lang="de-DE" sz="1200" b="1">
                <a:solidFill>
                  <a:prstClr val="black"/>
                </a:solidFill>
              </a:rPr>
            </a:br>
            <a:r>
              <a:rPr lang="de-DE" sz="1200" b="1">
                <a:solidFill>
                  <a:prstClr val="black"/>
                </a:solidFill>
              </a:rPr>
              <a:t>hospital</a:t>
            </a:r>
          </a:p>
        </p:txBody>
      </p:sp>
      <p:sp>
        <p:nvSpPr>
          <p:cNvPr id="1038" name="Text Box 5"/>
          <p:cNvSpPr txBox="1">
            <a:spLocks noChangeArrowheads="1"/>
          </p:cNvSpPr>
          <p:nvPr/>
        </p:nvSpPr>
        <p:spPr bwMode="auto">
          <a:xfrm>
            <a:off x="2973388" y="4627761"/>
            <a:ext cx="1127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prstClr val="black"/>
                </a:solidFill>
              </a:rPr>
              <a:t>field hospital</a:t>
            </a:r>
          </a:p>
        </p:txBody>
      </p:sp>
      <p:sp>
        <p:nvSpPr>
          <p:cNvPr id="1039" name="Text Box 6"/>
          <p:cNvSpPr txBox="1">
            <a:spLocks noChangeArrowheads="1"/>
          </p:cNvSpPr>
          <p:nvPr/>
        </p:nvSpPr>
        <p:spPr bwMode="auto">
          <a:xfrm>
            <a:off x="1090613" y="4627761"/>
            <a:ext cx="142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 b="1">
                <a:solidFill>
                  <a:prstClr val="black"/>
                </a:solidFill>
              </a:rPr>
              <a:t>Military hospital</a:t>
            </a:r>
          </a:p>
          <a:p>
            <a:pPr algn="ctr"/>
            <a:r>
              <a:rPr lang="de-DE" sz="1200" b="1">
                <a:solidFill>
                  <a:prstClr val="black"/>
                </a:solidFill>
              </a:rPr>
              <a:t>civilian hospitals</a:t>
            </a:r>
          </a:p>
        </p:txBody>
      </p:sp>
      <p:sp>
        <p:nvSpPr>
          <p:cNvPr id="1040" name="Rectangle 7"/>
          <p:cNvSpPr>
            <a:spLocks noChangeArrowheads="1"/>
          </p:cNvSpPr>
          <p:nvPr/>
        </p:nvSpPr>
        <p:spPr bwMode="auto">
          <a:xfrm>
            <a:off x="533400" y="5698976"/>
            <a:ext cx="2301875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continued full-spectrum</a:t>
            </a:r>
          </a:p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treatment</a:t>
            </a:r>
          </a:p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and rehabilitation</a:t>
            </a:r>
          </a:p>
        </p:txBody>
      </p:sp>
      <p:sp>
        <p:nvSpPr>
          <p:cNvPr id="1041" name="Rectangle 8"/>
          <p:cNvSpPr>
            <a:spLocks noChangeArrowheads="1"/>
          </p:cNvSpPr>
          <p:nvPr/>
        </p:nvSpPr>
        <p:spPr bwMode="auto">
          <a:xfrm>
            <a:off x="2895600" y="5698976"/>
            <a:ext cx="1549400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immediate </a:t>
            </a:r>
            <a:br>
              <a:rPr lang="de-DE" sz="1200" b="1">
                <a:solidFill>
                  <a:srgbClr val="1F497D"/>
                </a:solidFill>
              </a:rPr>
            </a:br>
            <a:r>
              <a:rPr lang="de-DE" sz="1200" b="1">
                <a:solidFill>
                  <a:srgbClr val="1F497D"/>
                </a:solidFill>
              </a:rPr>
              <a:t>clinical care</a:t>
            </a:r>
          </a:p>
          <a:p>
            <a:pPr algn="ctr" defTabSz="762000"/>
            <a:endParaRPr lang="de-DE" sz="1200" b="1">
              <a:solidFill>
                <a:srgbClr val="1F497D"/>
              </a:solidFill>
            </a:endParaRPr>
          </a:p>
        </p:txBody>
      </p:sp>
      <p:sp>
        <p:nvSpPr>
          <p:cNvPr id="1042" name="Rectangle 9"/>
          <p:cNvSpPr>
            <a:spLocks noChangeArrowheads="1"/>
          </p:cNvSpPr>
          <p:nvPr/>
        </p:nvSpPr>
        <p:spPr bwMode="auto">
          <a:xfrm>
            <a:off x="4495800" y="5698976"/>
            <a:ext cx="1828800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1200" b="1" dirty="0" err="1">
                <a:solidFill>
                  <a:srgbClr val="1F497D"/>
                </a:solidFill>
              </a:rPr>
              <a:t>preclinical</a:t>
            </a:r>
            <a:endParaRPr lang="de-DE" sz="1200" b="1" dirty="0">
              <a:solidFill>
                <a:srgbClr val="1F497D"/>
              </a:solidFill>
            </a:endParaRPr>
          </a:p>
          <a:p>
            <a:pPr algn="ctr" defTabSz="762000"/>
            <a:r>
              <a:rPr lang="de-DE" sz="1200" b="1" dirty="0" err="1">
                <a:solidFill>
                  <a:srgbClr val="1F497D"/>
                </a:solidFill>
              </a:rPr>
              <a:t>emergency</a:t>
            </a:r>
            <a:r>
              <a:rPr lang="de-DE" sz="1200" b="1" dirty="0">
                <a:solidFill>
                  <a:srgbClr val="1F497D"/>
                </a:solidFill>
              </a:rPr>
              <a:t> </a:t>
            </a:r>
            <a:r>
              <a:rPr lang="de-DE" sz="1200" b="1" dirty="0" err="1">
                <a:solidFill>
                  <a:srgbClr val="1F497D"/>
                </a:solidFill>
              </a:rPr>
              <a:t>surgical</a:t>
            </a:r>
            <a:endParaRPr lang="de-DE" sz="1200" b="1" dirty="0">
              <a:solidFill>
                <a:srgbClr val="1F497D"/>
              </a:solidFill>
            </a:endParaRPr>
          </a:p>
          <a:p>
            <a:pPr algn="ctr" defTabSz="762000"/>
            <a:r>
              <a:rPr lang="de-DE" sz="1200" b="1" dirty="0" err="1">
                <a:solidFill>
                  <a:srgbClr val="1F497D"/>
                </a:solidFill>
              </a:rPr>
              <a:t>care</a:t>
            </a:r>
            <a:endParaRPr lang="de-DE" sz="1200" b="1" dirty="0">
              <a:solidFill>
                <a:srgbClr val="1F497D"/>
              </a:solidFill>
            </a:endParaRPr>
          </a:p>
        </p:txBody>
      </p:sp>
      <p:sp>
        <p:nvSpPr>
          <p:cNvPr id="1043" name="Line 14"/>
          <p:cNvSpPr>
            <a:spLocks noChangeShapeType="1"/>
          </p:cNvSpPr>
          <p:nvPr/>
        </p:nvSpPr>
        <p:spPr bwMode="auto">
          <a:xfrm flipH="1">
            <a:off x="3811588" y="2436813"/>
            <a:ext cx="402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4" name="Line 15"/>
          <p:cNvSpPr>
            <a:spLocks noChangeShapeType="1"/>
          </p:cNvSpPr>
          <p:nvPr/>
        </p:nvSpPr>
        <p:spPr bwMode="auto">
          <a:xfrm flipH="1">
            <a:off x="3805238" y="2860874"/>
            <a:ext cx="278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115616" y="1484784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de-DE" b="1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de-DE" b="1" dirty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6" name="WordArt 19"/>
          <p:cNvSpPr>
            <a:spLocks noChangeArrowheads="1" noChangeShapeType="1" noTextEdit="1"/>
          </p:cNvSpPr>
          <p:nvPr/>
        </p:nvSpPr>
        <p:spPr bwMode="auto">
          <a:xfrm>
            <a:off x="5097463" y="5089376"/>
            <a:ext cx="19177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Impact"/>
              </a:rPr>
              <a:t>2         1</a:t>
            </a:r>
          </a:p>
        </p:txBody>
      </p:sp>
      <p:sp>
        <p:nvSpPr>
          <p:cNvPr id="1047" name="Rectangle 20"/>
          <p:cNvSpPr>
            <a:spLocks noChangeArrowheads="1"/>
          </p:cNvSpPr>
          <p:nvPr/>
        </p:nvSpPr>
        <p:spPr bwMode="auto">
          <a:xfrm>
            <a:off x="7659688" y="4968875"/>
            <a:ext cx="574675" cy="1173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8" name="Text Box 22"/>
          <p:cNvSpPr txBox="1">
            <a:spLocks noChangeArrowheads="1"/>
          </p:cNvSpPr>
          <p:nvPr/>
        </p:nvSpPr>
        <p:spPr bwMode="auto">
          <a:xfrm>
            <a:off x="7391400" y="4627761"/>
            <a:ext cx="1147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prstClr val="black"/>
                </a:solidFill>
              </a:rPr>
              <a:t>medical team</a:t>
            </a:r>
          </a:p>
        </p:txBody>
      </p:sp>
      <p:sp>
        <p:nvSpPr>
          <p:cNvPr id="1049" name="WordArt 23"/>
          <p:cNvSpPr>
            <a:spLocks noChangeArrowheads="1" noChangeShapeType="1" noTextEdit="1"/>
          </p:cNvSpPr>
          <p:nvPr/>
        </p:nvSpPr>
        <p:spPr bwMode="auto">
          <a:xfrm>
            <a:off x="3429000" y="5089376"/>
            <a:ext cx="37782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50" name="WordArt 24"/>
          <p:cNvSpPr>
            <a:spLocks noChangeArrowheads="1" noChangeShapeType="1" noTextEdit="1"/>
          </p:cNvSpPr>
          <p:nvPr/>
        </p:nvSpPr>
        <p:spPr bwMode="auto">
          <a:xfrm>
            <a:off x="1455738" y="5089376"/>
            <a:ext cx="376237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prstClr val="black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51" name="Text Box 48"/>
          <p:cNvSpPr txBox="1">
            <a:spLocks noChangeArrowheads="1"/>
          </p:cNvSpPr>
          <p:nvPr/>
        </p:nvSpPr>
        <p:spPr bwMode="auto">
          <a:xfrm>
            <a:off x="3203848" y="1484784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b="1" dirty="0" err="1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theater</a:t>
            </a:r>
            <a:endParaRPr lang="de-DE" b="1" dirty="0">
              <a:solidFill>
                <a:srgbClr val="102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2" name="Line 49"/>
          <p:cNvSpPr>
            <a:spLocks noChangeShapeType="1"/>
          </p:cNvSpPr>
          <p:nvPr/>
        </p:nvSpPr>
        <p:spPr bwMode="auto">
          <a:xfrm flipH="1">
            <a:off x="6704013" y="2852936"/>
            <a:ext cx="125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3" name="AutoShape 54"/>
          <p:cNvSpPr>
            <a:spLocks noChangeArrowheads="1"/>
          </p:cNvSpPr>
          <p:nvPr/>
        </p:nvSpPr>
        <p:spPr bwMode="auto">
          <a:xfrm>
            <a:off x="7772400" y="5105400"/>
            <a:ext cx="660400" cy="990600"/>
          </a:xfrm>
          <a:prstGeom prst="irregularSeal1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4" name="Rectangle 55"/>
          <p:cNvSpPr>
            <a:spLocks noChangeArrowheads="1"/>
          </p:cNvSpPr>
          <p:nvPr/>
        </p:nvSpPr>
        <p:spPr bwMode="auto">
          <a:xfrm>
            <a:off x="6096000" y="5698976"/>
            <a:ext cx="1828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preclinical</a:t>
            </a:r>
            <a:br>
              <a:rPr lang="de-DE" sz="1200" b="1">
                <a:solidFill>
                  <a:srgbClr val="1F497D"/>
                </a:solidFill>
              </a:rPr>
            </a:br>
            <a:r>
              <a:rPr lang="de-DE" sz="1200" b="1">
                <a:solidFill>
                  <a:srgbClr val="1F497D"/>
                </a:solidFill>
              </a:rPr>
              <a:t>emergency medical</a:t>
            </a:r>
          </a:p>
          <a:p>
            <a:pPr algn="ctr" defTabSz="762000"/>
            <a:r>
              <a:rPr lang="de-DE" sz="1200" b="1">
                <a:solidFill>
                  <a:srgbClr val="1F497D"/>
                </a:solidFill>
              </a:rPr>
              <a:t>care</a:t>
            </a:r>
          </a:p>
          <a:p>
            <a:pPr algn="ctr" defTabSz="762000"/>
            <a:endParaRPr lang="de-DE" sz="1200" b="1">
              <a:solidFill>
                <a:srgbClr val="1F497D"/>
              </a:solidFill>
            </a:endParaRPr>
          </a:p>
        </p:txBody>
      </p:sp>
      <p:sp>
        <p:nvSpPr>
          <p:cNvPr id="1055" name="Text Box 56"/>
          <p:cNvSpPr txBox="1">
            <a:spLocks noChangeArrowheads="1"/>
          </p:cNvSpPr>
          <p:nvPr/>
        </p:nvSpPr>
        <p:spPr bwMode="auto">
          <a:xfrm>
            <a:off x="304800" y="5013176"/>
            <a:ext cx="4635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200" b="1">
              <a:solidFill>
                <a:prstClr val="black"/>
              </a:solidFill>
            </a:endParaRPr>
          </a:p>
          <a:p>
            <a:r>
              <a:rPr lang="de-DE" sz="1200" b="1">
                <a:solidFill>
                  <a:prstClr val="black"/>
                </a:solidFill>
              </a:rPr>
              <a:t>role</a:t>
            </a:r>
          </a:p>
          <a:p>
            <a:endParaRPr lang="de-DE" sz="1200" b="1">
              <a:solidFill>
                <a:prstClr val="black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69000" y="3646686"/>
          <a:ext cx="104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7" name="Bitmap" r:id="rId4" imgW="790476" imgH="733333" progId="PBrush">
                  <p:embed/>
                </p:oleObj>
              </mc:Choice>
              <mc:Fallback>
                <p:oleObj name="Bitmap" r:id="rId4" imgW="790476" imgH="7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3646686"/>
                        <a:ext cx="1041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40225" y="3606999"/>
          <a:ext cx="1409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8" name="Bitmap" r:id="rId6" imgW="2971429" imgH="1980952" progId="PBrush">
                  <p:embed/>
                </p:oleObj>
              </mc:Choice>
              <mc:Fallback>
                <p:oleObj name="Bitmap" r:id="rId6" imgW="2971429" imgH="19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3606999"/>
                        <a:ext cx="1409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836863" y="3335536"/>
          <a:ext cx="132556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69" name="Bitmap" r:id="rId8" imgW="3343742" imgH="3161905" progId="PBrush">
                  <p:embed/>
                </p:oleObj>
              </mc:Choice>
              <mc:Fallback>
                <p:oleObj name="Bitmap" r:id="rId8" imgW="3343742" imgH="316190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335536"/>
                        <a:ext cx="1325562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908550" y="2687638"/>
          <a:ext cx="8810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0" name="Bitmap" r:id="rId10" imgW="3343742" imgH="2019048" progId="PBrush">
                  <p:embed/>
                </p:oleObj>
              </mc:Choice>
              <mc:Fallback>
                <p:oleObj name="Bitmap" r:id="rId10" imgW="3343742" imgH="201904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687638"/>
                        <a:ext cx="88106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961063" y="1917700"/>
          <a:ext cx="12763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1" name="Bitmap" r:id="rId12" imgW="3580952" imgH="2266667" progId="PBrush">
                  <p:embed/>
                </p:oleObj>
              </mc:Choice>
              <mc:Fallback>
                <p:oleObj name="Bitmap" r:id="rId12" imgW="3580952" imgH="22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1917700"/>
                        <a:ext cx="12763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43738" y="1196752"/>
            <a:ext cx="2100262" cy="1198563"/>
            <a:chOff x="3945" y="684"/>
            <a:chExt cx="1459" cy="739"/>
          </a:xfrm>
        </p:grpSpPr>
        <p:sp>
          <p:nvSpPr>
            <p:cNvPr id="37914" name="Freeform 26"/>
            <p:cNvSpPr>
              <a:spLocks/>
            </p:cNvSpPr>
            <p:nvPr/>
          </p:nvSpPr>
          <p:spPr bwMode="auto">
            <a:xfrm>
              <a:off x="4293" y="1118"/>
              <a:ext cx="181" cy="305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7" y="181"/>
                </a:cxn>
                <a:cxn ang="0">
                  <a:pos x="47" y="214"/>
                </a:cxn>
                <a:cxn ang="0">
                  <a:pos x="71" y="245"/>
                </a:cxn>
                <a:cxn ang="0">
                  <a:pos x="82" y="306"/>
                </a:cxn>
                <a:cxn ang="0">
                  <a:pos x="69" y="381"/>
                </a:cxn>
                <a:cxn ang="0">
                  <a:pos x="65" y="437"/>
                </a:cxn>
                <a:cxn ang="0">
                  <a:pos x="60" y="485"/>
                </a:cxn>
                <a:cxn ang="0">
                  <a:pos x="50" y="522"/>
                </a:cxn>
                <a:cxn ang="0">
                  <a:pos x="56" y="561"/>
                </a:cxn>
                <a:cxn ang="0">
                  <a:pos x="82" y="602"/>
                </a:cxn>
                <a:cxn ang="0">
                  <a:pos x="99" y="608"/>
                </a:cxn>
                <a:cxn ang="0">
                  <a:pos x="116" y="609"/>
                </a:cxn>
                <a:cxn ang="0">
                  <a:pos x="124" y="602"/>
                </a:cxn>
                <a:cxn ang="0">
                  <a:pos x="113" y="590"/>
                </a:cxn>
                <a:cxn ang="0">
                  <a:pos x="103" y="561"/>
                </a:cxn>
                <a:cxn ang="0">
                  <a:pos x="114" y="518"/>
                </a:cxn>
                <a:cxn ang="0">
                  <a:pos x="141" y="492"/>
                </a:cxn>
                <a:cxn ang="0">
                  <a:pos x="156" y="457"/>
                </a:cxn>
                <a:cxn ang="0">
                  <a:pos x="176" y="439"/>
                </a:cxn>
                <a:cxn ang="0">
                  <a:pos x="198" y="420"/>
                </a:cxn>
                <a:cxn ang="0">
                  <a:pos x="215" y="398"/>
                </a:cxn>
                <a:cxn ang="0">
                  <a:pos x="232" y="376"/>
                </a:cxn>
                <a:cxn ang="0">
                  <a:pos x="242" y="358"/>
                </a:cxn>
                <a:cxn ang="0">
                  <a:pos x="248" y="335"/>
                </a:cxn>
                <a:cxn ang="0">
                  <a:pos x="255" y="319"/>
                </a:cxn>
                <a:cxn ang="0">
                  <a:pos x="274" y="315"/>
                </a:cxn>
                <a:cxn ang="0">
                  <a:pos x="297" y="306"/>
                </a:cxn>
                <a:cxn ang="0">
                  <a:pos x="318" y="299"/>
                </a:cxn>
                <a:cxn ang="0">
                  <a:pos x="332" y="277"/>
                </a:cxn>
                <a:cxn ang="0">
                  <a:pos x="348" y="230"/>
                </a:cxn>
                <a:cxn ang="0">
                  <a:pos x="356" y="194"/>
                </a:cxn>
                <a:cxn ang="0">
                  <a:pos x="358" y="164"/>
                </a:cxn>
                <a:cxn ang="0">
                  <a:pos x="348" y="146"/>
                </a:cxn>
                <a:cxn ang="0">
                  <a:pos x="332" y="140"/>
                </a:cxn>
                <a:cxn ang="0">
                  <a:pos x="318" y="131"/>
                </a:cxn>
                <a:cxn ang="0">
                  <a:pos x="308" y="115"/>
                </a:cxn>
                <a:cxn ang="0">
                  <a:pos x="293" y="110"/>
                </a:cxn>
                <a:cxn ang="0">
                  <a:pos x="278" y="110"/>
                </a:cxn>
                <a:cxn ang="0">
                  <a:pos x="264" y="104"/>
                </a:cxn>
                <a:cxn ang="0">
                  <a:pos x="247" y="79"/>
                </a:cxn>
                <a:cxn ang="0">
                  <a:pos x="228" y="58"/>
                </a:cxn>
                <a:cxn ang="0">
                  <a:pos x="197" y="38"/>
                </a:cxn>
                <a:cxn ang="0">
                  <a:pos x="156" y="19"/>
                </a:cxn>
                <a:cxn ang="0">
                  <a:pos x="122" y="15"/>
                </a:cxn>
                <a:cxn ang="0">
                  <a:pos x="99" y="12"/>
                </a:cxn>
                <a:cxn ang="0">
                  <a:pos x="86" y="12"/>
                </a:cxn>
                <a:cxn ang="0">
                  <a:pos x="73" y="6"/>
                </a:cxn>
                <a:cxn ang="0">
                  <a:pos x="60" y="0"/>
                </a:cxn>
                <a:cxn ang="0">
                  <a:pos x="45" y="9"/>
                </a:cxn>
                <a:cxn ang="0">
                  <a:pos x="29" y="26"/>
                </a:cxn>
                <a:cxn ang="0">
                  <a:pos x="16" y="34"/>
                </a:cxn>
              </a:cxnLst>
              <a:rect l="0" t="0" r="r" b="b"/>
              <a:pathLst>
                <a:path w="360" h="609">
                  <a:moveTo>
                    <a:pt x="12" y="39"/>
                  </a:moveTo>
                  <a:lnTo>
                    <a:pt x="5" y="65"/>
                  </a:lnTo>
                  <a:lnTo>
                    <a:pt x="0" y="101"/>
                  </a:lnTo>
                  <a:lnTo>
                    <a:pt x="1" y="139"/>
                  </a:lnTo>
                  <a:lnTo>
                    <a:pt x="9" y="170"/>
                  </a:lnTo>
                  <a:lnTo>
                    <a:pt x="17" y="181"/>
                  </a:lnTo>
                  <a:lnTo>
                    <a:pt x="27" y="193"/>
                  </a:lnTo>
                  <a:lnTo>
                    <a:pt x="37" y="203"/>
                  </a:lnTo>
                  <a:lnTo>
                    <a:pt x="47" y="214"/>
                  </a:lnTo>
                  <a:lnTo>
                    <a:pt x="56" y="224"/>
                  </a:lnTo>
                  <a:lnTo>
                    <a:pt x="66" y="234"/>
                  </a:lnTo>
                  <a:lnTo>
                    <a:pt x="71" y="245"/>
                  </a:lnTo>
                  <a:lnTo>
                    <a:pt x="76" y="256"/>
                  </a:lnTo>
                  <a:lnTo>
                    <a:pt x="81" y="279"/>
                  </a:lnTo>
                  <a:lnTo>
                    <a:pt x="82" y="306"/>
                  </a:lnTo>
                  <a:lnTo>
                    <a:pt x="80" y="333"/>
                  </a:lnTo>
                  <a:lnTo>
                    <a:pt x="74" y="362"/>
                  </a:lnTo>
                  <a:lnTo>
                    <a:pt x="69" y="381"/>
                  </a:lnTo>
                  <a:lnTo>
                    <a:pt x="67" y="399"/>
                  </a:lnTo>
                  <a:lnTo>
                    <a:pt x="66" y="419"/>
                  </a:lnTo>
                  <a:lnTo>
                    <a:pt x="65" y="437"/>
                  </a:lnTo>
                  <a:lnTo>
                    <a:pt x="63" y="454"/>
                  </a:lnTo>
                  <a:lnTo>
                    <a:pt x="62" y="471"/>
                  </a:lnTo>
                  <a:lnTo>
                    <a:pt x="60" y="485"/>
                  </a:lnTo>
                  <a:lnTo>
                    <a:pt x="58" y="497"/>
                  </a:lnTo>
                  <a:lnTo>
                    <a:pt x="53" y="509"/>
                  </a:lnTo>
                  <a:lnTo>
                    <a:pt x="50" y="522"/>
                  </a:lnTo>
                  <a:lnTo>
                    <a:pt x="47" y="535"/>
                  </a:lnTo>
                  <a:lnTo>
                    <a:pt x="51" y="548"/>
                  </a:lnTo>
                  <a:lnTo>
                    <a:pt x="56" y="561"/>
                  </a:lnTo>
                  <a:lnTo>
                    <a:pt x="65" y="578"/>
                  </a:lnTo>
                  <a:lnTo>
                    <a:pt x="73" y="593"/>
                  </a:lnTo>
                  <a:lnTo>
                    <a:pt x="82" y="602"/>
                  </a:lnTo>
                  <a:lnTo>
                    <a:pt x="88" y="604"/>
                  </a:lnTo>
                  <a:lnTo>
                    <a:pt x="93" y="605"/>
                  </a:lnTo>
                  <a:lnTo>
                    <a:pt x="99" y="608"/>
                  </a:lnTo>
                  <a:lnTo>
                    <a:pt x="105" y="608"/>
                  </a:lnTo>
                  <a:lnTo>
                    <a:pt x="112" y="609"/>
                  </a:lnTo>
                  <a:lnTo>
                    <a:pt x="116" y="609"/>
                  </a:lnTo>
                  <a:lnTo>
                    <a:pt x="121" y="608"/>
                  </a:lnTo>
                  <a:lnTo>
                    <a:pt x="124" y="606"/>
                  </a:lnTo>
                  <a:lnTo>
                    <a:pt x="124" y="602"/>
                  </a:lnTo>
                  <a:lnTo>
                    <a:pt x="121" y="599"/>
                  </a:lnTo>
                  <a:lnTo>
                    <a:pt x="118" y="596"/>
                  </a:lnTo>
                  <a:lnTo>
                    <a:pt x="113" y="590"/>
                  </a:lnTo>
                  <a:lnTo>
                    <a:pt x="108" y="583"/>
                  </a:lnTo>
                  <a:lnTo>
                    <a:pt x="105" y="574"/>
                  </a:lnTo>
                  <a:lnTo>
                    <a:pt x="103" y="561"/>
                  </a:lnTo>
                  <a:lnTo>
                    <a:pt x="104" y="544"/>
                  </a:lnTo>
                  <a:lnTo>
                    <a:pt x="108" y="528"/>
                  </a:lnTo>
                  <a:lnTo>
                    <a:pt x="114" y="518"/>
                  </a:lnTo>
                  <a:lnTo>
                    <a:pt x="122" y="510"/>
                  </a:lnTo>
                  <a:lnTo>
                    <a:pt x="131" y="502"/>
                  </a:lnTo>
                  <a:lnTo>
                    <a:pt x="141" y="492"/>
                  </a:lnTo>
                  <a:lnTo>
                    <a:pt x="146" y="481"/>
                  </a:lnTo>
                  <a:lnTo>
                    <a:pt x="151" y="468"/>
                  </a:lnTo>
                  <a:lnTo>
                    <a:pt x="156" y="457"/>
                  </a:lnTo>
                  <a:lnTo>
                    <a:pt x="161" y="447"/>
                  </a:lnTo>
                  <a:lnTo>
                    <a:pt x="168" y="443"/>
                  </a:lnTo>
                  <a:lnTo>
                    <a:pt x="176" y="439"/>
                  </a:lnTo>
                  <a:lnTo>
                    <a:pt x="184" y="435"/>
                  </a:lnTo>
                  <a:lnTo>
                    <a:pt x="191" y="429"/>
                  </a:lnTo>
                  <a:lnTo>
                    <a:pt x="198" y="420"/>
                  </a:lnTo>
                  <a:lnTo>
                    <a:pt x="204" y="412"/>
                  </a:lnTo>
                  <a:lnTo>
                    <a:pt x="210" y="405"/>
                  </a:lnTo>
                  <a:lnTo>
                    <a:pt x="215" y="398"/>
                  </a:lnTo>
                  <a:lnTo>
                    <a:pt x="221" y="391"/>
                  </a:lnTo>
                  <a:lnTo>
                    <a:pt x="226" y="384"/>
                  </a:lnTo>
                  <a:lnTo>
                    <a:pt x="232" y="376"/>
                  </a:lnTo>
                  <a:lnTo>
                    <a:pt x="236" y="369"/>
                  </a:lnTo>
                  <a:lnTo>
                    <a:pt x="239" y="363"/>
                  </a:lnTo>
                  <a:lnTo>
                    <a:pt x="242" y="358"/>
                  </a:lnTo>
                  <a:lnTo>
                    <a:pt x="247" y="352"/>
                  </a:lnTo>
                  <a:lnTo>
                    <a:pt x="249" y="344"/>
                  </a:lnTo>
                  <a:lnTo>
                    <a:pt x="248" y="335"/>
                  </a:lnTo>
                  <a:lnTo>
                    <a:pt x="247" y="327"/>
                  </a:lnTo>
                  <a:lnTo>
                    <a:pt x="249" y="321"/>
                  </a:lnTo>
                  <a:lnTo>
                    <a:pt x="255" y="319"/>
                  </a:lnTo>
                  <a:lnTo>
                    <a:pt x="262" y="317"/>
                  </a:lnTo>
                  <a:lnTo>
                    <a:pt x="267" y="317"/>
                  </a:lnTo>
                  <a:lnTo>
                    <a:pt x="274" y="315"/>
                  </a:lnTo>
                  <a:lnTo>
                    <a:pt x="281" y="313"/>
                  </a:lnTo>
                  <a:lnTo>
                    <a:pt x="289" y="309"/>
                  </a:lnTo>
                  <a:lnTo>
                    <a:pt x="297" y="306"/>
                  </a:lnTo>
                  <a:lnTo>
                    <a:pt x="305" y="305"/>
                  </a:lnTo>
                  <a:lnTo>
                    <a:pt x="312" y="304"/>
                  </a:lnTo>
                  <a:lnTo>
                    <a:pt x="318" y="299"/>
                  </a:lnTo>
                  <a:lnTo>
                    <a:pt x="323" y="293"/>
                  </a:lnTo>
                  <a:lnTo>
                    <a:pt x="327" y="287"/>
                  </a:lnTo>
                  <a:lnTo>
                    <a:pt x="332" y="277"/>
                  </a:lnTo>
                  <a:lnTo>
                    <a:pt x="338" y="261"/>
                  </a:lnTo>
                  <a:lnTo>
                    <a:pt x="343" y="244"/>
                  </a:lnTo>
                  <a:lnTo>
                    <a:pt x="348" y="230"/>
                  </a:lnTo>
                  <a:lnTo>
                    <a:pt x="350" y="218"/>
                  </a:lnTo>
                  <a:lnTo>
                    <a:pt x="354" y="206"/>
                  </a:lnTo>
                  <a:lnTo>
                    <a:pt x="356" y="194"/>
                  </a:lnTo>
                  <a:lnTo>
                    <a:pt x="358" y="185"/>
                  </a:lnTo>
                  <a:lnTo>
                    <a:pt x="360" y="176"/>
                  </a:lnTo>
                  <a:lnTo>
                    <a:pt x="358" y="164"/>
                  </a:lnTo>
                  <a:lnTo>
                    <a:pt x="355" y="153"/>
                  </a:lnTo>
                  <a:lnTo>
                    <a:pt x="351" y="147"/>
                  </a:lnTo>
                  <a:lnTo>
                    <a:pt x="348" y="146"/>
                  </a:lnTo>
                  <a:lnTo>
                    <a:pt x="343" y="143"/>
                  </a:lnTo>
                  <a:lnTo>
                    <a:pt x="338" y="142"/>
                  </a:lnTo>
                  <a:lnTo>
                    <a:pt x="332" y="140"/>
                  </a:lnTo>
                  <a:lnTo>
                    <a:pt x="327" y="138"/>
                  </a:lnTo>
                  <a:lnTo>
                    <a:pt x="321" y="134"/>
                  </a:lnTo>
                  <a:lnTo>
                    <a:pt x="318" y="131"/>
                  </a:lnTo>
                  <a:lnTo>
                    <a:pt x="316" y="127"/>
                  </a:lnTo>
                  <a:lnTo>
                    <a:pt x="312" y="120"/>
                  </a:lnTo>
                  <a:lnTo>
                    <a:pt x="308" y="115"/>
                  </a:lnTo>
                  <a:lnTo>
                    <a:pt x="302" y="111"/>
                  </a:lnTo>
                  <a:lnTo>
                    <a:pt x="296" y="110"/>
                  </a:lnTo>
                  <a:lnTo>
                    <a:pt x="293" y="110"/>
                  </a:lnTo>
                  <a:lnTo>
                    <a:pt x="288" y="110"/>
                  </a:lnTo>
                  <a:lnTo>
                    <a:pt x="283" y="110"/>
                  </a:lnTo>
                  <a:lnTo>
                    <a:pt x="278" y="110"/>
                  </a:lnTo>
                  <a:lnTo>
                    <a:pt x="272" y="109"/>
                  </a:lnTo>
                  <a:lnTo>
                    <a:pt x="267" y="107"/>
                  </a:lnTo>
                  <a:lnTo>
                    <a:pt x="264" y="104"/>
                  </a:lnTo>
                  <a:lnTo>
                    <a:pt x="260" y="101"/>
                  </a:lnTo>
                  <a:lnTo>
                    <a:pt x="255" y="92"/>
                  </a:lnTo>
                  <a:lnTo>
                    <a:pt x="247" y="79"/>
                  </a:lnTo>
                  <a:lnTo>
                    <a:pt x="240" y="69"/>
                  </a:lnTo>
                  <a:lnTo>
                    <a:pt x="233" y="62"/>
                  </a:lnTo>
                  <a:lnTo>
                    <a:pt x="228" y="58"/>
                  </a:lnTo>
                  <a:lnTo>
                    <a:pt x="220" y="53"/>
                  </a:lnTo>
                  <a:lnTo>
                    <a:pt x="210" y="46"/>
                  </a:lnTo>
                  <a:lnTo>
                    <a:pt x="197" y="38"/>
                  </a:lnTo>
                  <a:lnTo>
                    <a:pt x="183" y="31"/>
                  </a:lnTo>
                  <a:lnTo>
                    <a:pt x="169" y="24"/>
                  </a:lnTo>
                  <a:lnTo>
                    <a:pt x="156" y="19"/>
                  </a:lnTo>
                  <a:lnTo>
                    <a:pt x="143" y="17"/>
                  </a:lnTo>
                  <a:lnTo>
                    <a:pt x="131" y="16"/>
                  </a:lnTo>
                  <a:lnTo>
                    <a:pt x="122" y="15"/>
                  </a:lnTo>
                  <a:lnTo>
                    <a:pt x="113" y="13"/>
                  </a:lnTo>
                  <a:lnTo>
                    <a:pt x="106" y="12"/>
                  </a:lnTo>
                  <a:lnTo>
                    <a:pt x="99" y="12"/>
                  </a:lnTo>
                  <a:lnTo>
                    <a:pt x="93" y="11"/>
                  </a:lnTo>
                  <a:lnTo>
                    <a:pt x="90" y="11"/>
                  </a:lnTo>
                  <a:lnTo>
                    <a:pt x="86" y="12"/>
                  </a:lnTo>
                  <a:lnTo>
                    <a:pt x="82" y="12"/>
                  </a:lnTo>
                  <a:lnTo>
                    <a:pt x="77" y="10"/>
                  </a:lnTo>
                  <a:lnTo>
                    <a:pt x="73" y="6"/>
                  </a:lnTo>
                  <a:lnTo>
                    <a:pt x="69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5" y="9"/>
                  </a:lnTo>
                  <a:lnTo>
                    <a:pt x="39" y="16"/>
                  </a:lnTo>
                  <a:lnTo>
                    <a:pt x="35" y="21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2" y="29"/>
                  </a:lnTo>
                  <a:lnTo>
                    <a:pt x="16" y="34"/>
                  </a:lnTo>
                  <a:lnTo>
                    <a:pt x="12" y="39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>
              <a:off x="3945" y="797"/>
              <a:ext cx="455" cy="343"/>
            </a:xfrm>
            <a:custGeom>
              <a:avLst/>
              <a:gdLst/>
              <a:ahLst/>
              <a:cxnLst>
                <a:cxn ang="0">
                  <a:pos x="616" y="507"/>
                </a:cxn>
                <a:cxn ang="0">
                  <a:pos x="574" y="524"/>
                </a:cxn>
                <a:cxn ang="0">
                  <a:pos x="598" y="586"/>
                </a:cxn>
                <a:cxn ang="0">
                  <a:pos x="636" y="570"/>
                </a:cxn>
                <a:cxn ang="0">
                  <a:pos x="651" y="608"/>
                </a:cxn>
                <a:cxn ang="0">
                  <a:pos x="685" y="660"/>
                </a:cxn>
                <a:cxn ang="0">
                  <a:pos x="721" y="670"/>
                </a:cxn>
                <a:cxn ang="0">
                  <a:pos x="696" y="681"/>
                </a:cxn>
                <a:cxn ang="0">
                  <a:pos x="657" y="662"/>
                </a:cxn>
                <a:cxn ang="0">
                  <a:pos x="615" y="628"/>
                </a:cxn>
                <a:cxn ang="0">
                  <a:pos x="559" y="606"/>
                </a:cxn>
                <a:cxn ang="0">
                  <a:pos x="516" y="569"/>
                </a:cxn>
                <a:cxn ang="0">
                  <a:pos x="471" y="541"/>
                </a:cxn>
                <a:cxn ang="0">
                  <a:pos x="412" y="491"/>
                </a:cxn>
                <a:cxn ang="0">
                  <a:pos x="385" y="433"/>
                </a:cxn>
                <a:cxn ang="0">
                  <a:pos x="357" y="358"/>
                </a:cxn>
                <a:cxn ang="0">
                  <a:pos x="343" y="272"/>
                </a:cxn>
                <a:cxn ang="0">
                  <a:pos x="298" y="218"/>
                </a:cxn>
                <a:cxn ang="0">
                  <a:pos x="252" y="205"/>
                </a:cxn>
                <a:cxn ang="0">
                  <a:pos x="206" y="190"/>
                </a:cxn>
                <a:cxn ang="0">
                  <a:pos x="161" y="177"/>
                </a:cxn>
                <a:cxn ang="0">
                  <a:pos x="105" y="193"/>
                </a:cxn>
                <a:cxn ang="0">
                  <a:pos x="54" y="205"/>
                </a:cxn>
                <a:cxn ang="0">
                  <a:pos x="39" y="129"/>
                </a:cxn>
                <a:cxn ang="0">
                  <a:pos x="3" y="94"/>
                </a:cxn>
                <a:cxn ang="0">
                  <a:pos x="61" y="35"/>
                </a:cxn>
                <a:cxn ang="0">
                  <a:pos x="167" y="41"/>
                </a:cxn>
                <a:cxn ang="0">
                  <a:pos x="223" y="54"/>
                </a:cxn>
                <a:cxn ang="0">
                  <a:pos x="303" y="56"/>
                </a:cxn>
                <a:cxn ang="0">
                  <a:pos x="369" y="60"/>
                </a:cxn>
                <a:cxn ang="0">
                  <a:pos x="432" y="75"/>
                </a:cxn>
                <a:cxn ang="0">
                  <a:pos x="515" y="81"/>
                </a:cxn>
                <a:cxn ang="0">
                  <a:pos x="594" y="55"/>
                </a:cxn>
                <a:cxn ang="0">
                  <a:pos x="583" y="9"/>
                </a:cxn>
                <a:cxn ang="0">
                  <a:pos x="624" y="26"/>
                </a:cxn>
                <a:cxn ang="0">
                  <a:pos x="668" y="54"/>
                </a:cxn>
                <a:cxn ang="0">
                  <a:pos x="711" y="69"/>
                </a:cxn>
                <a:cxn ang="0">
                  <a:pos x="678" y="88"/>
                </a:cxn>
                <a:cxn ang="0">
                  <a:pos x="615" y="131"/>
                </a:cxn>
                <a:cxn ang="0">
                  <a:pos x="621" y="218"/>
                </a:cxn>
                <a:cxn ang="0">
                  <a:pos x="673" y="233"/>
                </a:cxn>
                <a:cxn ang="0">
                  <a:pos x="704" y="256"/>
                </a:cxn>
                <a:cxn ang="0">
                  <a:pos x="728" y="211"/>
                </a:cxn>
                <a:cxn ang="0">
                  <a:pos x="725" y="162"/>
                </a:cxn>
                <a:cxn ang="0">
                  <a:pos x="778" y="165"/>
                </a:cxn>
                <a:cxn ang="0">
                  <a:pos x="820" y="176"/>
                </a:cxn>
                <a:cxn ang="0">
                  <a:pos x="862" y="203"/>
                </a:cxn>
                <a:cxn ang="0">
                  <a:pos x="897" y="241"/>
                </a:cxn>
                <a:cxn ang="0">
                  <a:pos x="887" y="278"/>
                </a:cxn>
                <a:cxn ang="0">
                  <a:pos x="855" y="307"/>
                </a:cxn>
                <a:cxn ang="0">
                  <a:pos x="805" y="358"/>
                </a:cxn>
                <a:cxn ang="0">
                  <a:pos x="767" y="395"/>
                </a:cxn>
                <a:cxn ang="0">
                  <a:pos x="749" y="440"/>
                </a:cxn>
                <a:cxn ang="0">
                  <a:pos x="721" y="468"/>
                </a:cxn>
                <a:cxn ang="0">
                  <a:pos x="701" y="525"/>
                </a:cxn>
                <a:cxn ang="0">
                  <a:pos x="672" y="494"/>
                </a:cxn>
              </a:cxnLst>
              <a:rect l="0" t="0" r="r" b="b"/>
              <a:pathLst>
                <a:path w="910" h="682">
                  <a:moveTo>
                    <a:pt x="665" y="495"/>
                  </a:moveTo>
                  <a:lnTo>
                    <a:pt x="657" y="496"/>
                  </a:lnTo>
                  <a:lnTo>
                    <a:pt x="650" y="493"/>
                  </a:lnTo>
                  <a:lnTo>
                    <a:pt x="643" y="491"/>
                  </a:lnTo>
                  <a:lnTo>
                    <a:pt x="635" y="494"/>
                  </a:lnTo>
                  <a:lnTo>
                    <a:pt x="627" y="501"/>
                  </a:lnTo>
                  <a:lnTo>
                    <a:pt x="622" y="504"/>
                  </a:lnTo>
                  <a:lnTo>
                    <a:pt x="616" y="507"/>
                  </a:lnTo>
                  <a:lnTo>
                    <a:pt x="609" y="508"/>
                  </a:lnTo>
                  <a:lnTo>
                    <a:pt x="605" y="508"/>
                  </a:lnTo>
                  <a:lnTo>
                    <a:pt x="599" y="508"/>
                  </a:lnTo>
                  <a:lnTo>
                    <a:pt x="593" y="508"/>
                  </a:lnTo>
                  <a:lnTo>
                    <a:pt x="587" y="508"/>
                  </a:lnTo>
                  <a:lnTo>
                    <a:pt x="583" y="511"/>
                  </a:lnTo>
                  <a:lnTo>
                    <a:pt x="578" y="516"/>
                  </a:lnTo>
                  <a:lnTo>
                    <a:pt x="574" y="524"/>
                  </a:lnTo>
                  <a:lnTo>
                    <a:pt x="571" y="535"/>
                  </a:lnTo>
                  <a:lnTo>
                    <a:pt x="570" y="548"/>
                  </a:lnTo>
                  <a:lnTo>
                    <a:pt x="571" y="558"/>
                  </a:lnTo>
                  <a:lnTo>
                    <a:pt x="576" y="567"/>
                  </a:lnTo>
                  <a:lnTo>
                    <a:pt x="581" y="573"/>
                  </a:lnTo>
                  <a:lnTo>
                    <a:pt x="586" y="579"/>
                  </a:lnTo>
                  <a:lnTo>
                    <a:pt x="592" y="584"/>
                  </a:lnTo>
                  <a:lnTo>
                    <a:pt x="598" y="586"/>
                  </a:lnTo>
                  <a:lnTo>
                    <a:pt x="602" y="588"/>
                  </a:lnTo>
                  <a:lnTo>
                    <a:pt x="607" y="588"/>
                  </a:lnTo>
                  <a:lnTo>
                    <a:pt x="612" y="587"/>
                  </a:lnTo>
                  <a:lnTo>
                    <a:pt x="616" y="585"/>
                  </a:lnTo>
                  <a:lnTo>
                    <a:pt x="622" y="582"/>
                  </a:lnTo>
                  <a:lnTo>
                    <a:pt x="627" y="578"/>
                  </a:lnTo>
                  <a:lnTo>
                    <a:pt x="631" y="573"/>
                  </a:lnTo>
                  <a:lnTo>
                    <a:pt x="636" y="570"/>
                  </a:lnTo>
                  <a:lnTo>
                    <a:pt x="640" y="565"/>
                  </a:lnTo>
                  <a:lnTo>
                    <a:pt x="647" y="564"/>
                  </a:lnTo>
                  <a:lnTo>
                    <a:pt x="651" y="572"/>
                  </a:lnTo>
                  <a:lnTo>
                    <a:pt x="651" y="584"/>
                  </a:lnTo>
                  <a:lnTo>
                    <a:pt x="647" y="594"/>
                  </a:lnTo>
                  <a:lnTo>
                    <a:pt x="644" y="601"/>
                  </a:lnTo>
                  <a:lnTo>
                    <a:pt x="646" y="605"/>
                  </a:lnTo>
                  <a:lnTo>
                    <a:pt x="651" y="608"/>
                  </a:lnTo>
                  <a:lnTo>
                    <a:pt x="658" y="609"/>
                  </a:lnTo>
                  <a:lnTo>
                    <a:pt x="665" y="611"/>
                  </a:lnTo>
                  <a:lnTo>
                    <a:pt x="672" y="616"/>
                  </a:lnTo>
                  <a:lnTo>
                    <a:pt x="678" y="624"/>
                  </a:lnTo>
                  <a:lnTo>
                    <a:pt x="682" y="636"/>
                  </a:lnTo>
                  <a:lnTo>
                    <a:pt x="683" y="646"/>
                  </a:lnTo>
                  <a:lnTo>
                    <a:pt x="684" y="653"/>
                  </a:lnTo>
                  <a:lnTo>
                    <a:pt x="685" y="660"/>
                  </a:lnTo>
                  <a:lnTo>
                    <a:pt x="689" y="664"/>
                  </a:lnTo>
                  <a:lnTo>
                    <a:pt x="693" y="667"/>
                  </a:lnTo>
                  <a:lnTo>
                    <a:pt x="700" y="669"/>
                  </a:lnTo>
                  <a:lnTo>
                    <a:pt x="707" y="670"/>
                  </a:lnTo>
                  <a:lnTo>
                    <a:pt x="713" y="671"/>
                  </a:lnTo>
                  <a:lnTo>
                    <a:pt x="718" y="671"/>
                  </a:lnTo>
                  <a:lnTo>
                    <a:pt x="720" y="670"/>
                  </a:lnTo>
                  <a:lnTo>
                    <a:pt x="721" y="670"/>
                  </a:lnTo>
                  <a:lnTo>
                    <a:pt x="721" y="671"/>
                  </a:lnTo>
                  <a:lnTo>
                    <a:pt x="720" y="674"/>
                  </a:lnTo>
                  <a:lnTo>
                    <a:pt x="718" y="677"/>
                  </a:lnTo>
                  <a:lnTo>
                    <a:pt x="714" y="681"/>
                  </a:lnTo>
                  <a:lnTo>
                    <a:pt x="710" y="682"/>
                  </a:lnTo>
                  <a:lnTo>
                    <a:pt x="706" y="682"/>
                  </a:lnTo>
                  <a:lnTo>
                    <a:pt x="700" y="681"/>
                  </a:lnTo>
                  <a:lnTo>
                    <a:pt x="696" y="681"/>
                  </a:lnTo>
                  <a:lnTo>
                    <a:pt x="690" y="678"/>
                  </a:lnTo>
                  <a:lnTo>
                    <a:pt x="684" y="677"/>
                  </a:lnTo>
                  <a:lnTo>
                    <a:pt x="678" y="676"/>
                  </a:lnTo>
                  <a:lnTo>
                    <a:pt x="675" y="674"/>
                  </a:lnTo>
                  <a:lnTo>
                    <a:pt x="673" y="672"/>
                  </a:lnTo>
                  <a:lnTo>
                    <a:pt x="669" y="670"/>
                  </a:lnTo>
                  <a:lnTo>
                    <a:pt x="663" y="667"/>
                  </a:lnTo>
                  <a:lnTo>
                    <a:pt x="657" y="662"/>
                  </a:lnTo>
                  <a:lnTo>
                    <a:pt x="648" y="656"/>
                  </a:lnTo>
                  <a:lnTo>
                    <a:pt x="642" y="651"/>
                  </a:lnTo>
                  <a:lnTo>
                    <a:pt x="637" y="646"/>
                  </a:lnTo>
                  <a:lnTo>
                    <a:pt x="634" y="641"/>
                  </a:lnTo>
                  <a:lnTo>
                    <a:pt x="630" y="638"/>
                  </a:lnTo>
                  <a:lnTo>
                    <a:pt x="627" y="634"/>
                  </a:lnTo>
                  <a:lnTo>
                    <a:pt x="622" y="631"/>
                  </a:lnTo>
                  <a:lnTo>
                    <a:pt x="615" y="628"/>
                  </a:lnTo>
                  <a:lnTo>
                    <a:pt x="606" y="624"/>
                  </a:lnTo>
                  <a:lnTo>
                    <a:pt x="599" y="622"/>
                  </a:lnTo>
                  <a:lnTo>
                    <a:pt x="591" y="618"/>
                  </a:lnTo>
                  <a:lnTo>
                    <a:pt x="584" y="616"/>
                  </a:lnTo>
                  <a:lnTo>
                    <a:pt x="577" y="613"/>
                  </a:lnTo>
                  <a:lnTo>
                    <a:pt x="570" y="610"/>
                  </a:lnTo>
                  <a:lnTo>
                    <a:pt x="564" y="608"/>
                  </a:lnTo>
                  <a:lnTo>
                    <a:pt x="559" y="606"/>
                  </a:lnTo>
                  <a:lnTo>
                    <a:pt x="553" y="603"/>
                  </a:lnTo>
                  <a:lnTo>
                    <a:pt x="547" y="601"/>
                  </a:lnTo>
                  <a:lnTo>
                    <a:pt x="541" y="596"/>
                  </a:lnTo>
                  <a:lnTo>
                    <a:pt x="536" y="591"/>
                  </a:lnTo>
                  <a:lnTo>
                    <a:pt x="530" y="585"/>
                  </a:lnTo>
                  <a:lnTo>
                    <a:pt x="525" y="579"/>
                  </a:lnTo>
                  <a:lnTo>
                    <a:pt x="521" y="573"/>
                  </a:lnTo>
                  <a:lnTo>
                    <a:pt x="516" y="569"/>
                  </a:lnTo>
                  <a:lnTo>
                    <a:pt x="514" y="567"/>
                  </a:lnTo>
                  <a:lnTo>
                    <a:pt x="509" y="562"/>
                  </a:lnTo>
                  <a:lnTo>
                    <a:pt x="503" y="555"/>
                  </a:lnTo>
                  <a:lnTo>
                    <a:pt x="498" y="549"/>
                  </a:lnTo>
                  <a:lnTo>
                    <a:pt x="489" y="546"/>
                  </a:lnTo>
                  <a:lnTo>
                    <a:pt x="484" y="545"/>
                  </a:lnTo>
                  <a:lnTo>
                    <a:pt x="478" y="544"/>
                  </a:lnTo>
                  <a:lnTo>
                    <a:pt x="471" y="541"/>
                  </a:lnTo>
                  <a:lnTo>
                    <a:pt x="464" y="539"/>
                  </a:lnTo>
                  <a:lnTo>
                    <a:pt x="457" y="535"/>
                  </a:lnTo>
                  <a:lnTo>
                    <a:pt x="450" y="531"/>
                  </a:lnTo>
                  <a:lnTo>
                    <a:pt x="445" y="527"/>
                  </a:lnTo>
                  <a:lnTo>
                    <a:pt x="439" y="522"/>
                  </a:lnTo>
                  <a:lnTo>
                    <a:pt x="428" y="511"/>
                  </a:lnTo>
                  <a:lnTo>
                    <a:pt x="419" y="501"/>
                  </a:lnTo>
                  <a:lnTo>
                    <a:pt x="412" y="491"/>
                  </a:lnTo>
                  <a:lnTo>
                    <a:pt x="409" y="481"/>
                  </a:lnTo>
                  <a:lnTo>
                    <a:pt x="405" y="472"/>
                  </a:lnTo>
                  <a:lnTo>
                    <a:pt x="403" y="463"/>
                  </a:lnTo>
                  <a:lnTo>
                    <a:pt x="400" y="454"/>
                  </a:lnTo>
                  <a:lnTo>
                    <a:pt x="396" y="446"/>
                  </a:lnTo>
                  <a:lnTo>
                    <a:pt x="394" y="442"/>
                  </a:lnTo>
                  <a:lnTo>
                    <a:pt x="390" y="438"/>
                  </a:lnTo>
                  <a:lnTo>
                    <a:pt x="385" y="433"/>
                  </a:lnTo>
                  <a:lnTo>
                    <a:pt x="379" y="427"/>
                  </a:lnTo>
                  <a:lnTo>
                    <a:pt x="373" y="423"/>
                  </a:lnTo>
                  <a:lnTo>
                    <a:pt x="366" y="416"/>
                  </a:lnTo>
                  <a:lnTo>
                    <a:pt x="362" y="410"/>
                  </a:lnTo>
                  <a:lnTo>
                    <a:pt x="357" y="403"/>
                  </a:lnTo>
                  <a:lnTo>
                    <a:pt x="354" y="388"/>
                  </a:lnTo>
                  <a:lnTo>
                    <a:pt x="354" y="372"/>
                  </a:lnTo>
                  <a:lnTo>
                    <a:pt x="357" y="358"/>
                  </a:lnTo>
                  <a:lnTo>
                    <a:pt x="360" y="349"/>
                  </a:lnTo>
                  <a:lnTo>
                    <a:pt x="362" y="339"/>
                  </a:lnTo>
                  <a:lnTo>
                    <a:pt x="362" y="325"/>
                  </a:lnTo>
                  <a:lnTo>
                    <a:pt x="360" y="309"/>
                  </a:lnTo>
                  <a:lnTo>
                    <a:pt x="357" y="294"/>
                  </a:lnTo>
                  <a:lnTo>
                    <a:pt x="352" y="283"/>
                  </a:lnTo>
                  <a:lnTo>
                    <a:pt x="349" y="276"/>
                  </a:lnTo>
                  <a:lnTo>
                    <a:pt x="343" y="272"/>
                  </a:lnTo>
                  <a:lnTo>
                    <a:pt x="335" y="266"/>
                  </a:lnTo>
                  <a:lnTo>
                    <a:pt x="328" y="259"/>
                  </a:lnTo>
                  <a:lnTo>
                    <a:pt x="324" y="252"/>
                  </a:lnTo>
                  <a:lnTo>
                    <a:pt x="320" y="245"/>
                  </a:lnTo>
                  <a:lnTo>
                    <a:pt x="318" y="236"/>
                  </a:lnTo>
                  <a:lnTo>
                    <a:pt x="313" y="228"/>
                  </a:lnTo>
                  <a:lnTo>
                    <a:pt x="306" y="221"/>
                  </a:lnTo>
                  <a:lnTo>
                    <a:pt x="298" y="218"/>
                  </a:lnTo>
                  <a:lnTo>
                    <a:pt x="290" y="218"/>
                  </a:lnTo>
                  <a:lnTo>
                    <a:pt x="287" y="219"/>
                  </a:lnTo>
                  <a:lnTo>
                    <a:pt x="281" y="218"/>
                  </a:lnTo>
                  <a:lnTo>
                    <a:pt x="276" y="216"/>
                  </a:lnTo>
                  <a:lnTo>
                    <a:pt x="271" y="213"/>
                  </a:lnTo>
                  <a:lnTo>
                    <a:pt x="264" y="211"/>
                  </a:lnTo>
                  <a:lnTo>
                    <a:pt x="258" y="208"/>
                  </a:lnTo>
                  <a:lnTo>
                    <a:pt x="252" y="205"/>
                  </a:lnTo>
                  <a:lnTo>
                    <a:pt x="248" y="203"/>
                  </a:lnTo>
                  <a:lnTo>
                    <a:pt x="239" y="199"/>
                  </a:lnTo>
                  <a:lnTo>
                    <a:pt x="234" y="196"/>
                  </a:lnTo>
                  <a:lnTo>
                    <a:pt x="228" y="192"/>
                  </a:lnTo>
                  <a:lnTo>
                    <a:pt x="220" y="190"/>
                  </a:lnTo>
                  <a:lnTo>
                    <a:pt x="215" y="190"/>
                  </a:lnTo>
                  <a:lnTo>
                    <a:pt x="211" y="189"/>
                  </a:lnTo>
                  <a:lnTo>
                    <a:pt x="206" y="190"/>
                  </a:lnTo>
                  <a:lnTo>
                    <a:pt x="200" y="190"/>
                  </a:lnTo>
                  <a:lnTo>
                    <a:pt x="195" y="190"/>
                  </a:lnTo>
                  <a:lnTo>
                    <a:pt x="189" y="189"/>
                  </a:lnTo>
                  <a:lnTo>
                    <a:pt x="183" y="187"/>
                  </a:lnTo>
                  <a:lnTo>
                    <a:pt x="177" y="184"/>
                  </a:lnTo>
                  <a:lnTo>
                    <a:pt x="171" y="181"/>
                  </a:lnTo>
                  <a:lnTo>
                    <a:pt x="167" y="178"/>
                  </a:lnTo>
                  <a:lnTo>
                    <a:pt x="161" y="177"/>
                  </a:lnTo>
                  <a:lnTo>
                    <a:pt x="155" y="176"/>
                  </a:lnTo>
                  <a:lnTo>
                    <a:pt x="150" y="176"/>
                  </a:lnTo>
                  <a:lnTo>
                    <a:pt x="143" y="176"/>
                  </a:lnTo>
                  <a:lnTo>
                    <a:pt x="135" y="177"/>
                  </a:lnTo>
                  <a:lnTo>
                    <a:pt x="127" y="178"/>
                  </a:lnTo>
                  <a:lnTo>
                    <a:pt x="118" y="181"/>
                  </a:lnTo>
                  <a:lnTo>
                    <a:pt x="110" y="187"/>
                  </a:lnTo>
                  <a:lnTo>
                    <a:pt x="105" y="193"/>
                  </a:lnTo>
                  <a:lnTo>
                    <a:pt x="98" y="200"/>
                  </a:lnTo>
                  <a:lnTo>
                    <a:pt x="92" y="207"/>
                  </a:lnTo>
                  <a:lnTo>
                    <a:pt x="85" y="213"/>
                  </a:lnTo>
                  <a:lnTo>
                    <a:pt x="78" y="218"/>
                  </a:lnTo>
                  <a:lnTo>
                    <a:pt x="70" y="218"/>
                  </a:lnTo>
                  <a:lnTo>
                    <a:pt x="62" y="214"/>
                  </a:lnTo>
                  <a:lnTo>
                    <a:pt x="57" y="210"/>
                  </a:lnTo>
                  <a:lnTo>
                    <a:pt x="54" y="205"/>
                  </a:lnTo>
                  <a:lnTo>
                    <a:pt x="47" y="199"/>
                  </a:lnTo>
                  <a:lnTo>
                    <a:pt x="40" y="192"/>
                  </a:lnTo>
                  <a:lnTo>
                    <a:pt x="37" y="181"/>
                  </a:lnTo>
                  <a:lnTo>
                    <a:pt x="37" y="166"/>
                  </a:lnTo>
                  <a:lnTo>
                    <a:pt x="41" y="149"/>
                  </a:lnTo>
                  <a:lnTo>
                    <a:pt x="44" y="139"/>
                  </a:lnTo>
                  <a:lnTo>
                    <a:pt x="42" y="132"/>
                  </a:lnTo>
                  <a:lnTo>
                    <a:pt x="39" y="129"/>
                  </a:lnTo>
                  <a:lnTo>
                    <a:pt x="33" y="127"/>
                  </a:lnTo>
                  <a:lnTo>
                    <a:pt x="27" y="126"/>
                  </a:lnTo>
                  <a:lnTo>
                    <a:pt x="19" y="123"/>
                  </a:lnTo>
                  <a:lnTo>
                    <a:pt x="11" y="121"/>
                  </a:lnTo>
                  <a:lnTo>
                    <a:pt x="4" y="117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3" y="94"/>
                  </a:lnTo>
                  <a:lnTo>
                    <a:pt x="9" y="84"/>
                  </a:lnTo>
                  <a:lnTo>
                    <a:pt x="17" y="75"/>
                  </a:lnTo>
                  <a:lnTo>
                    <a:pt x="25" y="64"/>
                  </a:lnTo>
                  <a:lnTo>
                    <a:pt x="33" y="56"/>
                  </a:lnTo>
                  <a:lnTo>
                    <a:pt x="41" y="51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61" y="35"/>
                  </a:lnTo>
                  <a:lnTo>
                    <a:pt x="69" y="30"/>
                  </a:lnTo>
                  <a:lnTo>
                    <a:pt x="80" y="26"/>
                  </a:lnTo>
                  <a:lnTo>
                    <a:pt x="95" y="24"/>
                  </a:lnTo>
                  <a:lnTo>
                    <a:pt x="114" y="24"/>
                  </a:lnTo>
                  <a:lnTo>
                    <a:pt x="138" y="26"/>
                  </a:lnTo>
                  <a:lnTo>
                    <a:pt x="150" y="33"/>
                  </a:lnTo>
                  <a:lnTo>
                    <a:pt x="159" y="38"/>
                  </a:lnTo>
                  <a:lnTo>
                    <a:pt x="167" y="41"/>
                  </a:lnTo>
                  <a:lnTo>
                    <a:pt x="174" y="44"/>
                  </a:lnTo>
                  <a:lnTo>
                    <a:pt x="180" y="45"/>
                  </a:lnTo>
                  <a:lnTo>
                    <a:pt x="185" y="47"/>
                  </a:lnTo>
                  <a:lnTo>
                    <a:pt x="191" y="48"/>
                  </a:lnTo>
                  <a:lnTo>
                    <a:pt x="196" y="50"/>
                  </a:lnTo>
                  <a:lnTo>
                    <a:pt x="203" y="52"/>
                  </a:lnTo>
                  <a:lnTo>
                    <a:pt x="212" y="53"/>
                  </a:lnTo>
                  <a:lnTo>
                    <a:pt x="223" y="54"/>
                  </a:lnTo>
                  <a:lnTo>
                    <a:pt x="236" y="56"/>
                  </a:lnTo>
                  <a:lnTo>
                    <a:pt x="248" y="58"/>
                  </a:lnTo>
                  <a:lnTo>
                    <a:pt x="259" y="58"/>
                  </a:lnTo>
                  <a:lnTo>
                    <a:pt x="269" y="58"/>
                  </a:lnTo>
                  <a:lnTo>
                    <a:pt x="276" y="58"/>
                  </a:lnTo>
                  <a:lnTo>
                    <a:pt x="283" y="56"/>
                  </a:lnTo>
                  <a:lnTo>
                    <a:pt x="292" y="56"/>
                  </a:lnTo>
                  <a:lnTo>
                    <a:pt x="303" y="56"/>
                  </a:lnTo>
                  <a:lnTo>
                    <a:pt x="314" y="56"/>
                  </a:lnTo>
                  <a:lnTo>
                    <a:pt x="326" y="56"/>
                  </a:lnTo>
                  <a:lnTo>
                    <a:pt x="336" y="58"/>
                  </a:lnTo>
                  <a:lnTo>
                    <a:pt x="345" y="58"/>
                  </a:lnTo>
                  <a:lnTo>
                    <a:pt x="351" y="58"/>
                  </a:lnTo>
                  <a:lnTo>
                    <a:pt x="356" y="58"/>
                  </a:lnTo>
                  <a:lnTo>
                    <a:pt x="362" y="59"/>
                  </a:lnTo>
                  <a:lnTo>
                    <a:pt x="369" y="60"/>
                  </a:lnTo>
                  <a:lnTo>
                    <a:pt x="375" y="61"/>
                  </a:lnTo>
                  <a:lnTo>
                    <a:pt x="382" y="62"/>
                  </a:lnTo>
                  <a:lnTo>
                    <a:pt x="389" y="64"/>
                  </a:lnTo>
                  <a:lnTo>
                    <a:pt x="396" y="66"/>
                  </a:lnTo>
                  <a:lnTo>
                    <a:pt x="402" y="68"/>
                  </a:lnTo>
                  <a:lnTo>
                    <a:pt x="410" y="70"/>
                  </a:lnTo>
                  <a:lnTo>
                    <a:pt x="419" y="73"/>
                  </a:lnTo>
                  <a:lnTo>
                    <a:pt x="432" y="75"/>
                  </a:lnTo>
                  <a:lnTo>
                    <a:pt x="445" y="76"/>
                  </a:lnTo>
                  <a:lnTo>
                    <a:pt x="457" y="78"/>
                  </a:lnTo>
                  <a:lnTo>
                    <a:pt x="469" y="81"/>
                  </a:lnTo>
                  <a:lnTo>
                    <a:pt x="479" y="82"/>
                  </a:lnTo>
                  <a:lnTo>
                    <a:pt x="486" y="82"/>
                  </a:lnTo>
                  <a:lnTo>
                    <a:pt x="493" y="82"/>
                  </a:lnTo>
                  <a:lnTo>
                    <a:pt x="503" y="82"/>
                  </a:lnTo>
                  <a:lnTo>
                    <a:pt x="515" y="81"/>
                  </a:lnTo>
                  <a:lnTo>
                    <a:pt x="529" y="79"/>
                  </a:lnTo>
                  <a:lnTo>
                    <a:pt x="541" y="78"/>
                  </a:lnTo>
                  <a:lnTo>
                    <a:pt x="554" y="76"/>
                  </a:lnTo>
                  <a:lnTo>
                    <a:pt x="564" y="74"/>
                  </a:lnTo>
                  <a:lnTo>
                    <a:pt x="574" y="70"/>
                  </a:lnTo>
                  <a:lnTo>
                    <a:pt x="585" y="64"/>
                  </a:lnTo>
                  <a:lnTo>
                    <a:pt x="592" y="60"/>
                  </a:lnTo>
                  <a:lnTo>
                    <a:pt x="594" y="55"/>
                  </a:lnTo>
                  <a:lnTo>
                    <a:pt x="595" y="51"/>
                  </a:lnTo>
                  <a:lnTo>
                    <a:pt x="593" y="46"/>
                  </a:lnTo>
                  <a:lnTo>
                    <a:pt x="587" y="39"/>
                  </a:lnTo>
                  <a:lnTo>
                    <a:pt x="582" y="33"/>
                  </a:lnTo>
                  <a:lnTo>
                    <a:pt x="577" y="29"/>
                  </a:lnTo>
                  <a:lnTo>
                    <a:pt x="576" y="23"/>
                  </a:lnTo>
                  <a:lnTo>
                    <a:pt x="578" y="16"/>
                  </a:lnTo>
                  <a:lnTo>
                    <a:pt x="583" y="9"/>
                  </a:lnTo>
                  <a:lnTo>
                    <a:pt x="587" y="2"/>
                  </a:lnTo>
                  <a:lnTo>
                    <a:pt x="594" y="0"/>
                  </a:lnTo>
                  <a:lnTo>
                    <a:pt x="601" y="1"/>
                  </a:lnTo>
                  <a:lnTo>
                    <a:pt x="610" y="5"/>
                  </a:lnTo>
                  <a:lnTo>
                    <a:pt x="619" y="8"/>
                  </a:lnTo>
                  <a:lnTo>
                    <a:pt x="623" y="13"/>
                  </a:lnTo>
                  <a:lnTo>
                    <a:pt x="624" y="20"/>
                  </a:lnTo>
                  <a:lnTo>
                    <a:pt x="624" y="26"/>
                  </a:lnTo>
                  <a:lnTo>
                    <a:pt x="624" y="32"/>
                  </a:lnTo>
                  <a:lnTo>
                    <a:pt x="627" y="38"/>
                  </a:lnTo>
                  <a:lnTo>
                    <a:pt x="632" y="46"/>
                  </a:lnTo>
                  <a:lnTo>
                    <a:pt x="640" y="51"/>
                  </a:lnTo>
                  <a:lnTo>
                    <a:pt x="651" y="53"/>
                  </a:lnTo>
                  <a:lnTo>
                    <a:pt x="657" y="53"/>
                  </a:lnTo>
                  <a:lnTo>
                    <a:pt x="662" y="53"/>
                  </a:lnTo>
                  <a:lnTo>
                    <a:pt x="668" y="54"/>
                  </a:lnTo>
                  <a:lnTo>
                    <a:pt x="674" y="55"/>
                  </a:lnTo>
                  <a:lnTo>
                    <a:pt x="680" y="58"/>
                  </a:lnTo>
                  <a:lnTo>
                    <a:pt x="685" y="59"/>
                  </a:lnTo>
                  <a:lnTo>
                    <a:pt x="691" y="60"/>
                  </a:lnTo>
                  <a:lnTo>
                    <a:pt x="697" y="61"/>
                  </a:lnTo>
                  <a:lnTo>
                    <a:pt x="706" y="62"/>
                  </a:lnTo>
                  <a:lnTo>
                    <a:pt x="711" y="64"/>
                  </a:lnTo>
                  <a:lnTo>
                    <a:pt x="711" y="69"/>
                  </a:lnTo>
                  <a:lnTo>
                    <a:pt x="710" y="75"/>
                  </a:lnTo>
                  <a:lnTo>
                    <a:pt x="707" y="78"/>
                  </a:lnTo>
                  <a:lnTo>
                    <a:pt x="705" y="82"/>
                  </a:lnTo>
                  <a:lnTo>
                    <a:pt x="700" y="84"/>
                  </a:lnTo>
                  <a:lnTo>
                    <a:pt x="696" y="85"/>
                  </a:lnTo>
                  <a:lnTo>
                    <a:pt x="690" y="86"/>
                  </a:lnTo>
                  <a:lnTo>
                    <a:pt x="684" y="88"/>
                  </a:lnTo>
                  <a:lnTo>
                    <a:pt x="678" y="88"/>
                  </a:lnTo>
                  <a:lnTo>
                    <a:pt x="673" y="89"/>
                  </a:lnTo>
                  <a:lnTo>
                    <a:pt x="662" y="92"/>
                  </a:lnTo>
                  <a:lnTo>
                    <a:pt x="654" y="96"/>
                  </a:lnTo>
                  <a:lnTo>
                    <a:pt x="646" y="101"/>
                  </a:lnTo>
                  <a:lnTo>
                    <a:pt x="639" y="107"/>
                  </a:lnTo>
                  <a:lnTo>
                    <a:pt x="632" y="114"/>
                  </a:lnTo>
                  <a:lnTo>
                    <a:pt x="624" y="122"/>
                  </a:lnTo>
                  <a:lnTo>
                    <a:pt x="615" y="131"/>
                  </a:lnTo>
                  <a:lnTo>
                    <a:pt x="607" y="144"/>
                  </a:lnTo>
                  <a:lnTo>
                    <a:pt x="602" y="160"/>
                  </a:lnTo>
                  <a:lnTo>
                    <a:pt x="602" y="181"/>
                  </a:lnTo>
                  <a:lnTo>
                    <a:pt x="605" y="199"/>
                  </a:lnTo>
                  <a:lnTo>
                    <a:pt x="607" y="212"/>
                  </a:lnTo>
                  <a:lnTo>
                    <a:pt x="610" y="218"/>
                  </a:lnTo>
                  <a:lnTo>
                    <a:pt x="615" y="219"/>
                  </a:lnTo>
                  <a:lnTo>
                    <a:pt x="621" y="218"/>
                  </a:lnTo>
                  <a:lnTo>
                    <a:pt x="627" y="218"/>
                  </a:lnTo>
                  <a:lnTo>
                    <a:pt x="634" y="219"/>
                  </a:lnTo>
                  <a:lnTo>
                    <a:pt x="642" y="220"/>
                  </a:lnTo>
                  <a:lnTo>
                    <a:pt x="648" y="223"/>
                  </a:lnTo>
                  <a:lnTo>
                    <a:pt x="655" y="227"/>
                  </a:lnTo>
                  <a:lnTo>
                    <a:pt x="662" y="229"/>
                  </a:lnTo>
                  <a:lnTo>
                    <a:pt x="668" y="231"/>
                  </a:lnTo>
                  <a:lnTo>
                    <a:pt x="673" y="233"/>
                  </a:lnTo>
                  <a:lnTo>
                    <a:pt x="678" y="233"/>
                  </a:lnTo>
                  <a:lnTo>
                    <a:pt x="684" y="233"/>
                  </a:lnTo>
                  <a:lnTo>
                    <a:pt x="689" y="235"/>
                  </a:lnTo>
                  <a:lnTo>
                    <a:pt x="692" y="238"/>
                  </a:lnTo>
                  <a:lnTo>
                    <a:pt x="693" y="244"/>
                  </a:lnTo>
                  <a:lnTo>
                    <a:pt x="696" y="250"/>
                  </a:lnTo>
                  <a:lnTo>
                    <a:pt x="699" y="253"/>
                  </a:lnTo>
                  <a:lnTo>
                    <a:pt x="704" y="256"/>
                  </a:lnTo>
                  <a:lnTo>
                    <a:pt x="710" y="257"/>
                  </a:lnTo>
                  <a:lnTo>
                    <a:pt x="713" y="253"/>
                  </a:lnTo>
                  <a:lnTo>
                    <a:pt x="714" y="244"/>
                  </a:lnTo>
                  <a:lnTo>
                    <a:pt x="714" y="234"/>
                  </a:lnTo>
                  <a:lnTo>
                    <a:pt x="712" y="223"/>
                  </a:lnTo>
                  <a:lnTo>
                    <a:pt x="713" y="218"/>
                  </a:lnTo>
                  <a:lnTo>
                    <a:pt x="719" y="213"/>
                  </a:lnTo>
                  <a:lnTo>
                    <a:pt x="728" y="211"/>
                  </a:lnTo>
                  <a:lnTo>
                    <a:pt x="736" y="207"/>
                  </a:lnTo>
                  <a:lnTo>
                    <a:pt x="742" y="203"/>
                  </a:lnTo>
                  <a:lnTo>
                    <a:pt x="741" y="195"/>
                  </a:lnTo>
                  <a:lnTo>
                    <a:pt x="737" y="188"/>
                  </a:lnTo>
                  <a:lnTo>
                    <a:pt x="730" y="182"/>
                  </a:lnTo>
                  <a:lnTo>
                    <a:pt x="726" y="176"/>
                  </a:lnTo>
                  <a:lnTo>
                    <a:pt x="723" y="169"/>
                  </a:lnTo>
                  <a:lnTo>
                    <a:pt x="725" y="162"/>
                  </a:lnTo>
                  <a:lnTo>
                    <a:pt x="727" y="154"/>
                  </a:lnTo>
                  <a:lnTo>
                    <a:pt x="734" y="149"/>
                  </a:lnTo>
                  <a:lnTo>
                    <a:pt x="743" y="146"/>
                  </a:lnTo>
                  <a:lnTo>
                    <a:pt x="753" y="149"/>
                  </a:lnTo>
                  <a:lnTo>
                    <a:pt x="759" y="153"/>
                  </a:lnTo>
                  <a:lnTo>
                    <a:pt x="764" y="158"/>
                  </a:lnTo>
                  <a:lnTo>
                    <a:pt x="771" y="162"/>
                  </a:lnTo>
                  <a:lnTo>
                    <a:pt x="778" y="165"/>
                  </a:lnTo>
                  <a:lnTo>
                    <a:pt x="783" y="168"/>
                  </a:lnTo>
                  <a:lnTo>
                    <a:pt x="788" y="172"/>
                  </a:lnTo>
                  <a:lnTo>
                    <a:pt x="793" y="176"/>
                  </a:lnTo>
                  <a:lnTo>
                    <a:pt x="797" y="182"/>
                  </a:lnTo>
                  <a:lnTo>
                    <a:pt x="802" y="187"/>
                  </a:lnTo>
                  <a:lnTo>
                    <a:pt x="807" y="188"/>
                  </a:lnTo>
                  <a:lnTo>
                    <a:pt x="813" y="183"/>
                  </a:lnTo>
                  <a:lnTo>
                    <a:pt x="820" y="176"/>
                  </a:lnTo>
                  <a:lnTo>
                    <a:pt x="825" y="169"/>
                  </a:lnTo>
                  <a:lnTo>
                    <a:pt x="829" y="166"/>
                  </a:lnTo>
                  <a:lnTo>
                    <a:pt x="837" y="168"/>
                  </a:lnTo>
                  <a:lnTo>
                    <a:pt x="844" y="174"/>
                  </a:lnTo>
                  <a:lnTo>
                    <a:pt x="849" y="183"/>
                  </a:lnTo>
                  <a:lnTo>
                    <a:pt x="852" y="190"/>
                  </a:lnTo>
                  <a:lnTo>
                    <a:pt x="857" y="197"/>
                  </a:lnTo>
                  <a:lnTo>
                    <a:pt x="862" y="203"/>
                  </a:lnTo>
                  <a:lnTo>
                    <a:pt x="869" y="211"/>
                  </a:lnTo>
                  <a:lnTo>
                    <a:pt x="875" y="219"/>
                  </a:lnTo>
                  <a:lnTo>
                    <a:pt x="879" y="225"/>
                  </a:lnTo>
                  <a:lnTo>
                    <a:pt x="881" y="230"/>
                  </a:lnTo>
                  <a:lnTo>
                    <a:pt x="882" y="236"/>
                  </a:lnTo>
                  <a:lnTo>
                    <a:pt x="885" y="241"/>
                  </a:lnTo>
                  <a:lnTo>
                    <a:pt x="890" y="242"/>
                  </a:lnTo>
                  <a:lnTo>
                    <a:pt x="897" y="241"/>
                  </a:lnTo>
                  <a:lnTo>
                    <a:pt x="903" y="240"/>
                  </a:lnTo>
                  <a:lnTo>
                    <a:pt x="908" y="241"/>
                  </a:lnTo>
                  <a:lnTo>
                    <a:pt x="910" y="245"/>
                  </a:lnTo>
                  <a:lnTo>
                    <a:pt x="909" y="254"/>
                  </a:lnTo>
                  <a:lnTo>
                    <a:pt x="905" y="265"/>
                  </a:lnTo>
                  <a:lnTo>
                    <a:pt x="900" y="273"/>
                  </a:lnTo>
                  <a:lnTo>
                    <a:pt x="894" y="276"/>
                  </a:lnTo>
                  <a:lnTo>
                    <a:pt x="887" y="278"/>
                  </a:lnTo>
                  <a:lnTo>
                    <a:pt x="879" y="279"/>
                  </a:lnTo>
                  <a:lnTo>
                    <a:pt x="872" y="280"/>
                  </a:lnTo>
                  <a:lnTo>
                    <a:pt x="866" y="281"/>
                  </a:lnTo>
                  <a:lnTo>
                    <a:pt x="860" y="282"/>
                  </a:lnTo>
                  <a:lnTo>
                    <a:pt x="856" y="284"/>
                  </a:lnTo>
                  <a:lnTo>
                    <a:pt x="854" y="290"/>
                  </a:lnTo>
                  <a:lnTo>
                    <a:pt x="854" y="298"/>
                  </a:lnTo>
                  <a:lnTo>
                    <a:pt x="855" y="307"/>
                  </a:lnTo>
                  <a:lnTo>
                    <a:pt x="856" y="317"/>
                  </a:lnTo>
                  <a:lnTo>
                    <a:pt x="854" y="325"/>
                  </a:lnTo>
                  <a:lnTo>
                    <a:pt x="846" y="333"/>
                  </a:lnTo>
                  <a:lnTo>
                    <a:pt x="835" y="339"/>
                  </a:lnTo>
                  <a:lnTo>
                    <a:pt x="826" y="342"/>
                  </a:lnTo>
                  <a:lnTo>
                    <a:pt x="819" y="345"/>
                  </a:lnTo>
                  <a:lnTo>
                    <a:pt x="812" y="351"/>
                  </a:lnTo>
                  <a:lnTo>
                    <a:pt x="805" y="358"/>
                  </a:lnTo>
                  <a:lnTo>
                    <a:pt x="802" y="366"/>
                  </a:lnTo>
                  <a:lnTo>
                    <a:pt x="798" y="373"/>
                  </a:lnTo>
                  <a:lnTo>
                    <a:pt x="795" y="379"/>
                  </a:lnTo>
                  <a:lnTo>
                    <a:pt x="789" y="382"/>
                  </a:lnTo>
                  <a:lnTo>
                    <a:pt x="783" y="388"/>
                  </a:lnTo>
                  <a:lnTo>
                    <a:pt x="778" y="393"/>
                  </a:lnTo>
                  <a:lnTo>
                    <a:pt x="773" y="394"/>
                  </a:lnTo>
                  <a:lnTo>
                    <a:pt x="767" y="395"/>
                  </a:lnTo>
                  <a:lnTo>
                    <a:pt x="760" y="398"/>
                  </a:lnTo>
                  <a:lnTo>
                    <a:pt x="756" y="403"/>
                  </a:lnTo>
                  <a:lnTo>
                    <a:pt x="756" y="408"/>
                  </a:lnTo>
                  <a:lnTo>
                    <a:pt x="756" y="412"/>
                  </a:lnTo>
                  <a:lnTo>
                    <a:pt x="754" y="418"/>
                  </a:lnTo>
                  <a:lnTo>
                    <a:pt x="752" y="425"/>
                  </a:lnTo>
                  <a:lnTo>
                    <a:pt x="751" y="432"/>
                  </a:lnTo>
                  <a:lnTo>
                    <a:pt x="749" y="440"/>
                  </a:lnTo>
                  <a:lnTo>
                    <a:pt x="745" y="447"/>
                  </a:lnTo>
                  <a:lnTo>
                    <a:pt x="743" y="453"/>
                  </a:lnTo>
                  <a:lnTo>
                    <a:pt x="743" y="457"/>
                  </a:lnTo>
                  <a:lnTo>
                    <a:pt x="742" y="461"/>
                  </a:lnTo>
                  <a:lnTo>
                    <a:pt x="736" y="462"/>
                  </a:lnTo>
                  <a:lnTo>
                    <a:pt x="729" y="463"/>
                  </a:lnTo>
                  <a:lnTo>
                    <a:pt x="725" y="464"/>
                  </a:lnTo>
                  <a:lnTo>
                    <a:pt x="721" y="468"/>
                  </a:lnTo>
                  <a:lnTo>
                    <a:pt x="718" y="476"/>
                  </a:lnTo>
                  <a:lnTo>
                    <a:pt x="719" y="491"/>
                  </a:lnTo>
                  <a:lnTo>
                    <a:pt x="722" y="509"/>
                  </a:lnTo>
                  <a:lnTo>
                    <a:pt x="723" y="526"/>
                  </a:lnTo>
                  <a:lnTo>
                    <a:pt x="718" y="533"/>
                  </a:lnTo>
                  <a:lnTo>
                    <a:pt x="711" y="532"/>
                  </a:lnTo>
                  <a:lnTo>
                    <a:pt x="705" y="530"/>
                  </a:lnTo>
                  <a:lnTo>
                    <a:pt x="701" y="525"/>
                  </a:lnTo>
                  <a:lnTo>
                    <a:pt x="698" y="519"/>
                  </a:lnTo>
                  <a:lnTo>
                    <a:pt x="695" y="512"/>
                  </a:lnTo>
                  <a:lnTo>
                    <a:pt x="692" y="504"/>
                  </a:lnTo>
                  <a:lnTo>
                    <a:pt x="690" y="497"/>
                  </a:lnTo>
                  <a:lnTo>
                    <a:pt x="689" y="495"/>
                  </a:lnTo>
                  <a:lnTo>
                    <a:pt x="687" y="495"/>
                  </a:lnTo>
                  <a:lnTo>
                    <a:pt x="680" y="494"/>
                  </a:lnTo>
                  <a:lnTo>
                    <a:pt x="672" y="494"/>
                  </a:lnTo>
                  <a:lnTo>
                    <a:pt x="665" y="49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273" y="783"/>
              <a:ext cx="109" cy="87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50" y="4"/>
                </a:cxn>
                <a:cxn ang="0">
                  <a:pos x="63" y="8"/>
                </a:cxn>
                <a:cxn ang="0">
                  <a:pos x="78" y="13"/>
                </a:cxn>
                <a:cxn ang="0">
                  <a:pos x="93" y="19"/>
                </a:cxn>
                <a:cxn ang="0">
                  <a:pos x="107" y="23"/>
                </a:cxn>
                <a:cxn ang="0">
                  <a:pos x="118" y="26"/>
                </a:cxn>
                <a:cxn ang="0">
                  <a:pos x="134" y="30"/>
                </a:cxn>
                <a:cxn ang="0">
                  <a:pos x="152" y="38"/>
                </a:cxn>
                <a:cxn ang="0">
                  <a:pos x="168" y="48"/>
                </a:cxn>
                <a:cxn ang="0">
                  <a:pos x="182" y="65"/>
                </a:cxn>
                <a:cxn ang="0">
                  <a:pos x="195" y="97"/>
                </a:cxn>
                <a:cxn ang="0">
                  <a:pos x="206" y="110"/>
                </a:cxn>
                <a:cxn ang="0">
                  <a:pos x="213" y="127"/>
                </a:cxn>
                <a:cxn ang="0">
                  <a:pos x="214" y="144"/>
                </a:cxn>
                <a:cxn ang="0">
                  <a:pos x="219" y="157"/>
                </a:cxn>
                <a:cxn ang="0">
                  <a:pos x="220" y="166"/>
                </a:cxn>
                <a:cxn ang="0">
                  <a:pos x="210" y="172"/>
                </a:cxn>
                <a:cxn ang="0">
                  <a:pos x="194" y="174"/>
                </a:cxn>
                <a:cxn ang="0">
                  <a:pos x="178" y="170"/>
                </a:cxn>
                <a:cxn ang="0">
                  <a:pos x="166" y="159"/>
                </a:cxn>
                <a:cxn ang="0">
                  <a:pos x="153" y="149"/>
                </a:cxn>
                <a:cxn ang="0">
                  <a:pos x="140" y="141"/>
                </a:cxn>
                <a:cxn ang="0">
                  <a:pos x="126" y="136"/>
                </a:cxn>
                <a:cxn ang="0">
                  <a:pos x="108" y="133"/>
                </a:cxn>
                <a:cxn ang="0">
                  <a:pos x="92" y="119"/>
                </a:cxn>
                <a:cxn ang="0">
                  <a:pos x="95" y="109"/>
                </a:cxn>
                <a:cxn ang="0">
                  <a:pos x="104" y="105"/>
                </a:cxn>
                <a:cxn ang="0">
                  <a:pos x="114" y="104"/>
                </a:cxn>
                <a:cxn ang="0">
                  <a:pos x="125" y="104"/>
                </a:cxn>
                <a:cxn ang="0">
                  <a:pos x="131" y="97"/>
                </a:cxn>
                <a:cxn ang="0">
                  <a:pos x="119" y="79"/>
                </a:cxn>
                <a:cxn ang="0">
                  <a:pos x="106" y="69"/>
                </a:cxn>
                <a:cxn ang="0">
                  <a:pos x="89" y="65"/>
                </a:cxn>
                <a:cxn ang="0">
                  <a:pos x="67" y="60"/>
                </a:cxn>
                <a:cxn ang="0">
                  <a:pos x="47" y="56"/>
                </a:cxn>
                <a:cxn ang="0">
                  <a:pos x="32" y="50"/>
                </a:cxn>
                <a:cxn ang="0">
                  <a:pos x="15" y="41"/>
                </a:cxn>
                <a:cxn ang="0">
                  <a:pos x="2" y="27"/>
                </a:cxn>
                <a:cxn ang="0">
                  <a:pos x="2" y="12"/>
                </a:cxn>
              </a:cxnLst>
              <a:rect l="0" t="0" r="r" b="b"/>
              <a:pathLst>
                <a:path w="221" h="174">
                  <a:moveTo>
                    <a:pt x="10" y="5"/>
                  </a:moveTo>
                  <a:lnTo>
                    <a:pt x="15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3"/>
                  </a:lnTo>
                  <a:lnTo>
                    <a:pt x="50" y="4"/>
                  </a:lnTo>
                  <a:lnTo>
                    <a:pt x="57" y="6"/>
                  </a:lnTo>
                  <a:lnTo>
                    <a:pt x="63" y="8"/>
                  </a:lnTo>
                  <a:lnTo>
                    <a:pt x="70" y="11"/>
                  </a:lnTo>
                  <a:lnTo>
                    <a:pt x="78" y="13"/>
                  </a:lnTo>
                  <a:lnTo>
                    <a:pt x="87" y="15"/>
                  </a:lnTo>
                  <a:lnTo>
                    <a:pt x="93" y="19"/>
                  </a:lnTo>
                  <a:lnTo>
                    <a:pt x="100" y="21"/>
                  </a:lnTo>
                  <a:lnTo>
                    <a:pt x="107" y="23"/>
                  </a:lnTo>
                  <a:lnTo>
                    <a:pt x="112" y="25"/>
                  </a:lnTo>
                  <a:lnTo>
                    <a:pt x="118" y="26"/>
                  </a:lnTo>
                  <a:lnTo>
                    <a:pt x="126" y="28"/>
                  </a:lnTo>
                  <a:lnTo>
                    <a:pt x="134" y="30"/>
                  </a:lnTo>
                  <a:lnTo>
                    <a:pt x="143" y="34"/>
                  </a:lnTo>
                  <a:lnTo>
                    <a:pt x="152" y="38"/>
                  </a:lnTo>
                  <a:lnTo>
                    <a:pt x="161" y="42"/>
                  </a:lnTo>
                  <a:lnTo>
                    <a:pt x="168" y="48"/>
                  </a:lnTo>
                  <a:lnTo>
                    <a:pt x="174" y="52"/>
                  </a:lnTo>
                  <a:lnTo>
                    <a:pt x="182" y="65"/>
                  </a:lnTo>
                  <a:lnTo>
                    <a:pt x="189" y="82"/>
                  </a:lnTo>
                  <a:lnTo>
                    <a:pt x="195" y="97"/>
                  </a:lnTo>
                  <a:lnTo>
                    <a:pt x="201" y="105"/>
                  </a:lnTo>
                  <a:lnTo>
                    <a:pt x="206" y="110"/>
                  </a:lnTo>
                  <a:lnTo>
                    <a:pt x="211" y="118"/>
                  </a:lnTo>
                  <a:lnTo>
                    <a:pt x="213" y="127"/>
                  </a:lnTo>
                  <a:lnTo>
                    <a:pt x="214" y="136"/>
                  </a:lnTo>
                  <a:lnTo>
                    <a:pt x="214" y="144"/>
                  </a:lnTo>
                  <a:lnTo>
                    <a:pt x="217" y="151"/>
                  </a:lnTo>
                  <a:lnTo>
                    <a:pt x="219" y="157"/>
                  </a:lnTo>
                  <a:lnTo>
                    <a:pt x="221" y="163"/>
                  </a:lnTo>
                  <a:lnTo>
                    <a:pt x="220" y="166"/>
                  </a:lnTo>
                  <a:lnTo>
                    <a:pt x="216" y="170"/>
                  </a:lnTo>
                  <a:lnTo>
                    <a:pt x="210" y="172"/>
                  </a:lnTo>
                  <a:lnTo>
                    <a:pt x="202" y="173"/>
                  </a:lnTo>
                  <a:lnTo>
                    <a:pt x="194" y="174"/>
                  </a:lnTo>
                  <a:lnTo>
                    <a:pt x="186" y="173"/>
                  </a:lnTo>
                  <a:lnTo>
                    <a:pt x="178" y="170"/>
                  </a:lnTo>
                  <a:lnTo>
                    <a:pt x="172" y="165"/>
                  </a:lnTo>
                  <a:lnTo>
                    <a:pt x="166" y="159"/>
                  </a:lnTo>
                  <a:lnTo>
                    <a:pt x="160" y="154"/>
                  </a:lnTo>
                  <a:lnTo>
                    <a:pt x="153" y="149"/>
                  </a:lnTo>
                  <a:lnTo>
                    <a:pt x="146" y="144"/>
                  </a:lnTo>
                  <a:lnTo>
                    <a:pt x="140" y="141"/>
                  </a:lnTo>
                  <a:lnTo>
                    <a:pt x="133" y="137"/>
                  </a:lnTo>
                  <a:lnTo>
                    <a:pt x="126" y="136"/>
                  </a:lnTo>
                  <a:lnTo>
                    <a:pt x="120" y="135"/>
                  </a:lnTo>
                  <a:lnTo>
                    <a:pt x="108" y="133"/>
                  </a:lnTo>
                  <a:lnTo>
                    <a:pt x="98" y="126"/>
                  </a:lnTo>
                  <a:lnTo>
                    <a:pt x="92" y="119"/>
                  </a:lnTo>
                  <a:lnTo>
                    <a:pt x="92" y="111"/>
                  </a:lnTo>
                  <a:lnTo>
                    <a:pt x="95" y="109"/>
                  </a:lnTo>
                  <a:lnTo>
                    <a:pt x="99" y="106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4"/>
                  </a:lnTo>
                  <a:lnTo>
                    <a:pt x="120" y="104"/>
                  </a:lnTo>
                  <a:lnTo>
                    <a:pt x="125" y="104"/>
                  </a:lnTo>
                  <a:lnTo>
                    <a:pt x="129" y="103"/>
                  </a:lnTo>
                  <a:lnTo>
                    <a:pt x="131" y="97"/>
                  </a:lnTo>
                  <a:lnTo>
                    <a:pt x="127" y="88"/>
                  </a:lnTo>
                  <a:lnTo>
                    <a:pt x="119" y="79"/>
                  </a:lnTo>
                  <a:lnTo>
                    <a:pt x="111" y="72"/>
                  </a:lnTo>
                  <a:lnTo>
                    <a:pt x="106" y="69"/>
                  </a:lnTo>
                  <a:lnTo>
                    <a:pt x="98" y="68"/>
                  </a:lnTo>
                  <a:lnTo>
                    <a:pt x="89" y="65"/>
                  </a:lnTo>
                  <a:lnTo>
                    <a:pt x="78" y="63"/>
                  </a:lnTo>
                  <a:lnTo>
                    <a:pt x="67" y="60"/>
                  </a:lnTo>
                  <a:lnTo>
                    <a:pt x="57" y="58"/>
                  </a:lnTo>
                  <a:lnTo>
                    <a:pt x="47" y="56"/>
                  </a:lnTo>
                  <a:lnTo>
                    <a:pt x="39" y="53"/>
                  </a:lnTo>
                  <a:lnTo>
                    <a:pt x="32" y="50"/>
                  </a:lnTo>
                  <a:lnTo>
                    <a:pt x="24" y="46"/>
                  </a:lnTo>
                  <a:lnTo>
                    <a:pt x="15" y="41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>
              <a:off x="4341" y="684"/>
              <a:ext cx="226" cy="186"/>
            </a:xfrm>
            <a:custGeom>
              <a:avLst/>
              <a:gdLst/>
              <a:ahLst/>
              <a:cxnLst>
                <a:cxn ang="0">
                  <a:pos x="88" y="53"/>
                </a:cxn>
                <a:cxn ang="0">
                  <a:pos x="69" y="58"/>
                </a:cxn>
                <a:cxn ang="0">
                  <a:pos x="42" y="95"/>
                </a:cxn>
                <a:cxn ang="0">
                  <a:pos x="16" y="111"/>
                </a:cxn>
                <a:cxn ang="0">
                  <a:pos x="0" y="125"/>
                </a:cxn>
                <a:cxn ang="0">
                  <a:pos x="14" y="138"/>
                </a:cxn>
                <a:cxn ang="0">
                  <a:pos x="33" y="160"/>
                </a:cxn>
                <a:cxn ang="0">
                  <a:pos x="66" y="144"/>
                </a:cxn>
                <a:cxn ang="0">
                  <a:pos x="88" y="139"/>
                </a:cxn>
                <a:cxn ang="0">
                  <a:pos x="110" y="165"/>
                </a:cxn>
                <a:cxn ang="0">
                  <a:pos x="112" y="181"/>
                </a:cxn>
                <a:cxn ang="0">
                  <a:pos x="130" y="207"/>
                </a:cxn>
                <a:cxn ang="0">
                  <a:pos x="145" y="235"/>
                </a:cxn>
                <a:cxn ang="0">
                  <a:pos x="148" y="280"/>
                </a:cxn>
                <a:cxn ang="0">
                  <a:pos x="138" y="308"/>
                </a:cxn>
                <a:cxn ang="0">
                  <a:pos x="145" y="326"/>
                </a:cxn>
                <a:cxn ang="0">
                  <a:pos x="153" y="351"/>
                </a:cxn>
                <a:cxn ang="0">
                  <a:pos x="175" y="366"/>
                </a:cxn>
                <a:cxn ang="0">
                  <a:pos x="203" y="372"/>
                </a:cxn>
                <a:cxn ang="0">
                  <a:pos x="223" y="353"/>
                </a:cxn>
                <a:cxn ang="0">
                  <a:pos x="251" y="327"/>
                </a:cxn>
                <a:cxn ang="0">
                  <a:pos x="270" y="303"/>
                </a:cxn>
                <a:cxn ang="0">
                  <a:pos x="290" y="279"/>
                </a:cxn>
                <a:cxn ang="0">
                  <a:pos x="314" y="273"/>
                </a:cxn>
                <a:cxn ang="0">
                  <a:pos x="335" y="266"/>
                </a:cxn>
                <a:cxn ang="0">
                  <a:pos x="356" y="252"/>
                </a:cxn>
                <a:cxn ang="0">
                  <a:pos x="376" y="234"/>
                </a:cxn>
                <a:cxn ang="0">
                  <a:pos x="365" y="219"/>
                </a:cxn>
                <a:cxn ang="0">
                  <a:pos x="345" y="212"/>
                </a:cxn>
                <a:cxn ang="0">
                  <a:pos x="356" y="189"/>
                </a:cxn>
                <a:cxn ang="0">
                  <a:pos x="384" y="195"/>
                </a:cxn>
                <a:cxn ang="0">
                  <a:pos x="391" y="190"/>
                </a:cxn>
                <a:cxn ang="0">
                  <a:pos x="398" y="158"/>
                </a:cxn>
                <a:cxn ang="0">
                  <a:pos x="394" y="122"/>
                </a:cxn>
                <a:cxn ang="0">
                  <a:pos x="409" y="85"/>
                </a:cxn>
                <a:cxn ang="0">
                  <a:pos x="427" y="69"/>
                </a:cxn>
                <a:cxn ang="0">
                  <a:pos x="447" y="54"/>
                </a:cxn>
                <a:cxn ang="0">
                  <a:pos x="441" y="40"/>
                </a:cxn>
                <a:cxn ang="0">
                  <a:pos x="411" y="39"/>
                </a:cxn>
                <a:cxn ang="0">
                  <a:pos x="391" y="42"/>
                </a:cxn>
                <a:cxn ang="0">
                  <a:pos x="377" y="51"/>
                </a:cxn>
                <a:cxn ang="0">
                  <a:pos x="357" y="52"/>
                </a:cxn>
                <a:cxn ang="0">
                  <a:pos x="326" y="49"/>
                </a:cxn>
                <a:cxn ang="0">
                  <a:pos x="323" y="45"/>
                </a:cxn>
                <a:cxn ang="0">
                  <a:pos x="351" y="29"/>
                </a:cxn>
                <a:cxn ang="0">
                  <a:pos x="384" y="31"/>
                </a:cxn>
                <a:cxn ang="0">
                  <a:pos x="366" y="7"/>
                </a:cxn>
                <a:cxn ang="0">
                  <a:pos x="344" y="1"/>
                </a:cxn>
                <a:cxn ang="0">
                  <a:pos x="314" y="0"/>
                </a:cxn>
                <a:cxn ang="0">
                  <a:pos x="281" y="4"/>
                </a:cxn>
                <a:cxn ang="0">
                  <a:pos x="252" y="5"/>
                </a:cxn>
                <a:cxn ang="0">
                  <a:pos x="225" y="16"/>
                </a:cxn>
                <a:cxn ang="0">
                  <a:pos x="206" y="21"/>
                </a:cxn>
                <a:cxn ang="0">
                  <a:pos x="201" y="36"/>
                </a:cxn>
                <a:cxn ang="0">
                  <a:pos x="191" y="45"/>
                </a:cxn>
                <a:cxn ang="0">
                  <a:pos x="163" y="49"/>
                </a:cxn>
                <a:cxn ang="0">
                  <a:pos x="138" y="50"/>
                </a:cxn>
                <a:cxn ang="0">
                  <a:pos x="112" y="50"/>
                </a:cxn>
              </a:cxnLst>
              <a:rect l="0" t="0" r="r" b="b"/>
              <a:pathLst>
                <a:path w="450" h="372">
                  <a:moveTo>
                    <a:pt x="103" y="52"/>
                  </a:moveTo>
                  <a:lnTo>
                    <a:pt x="97" y="53"/>
                  </a:lnTo>
                  <a:lnTo>
                    <a:pt x="93" y="54"/>
                  </a:lnTo>
                  <a:lnTo>
                    <a:pt x="88" y="53"/>
                  </a:lnTo>
                  <a:lnTo>
                    <a:pt x="84" y="53"/>
                  </a:lnTo>
                  <a:lnTo>
                    <a:pt x="79" y="53"/>
                  </a:lnTo>
                  <a:lnTo>
                    <a:pt x="74" y="54"/>
                  </a:lnTo>
                  <a:lnTo>
                    <a:pt x="69" y="58"/>
                  </a:lnTo>
                  <a:lnTo>
                    <a:pt x="63" y="62"/>
                  </a:lnTo>
                  <a:lnTo>
                    <a:pt x="54" y="75"/>
                  </a:lnTo>
                  <a:lnTo>
                    <a:pt x="48" y="85"/>
                  </a:lnTo>
                  <a:lnTo>
                    <a:pt x="42" y="95"/>
                  </a:lnTo>
                  <a:lnTo>
                    <a:pt x="34" y="101"/>
                  </a:lnTo>
                  <a:lnTo>
                    <a:pt x="28" y="105"/>
                  </a:lnTo>
                  <a:lnTo>
                    <a:pt x="23" y="107"/>
                  </a:lnTo>
                  <a:lnTo>
                    <a:pt x="16" y="111"/>
                  </a:lnTo>
                  <a:lnTo>
                    <a:pt x="10" y="114"/>
                  </a:lnTo>
                  <a:lnTo>
                    <a:pt x="4" y="118"/>
                  </a:lnTo>
                  <a:lnTo>
                    <a:pt x="1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6" y="133"/>
                  </a:lnTo>
                  <a:lnTo>
                    <a:pt x="11" y="135"/>
                  </a:lnTo>
                  <a:lnTo>
                    <a:pt x="14" y="138"/>
                  </a:lnTo>
                  <a:lnTo>
                    <a:pt x="18" y="143"/>
                  </a:lnTo>
                  <a:lnTo>
                    <a:pt x="20" y="150"/>
                  </a:lnTo>
                  <a:lnTo>
                    <a:pt x="26" y="157"/>
                  </a:lnTo>
                  <a:lnTo>
                    <a:pt x="33" y="160"/>
                  </a:lnTo>
                  <a:lnTo>
                    <a:pt x="42" y="156"/>
                  </a:lnTo>
                  <a:lnTo>
                    <a:pt x="51" y="149"/>
                  </a:lnTo>
                  <a:lnTo>
                    <a:pt x="58" y="145"/>
                  </a:lnTo>
                  <a:lnTo>
                    <a:pt x="66" y="144"/>
                  </a:lnTo>
                  <a:lnTo>
                    <a:pt x="74" y="143"/>
                  </a:lnTo>
                  <a:lnTo>
                    <a:pt x="80" y="141"/>
                  </a:lnTo>
                  <a:lnTo>
                    <a:pt x="85" y="139"/>
                  </a:lnTo>
                  <a:lnTo>
                    <a:pt x="88" y="139"/>
                  </a:lnTo>
                  <a:lnTo>
                    <a:pt x="92" y="144"/>
                  </a:lnTo>
                  <a:lnTo>
                    <a:pt x="97" y="152"/>
                  </a:lnTo>
                  <a:lnTo>
                    <a:pt x="104" y="160"/>
                  </a:lnTo>
                  <a:lnTo>
                    <a:pt x="110" y="165"/>
                  </a:lnTo>
                  <a:lnTo>
                    <a:pt x="112" y="167"/>
                  </a:lnTo>
                  <a:lnTo>
                    <a:pt x="112" y="169"/>
                  </a:lnTo>
                  <a:lnTo>
                    <a:pt x="112" y="174"/>
                  </a:lnTo>
                  <a:lnTo>
                    <a:pt x="112" y="181"/>
                  </a:lnTo>
                  <a:lnTo>
                    <a:pt x="114" y="187"/>
                  </a:lnTo>
                  <a:lnTo>
                    <a:pt x="116" y="194"/>
                  </a:lnTo>
                  <a:lnTo>
                    <a:pt x="122" y="201"/>
                  </a:lnTo>
                  <a:lnTo>
                    <a:pt x="130" y="207"/>
                  </a:lnTo>
                  <a:lnTo>
                    <a:pt x="137" y="214"/>
                  </a:lnTo>
                  <a:lnTo>
                    <a:pt x="141" y="221"/>
                  </a:lnTo>
                  <a:lnTo>
                    <a:pt x="144" y="227"/>
                  </a:lnTo>
                  <a:lnTo>
                    <a:pt x="145" y="235"/>
                  </a:lnTo>
                  <a:lnTo>
                    <a:pt x="146" y="244"/>
                  </a:lnTo>
                  <a:lnTo>
                    <a:pt x="147" y="256"/>
                  </a:lnTo>
                  <a:lnTo>
                    <a:pt x="148" y="268"/>
                  </a:lnTo>
                  <a:lnTo>
                    <a:pt x="148" y="280"/>
                  </a:lnTo>
                  <a:lnTo>
                    <a:pt x="147" y="287"/>
                  </a:lnTo>
                  <a:lnTo>
                    <a:pt x="144" y="294"/>
                  </a:lnTo>
                  <a:lnTo>
                    <a:pt x="140" y="301"/>
                  </a:lnTo>
                  <a:lnTo>
                    <a:pt x="138" y="308"/>
                  </a:lnTo>
                  <a:lnTo>
                    <a:pt x="137" y="315"/>
                  </a:lnTo>
                  <a:lnTo>
                    <a:pt x="138" y="320"/>
                  </a:lnTo>
                  <a:lnTo>
                    <a:pt x="141" y="324"/>
                  </a:lnTo>
                  <a:lnTo>
                    <a:pt x="145" y="326"/>
                  </a:lnTo>
                  <a:lnTo>
                    <a:pt x="147" y="331"/>
                  </a:lnTo>
                  <a:lnTo>
                    <a:pt x="148" y="338"/>
                  </a:lnTo>
                  <a:lnTo>
                    <a:pt x="149" y="344"/>
                  </a:lnTo>
                  <a:lnTo>
                    <a:pt x="153" y="351"/>
                  </a:lnTo>
                  <a:lnTo>
                    <a:pt x="157" y="357"/>
                  </a:lnTo>
                  <a:lnTo>
                    <a:pt x="162" y="359"/>
                  </a:lnTo>
                  <a:lnTo>
                    <a:pt x="168" y="363"/>
                  </a:lnTo>
                  <a:lnTo>
                    <a:pt x="175" y="366"/>
                  </a:lnTo>
                  <a:lnTo>
                    <a:pt x="183" y="370"/>
                  </a:lnTo>
                  <a:lnTo>
                    <a:pt x="191" y="372"/>
                  </a:lnTo>
                  <a:lnTo>
                    <a:pt x="198" y="372"/>
                  </a:lnTo>
                  <a:lnTo>
                    <a:pt x="203" y="372"/>
                  </a:lnTo>
                  <a:lnTo>
                    <a:pt x="208" y="369"/>
                  </a:lnTo>
                  <a:lnTo>
                    <a:pt x="212" y="364"/>
                  </a:lnTo>
                  <a:lnTo>
                    <a:pt x="216" y="358"/>
                  </a:lnTo>
                  <a:lnTo>
                    <a:pt x="223" y="353"/>
                  </a:lnTo>
                  <a:lnTo>
                    <a:pt x="230" y="347"/>
                  </a:lnTo>
                  <a:lnTo>
                    <a:pt x="237" y="340"/>
                  </a:lnTo>
                  <a:lnTo>
                    <a:pt x="244" y="333"/>
                  </a:lnTo>
                  <a:lnTo>
                    <a:pt x="251" y="327"/>
                  </a:lnTo>
                  <a:lnTo>
                    <a:pt x="256" y="321"/>
                  </a:lnTo>
                  <a:lnTo>
                    <a:pt x="261" y="316"/>
                  </a:lnTo>
                  <a:lnTo>
                    <a:pt x="266" y="310"/>
                  </a:lnTo>
                  <a:lnTo>
                    <a:pt x="270" y="303"/>
                  </a:lnTo>
                  <a:lnTo>
                    <a:pt x="275" y="296"/>
                  </a:lnTo>
                  <a:lnTo>
                    <a:pt x="279" y="289"/>
                  </a:lnTo>
                  <a:lnTo>
                    <a:pt x="284" y="283"/>
                  </a:lnTo>
                  <a:lnTo>
                    <a:pt x="290" y="279"/>
                  </a:lnTo>
                  <a:lnTo>
                    <a:pt x="296" y="277"/>
                  </a:lnTo>
                  <a:lnTo>
                    <a:pt x="301" y="275"/>
                  </a:lnTo>
                  <a:lnTo>
                    <a:pt x="308" y="274"/>
                  </a:lnTo>
                  <a:lnTo>
                    <a:pt x="314" y="273"/>
                  </a:lnTo>
                  <a:lnTo>
                    <a:pt x="320" y="272"/>
                  </a:lnTo>
                  <a:lnTo>
                    <a:pt x="324" y="271"/>
                  </a:lnTo>
                  <a:lnTo>
                    <a:pt x="330" y="268"/>
                  </a:lnTo>
                  <a:lnTo>
                    <a:pt x="335" y="266"/>
                  </a:lnTo>
                  <a:lnTo>
                    <a:pt x="338" y="264"/>
                  </a:lnTo>
                  <a:lnTo>
                    <a:pt x="345" y="259"/>
                  </a:lnTo>
                  <a:lnTo>
                    <a:pt x="351" y="256"/>
                  </a:lnTo>
                  <a:lnTo>
                    <a:pt x="356" y="252"/>
                  </a:lnTo>
                  <a:lnTo>
                    <a:pt x="362" y="249"/>
                  </a:lnTo>
                  <a:lnTo>
                    <a:pt x="368" y="244"/>
                  </a:lnTo>
                  <a:lnTo>
                    <a:pt x="373" y="239"/>
                  </a:lnTo>
                  <a:lnTo>
                    <a:pt x="376" y="234"/>
                  </a:lnTo>
                  <a:lnTo>
                    <a:pt x="376" y="229"/>
                  </a:lnTo>
                  <a:lnTo>
                    <a:pt x="374" y="226"/>
                  </a:lnTo>
                  <a:lnTo>
                    <a:pt x="369" y="222"/>
                  </a:lnTo>
                  <a:lnTo>
                    <a:pt x="365" y="219"/>
                  </a:lnTo>
                  <a:lnTo>
                    <a:pt x="361" y="218"/>
                  </a:lnTo>
                  <a:lnTo>
                    <a:pt x="357" y="217"/>
                  </a:lnTo>
                  <a:lnTo>
                    <a:pt x="350" y="214"/>
                  </a:lnTo>
                  <a:lnTo>
                    <a:pt x="345" y="212"/>
                  </a:lnTo>
                  <a:lnTo>
                    <a:pt x="345" y="206"/>
                  </a:lnTo>
                  <a:lnTo>
                    <a:pt x="349" y="199"/>
                  </a:lnTo>
                  <a:lnTo>
                    <a:pt x="352" y="192"/>
                  </a:lnTo>
                  <a:lnTo>
                    <a:pt x="356" y="189"/>
                  </a:lnTo>
                  <a:lnTo>
                    <a:pt x="361" y="190"/>
                  </a:lnTo>
                  <a:lnTo>
                    <a:pt x="368" y="192"/>
                  </a:lnTo>
                  <a:lnTo>
                    <a:pt x="377" y="194"/>
                  </a:lnTo>
                  <a:lnTo>
                    <a:pt x="384" y="195"/>
                  </a:lnTo>
                  <a:lnTo>
                    <a:pt x="388" y="195"/>
                  </a:lnTo>
                  <a:lnTo>
                    <a:pt x="388" y="195"/>
                  </a:lnTo>
                  <a:lnTo>
                    <a:pt x="389" y="194"/>
                  </a:lnTo>
                  <a:lnTo>
                    <a:pt x="391" y="190"/>
                  </a:lnTo>
                  <a:lnTo>
                    <a:pt x="392" y="184"/>
                  </a:lnTo>
                  <a:lnTo>
                    <a:pt x="395" y="175"/>
                  </a:lnTo>
                  <a:lnTo>
                    <a:pt x="397" y="166"/>
                  </a:lnTo>
                  <a:lnTo>
                    <a:pt x="398" y="158"/>
                  </a:lnTo>
                  <a:lnTo>
                    <a:pt x="397" y="151"/>
                  </a:lnTo>
                  <a:lnTo>
                    <a:pt x="396" y="143"/>
                  </a:lnTo>
                  <a:lnTo>
                    <a:pt x="394" y="134"/>
                  </a:lnTo>
                  <a:lnTo>
                    <a:pt x="394" y="122"/>
                  </a:lnTo>
                  <a:lnTo>
                    <a:pt x="396" y="110"/>
                  </a:lnTo>
                  <a:lnTo>
                    <a:pt x="400" y="99"/>
                  </a:lnTo>
                  <a:lnTo>
                    <a:pt x="404" y="91"/>
                  </a:lnTo>
                  <a:lnTo>
                    <a:pt x="409" y="85"/>
                  </a:lnTo>
                  <a:lnTo>
                    <a:pt x="414" y="80"/>
                  </a:lnTo>
                  <a:lnTo>
                    <a:pt x="418" y="76"/>
                  </a:lnTo>
                  <a:lnTo>
                    <a:pt x="422" y="73"/>
                  </a:lnTo>
                  <a:lnTo>
                    <a:pt x="427" y="69"/>
                  </a:lnTo>
                  <a:lnTo>
                    <a:pt x="433" y="66"/>
                  </a:lnTo>
                  <a:lnTo>
                    <a:pt x="437" y="62"/>
                  </a:lnTo>
                  <a:lnTo>
                    <a:pt x="442" y="59"/>
                  </a:lnTo>
                  <a:lnTo>
                    <a:pt x="447" y="54"/>
                  </a:lnTo>
                  <a:lnTo>
                    <a:pt x="449" y="51"/>
                  </a:lnTo>
                  <a:lnTo>
                    <a:pt x="450" y="44"/>
                  </a:lnTo>
                  <a:lnTo>
                    <a:pt x="447" y="40"/>
                  </a:lnTo>
                  <a:lnTo>
                    <a:pt x="441" y="40"/>
                  </a:lnTo>
                  <a:lnTo>
                    <a:pt x="434" y="42"/>
                  </a:lnTo>
                  <a:lnTo>
                    <a:pt x="427" y="42"/>
                  </a:lnTo>
                  <a:lnTo>
                    <a:pt x="419" y="40"/>
                  </a:lnTo>
                  <a:lnTo>
                    <a:pt x="411" y="39"/>
                  </a:lnTo>
                  <a:lnTo>
                    <a:pt x="405" y="38"/>
                  </a:lnTo>
                  <a:lnTo>
                    <a:pt x="399" y="38"/>
                  </a:lnTo>
                  <a:lnTo>
                    <a:pt x="395" y="38"/>
                  </a:lnTo>
                  <a:lnTo>
                    <a:pt x="391" y="42"/>
                  </a:lnTo>
                  <a:lnTo>
                    <a:pt x="388" y="46"/>
                  </a:lnTo>
                  <a:lnTo>
                    <a:pt x="385" y="49"/>
                  </a:lnTo>
                  <a:lnTo>
                    <a:pt x="382" y="50"/>
                  </a:lnTo>
                  <a:lnTo>
                    <a:pt x="377" y="51"/>
                  </a:lnTo>
                  <a:lnTo>
                    <a:pt x="373" y="52"/>
                  </a:lnTo>
                  <a:lnTo>
                    <a:pt x="367" y="52"/>
                  </a:lnTo>
                  <a:lnTo>
                    <a:pt x="362" y="52"/>
                  </a:lnTo>
                  <a:lnTo>
                    <a:pt x="357" y="52"/>
                  </a:lnTo>
                  <a:lnTo>
                    <a:pt x="352" y="52"/>
                  </a:lnTo>
                  <a:lnTo>
                    <a:pt x="343" y="51"/>
                  </a:lnTo>
                  <a:lnTo>
                    <a:pt x="334" y="50"/>
                  </a:lnTo>
                  <a:lnTo>
                    <a:pt x="326" y="49"/>
                  </a:lnTo>
                  <a:lnTo>
                    <a:pt x="319" y="49"/>
                  </a:lnTo>
                  <a:lnTo>
                    <a:pt x="315" y="49"/>
                  </a:lnTo>
                  <a:lnTo>
                    <a:pt x="318" y="47"/>
                  </a:lnTo>
                  <a:lnTo>
                    <a:pt x="323" y="45"/>
                  </a:lnTo>
                  <a:lnTo>
                    <a:pt x="330" y="39"/>
                  </a:lnTo>
                  <a:lnTo>
                    <a:pt x="337" y="34"/>
                  </a:lnTo>
                  <a:lnTo>
                    <a:pt x="344" y="30"/>
                  </a:lnTo>
                  <a:lnTo>
                    <a:pt x="351" y="29"/>
                  </a:lnTo>
                  <a:lnTo>
                    <a:pt x="358" y="28"/>
                  </a:lnTo>
                  <a:lnTo>
                    <a:pt x="366" y="28"/>
                  </a:lnTo>
                  <a:lnTo>
                    <a:pt x="376" y="29"/>
                  </a:lnTo>
                  <a:lnTo>
                    <a:pt x="384" y="31"/>
                  </a:lnTo>
                  <a:lnTo>
                    <a:pt x="388" y="31"/>
                  </a:lnTo>
                  <a:lnTo>
                    <a:pt x="382" y="22"/>
                  </a:lnTo>
                  <a:lnTo>
                    <a:pt x="374" y="13"/>
                  </a:lnTo>
                  <a:lnTo>
                    <a:pt x="366" y="7"/>
                  </a:lnTo>
                  <a:lnTo>
                    <a:pt x="359" y="4"/>
                  </a:lnTo>
                  <a:lnTo>
                    <a:pt x="356" y="2"/>
                  </a:lnTo>
                  <a:lnTo>
                    <a:pt x="350" y="2"/>
                  </a:lnTo>
                  <a:lnTo>
                    <a:pt x="344" y="1"/>
                  </a:lnTo>
                  <a:lnTo>
                    <a:pt x="337" y="0"/>
                  </a:lnTo>
                  <a:lnTo>
                    <a:pt x="330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6" y="1"/>
                  </a:lnTo>
                  <a:lnTo>
                    <a:pt x="298" y="2"/>
                  </a:lnTo>
                  <a:lnTo>
                    <a:pt x="290" y="4"/>
                  </a:lnTo>
                  <a:lnTo>
                    <a:pt x="281" y="4"/>
                  </a:lnTo>
                  <a:lnTo>
                    <a:pt x="273" y="4"/>
                  </a:lnTo>
                  <a:lnTo>
                    <a:pt x="265" y="5"/>
                  </a:lnTo>
                  <a:lnTo>
                    <a:pt x="258" y="5"/>
                  </a:lnTo>
                  <a:lnTo>
                    <a:pt x="252" y="5"/>
                  </a:lnTo>
                  <a:lnTo>
                    <a:pt x="247" y="6"/>
                  </a:lnTo>
                  <a:lnTo>
                    <a:pt x="239" y="9"/>
                  </a:lnTo>
                  <a:lnTo>
                    <a:pt x="232" y="13"/>
                  </a:lnTo>
                  <a:lnTo>
                    <a:pt x="225" y="16"/>
                  </a:lnTo>
                  <a:lnTo>
                    <a:pt x="218" y="17"/>
                  </a:lnTo>
                  <a:lnTo>
                    <a:pt x="213" y="17"/>
                  </a:lnTo>
                  <a:lnTo>
                    <a:pt x="209" y="19"/>
                  </a:lnTo>
                  <a:lnTo>
                    <a:pt x="206" y="21"/>
                  </a:lnTo>
                  <a:lnTo>
                    <a:pt x="200" y="23"/>
                  </a:lnTo>
                  <a:lnTo>
                    <a:pt x="197" y="27"/>
                  </a:lnTo>
                  <a:lnTo>
                    <a:pt x="198" y="30"/>
                  </a:lnTo>
                  <a:lnTo>
                    <a:pt x="201" y="36"/>
                  </a:lnTo>
                  <a:lnTo>
                    <a:pt x="203" y="42"/>
                  </a:lnTo>
                  <a:lnTo>
                    <a:pt x="202" y="45"/>
                  </a:lnTo>
                  <a:lnTo>
                    <a:pt x="198" y="45"/>
                  </a:lnTo>
                  <a:lnTo>
                    <a:pt x="191" y="45"/>
                  </a:lnTo>
                  <a:lnTo>
                    <a:pt x="183" y="46"/>
                  </a:lnTo>
                  <a:lnTo>
                    <a:pt x="175" y="49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59" y="47"/>
                  </a:lnTo>
                  <a:lnTo>
                    <a:pt x="153" y="47"/>
                  </a:lnTo>
                  <a:lnTo>
                    <a:pt x="145" y="49"/>
                  </a:lnTo>
                  <a:lnTo>
                    <a:pt x="138" y="50"/>
                  </a:lnTo>
                  <a:lnTo>
                    <a:pt x="134" y="51"/>
                  </a:lnTo>
                  <a:lnTo>
                    <a:pt x="131" y="51"/>
                  </a:lnTo>
                  <a:lnTo>
                    <a:pt x="123" y="50"/>
                  </a:lnTo>
                  <a:lnTo>
                    <a:pt x="112" y="50"/>
                  </a:lnTo>
                  <a:lnTo>
                    <a:pt x="103" y="5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4262" y="696"/>
              <a:ext cx="122" cy="64"/>
            </a:xfrm>
            <a:custGeom>
              <a:avLst/>
              <a:gdLst/>
              <a:ahLst/>
              <a:cxnLst>
                <a:cxn ang="0">
                  <a:pos x="242" y="12"/>
                </a:cxn>
                <a:cxn ang="0">
                  <a:pos x="223" y="12"/>
                </a:cxn>
                <a:cxn ang="0">
                  <a:pos x="197" y="11"/>
                </a:cxn>
                <a:cxn ang="0">
                  <a:pos x="172" y="10"/>
                </a:cxn>
                <a:cxn ang="0">
                  <a:pos x="159" y="6"/>
                </a:cxn>
                <a:cxn ang="0">
                  <a:pos x="136" y="3"/>
                </a:cxn>
                <a:cxn ang="0">
                  <a:pos x="108" y="0"/>
                </a:cxn>
                <a:cxn ang="0">
                  <a:pos x="86" y="3"/>
                </a:cxn>
                <a:cxn ang="0">
                  <a:pos x="73" y="8"/>
                </a:cxn>
                <a:cxn ang="0">
                  <a:pos x="60" y="12"/>
                </a:cxn>
                <a:cxn ang="0">
                  <a:pos x="46" y="15"/>
                </a:cxn>
                <a:cxn ang="0">
                  <a:pos x="33" y="18"/>
                </a:cxn>
                <a:cxn ang="0">
                  <a:pos x="20" y="21"/>
                </a:cxn>
                <a:cxn ang="0">
                  <a:pos x="4" y="21"/>
                </a:cxn>
                <a:cxn ang="0">
                  <a:pos x="1" y="30"/>
                </a:cxn>
                <a:cxn ang="0">
                  <a:pos x="12" y="38"/>
                </a:cxn>
                <a:cxn ang="0">
                  <a:pos x="24" y="44"/>
                </a:cxn>
                <a:cxn ang="0">
                  <a:pos x="39" y="48"/>
                </a:cxn>
                <a:cxn ang="0">
                  <a:pos x="53" y="57"/>
                </a:cxn>
                <a:cxn ang="0">
                  <a:pos x="60" y="71"/>
                </a:cxn>
                <a:cxn ang="0">
                  <a:pos x="42" y="82"/>
                </a:cxn>
                <a:cxn ang="0">
                  <a:pos x="33" y="97"/>
                </a:cxn>
                <a:cxn ang="0">
                  <a:pos x="30" y="120"/>
                </a:cxn>
                <a:cxn ang="0">
                  <a:pos x="63" y="121"/>
                </a:cxn>
                <a:cxn ang="0">
                  <a:pos x="73" y="126"/>
                </a:cxn>
                <a:cxn ang="0">
                  <a:pos x="83" y="122"/>
                </a:cxn>
                <a:cxn ang="0">
                  <a:pos x="93" y="117"/>
                </a:cxn>
                <a:cxn ang="0">
                  <a:pos x="106" y="109"/>
                </a:cxn>
                <a:cxn ang="0">
                  <a:pos x="114" y="102"/>
                </a:cxn>
                <a:cxn ang="0">
                  <a:pos x="115" y="95"/>
                </a:cxn>
                <a:cxn ang="0">
                  <a:pos x="115" y="82"/>
                </a:cxn>
                <a:cxn ang="0">
                  <a:pos x="119" y="67"/>
                </a:cxn>
                <a:cxn ang="0">
                  <a:pos x="129" y="54"/>
                </a:cxn>
                <a:cxn ang="0">
                  <a:pos x="141" y="57"/>
                </a:cxn>
                <a:cxn ang="0">
                  <a:pos x="152" y="68"/>
                </a:cxn>
                <a:cxn ang="0">
                  <a:pos x="155" y="80"/>
                </a:cxn>
                <a:cxn ang="0">
                  <a:pos x="162" y="83"/>
                </a:cxn>
                <a:cxn ang="0">
                  <a:pos x="177" y="75"/>
                </a:cxn>
                <a:cxn ang="0">
                  <a:pos x="190" y="59"/>
                </a:cxn>
                <a:cxn ang="0">
                  <a:pos x="206" y="39"/>
                </a:cxn>
                <a:cxn ang="0">
                  <a:pos x="229" y="20"/>
                </a:cxn>
              </a:cxnLst>
              <a:rect l="0" t="0" r="r" b="b"/>
              <a:pathLst>
                <a:path w="243" h="126">
                  <a:moveTo>
                    <a:pt x="243" y="13"/>
                  </a:moveTo>
                  <a:lnTo>
                    <a:pt x="242" y="12"/>
                  </a:lnTo>
                  <a:lnTo>
                    <a:pt x="235" y="12"/>
                  </a:lnTo>
                  <a:lnTo>
                    <a:pt x="223" y="12"/>
                  </a:lnTo>
                  <a:lnTo>
                    <a:pt x="211" y="12"/>
                  </a:lnTo>
                  <a:lnTo>
                    <a:pt x="197" y="11"/>
                  </a:lnTo>
                  <a:lnTo>
                    <a:pt x="184" y="11"/>
                  </a:lnTo>
                  <a:lnTo>
                    <a:pt x="172" y="10"/>
                  </a:lnTo>
                  <a:lnTo>
                    <a:pt x="166" y="8"/>
                  </a:lnTo>
                  <a:lnTo>
                    <a:pt x="159" y="6"/>
                  </a:lnTo>
                  <a:lnTo>
                    <a:pt x="148" y="5"/>
                  </a:lnTo>
                  <a:lnTo>
                    <a:pt x="136" y="3"/>
                  </a:lnTo>
                  <a:lnTo>
                    <a:pt x="122" y="1"/>
                  </a:lnTo>
                  <a:lnTo>
                    <a:pt x="108" y="0"/>
                  </a:lnTo>
                  <a:lnTo>
                    <a:pt x="96" y="1"/>
                  </a:lnTo>
                  <a:lnTo>
                    <a:pt x="86" y="3"/>
                  </a:lnTo>
                  <a:lnTo>
                    <a:pt x="79" y="5"/>
                  </a:lnTo>
                  <a:lnTo>
                    <a:pt x="73" y="8"/>
                  </a:lnTo>
                  <a:lnTo>
                    <a:pt x="66" y="11"/>
                  </a:lnTo>
                  <a:lnTo>
                    <a:pt x="60" y="12"/>
                  </a:lnTo>
                  <a:lnTo>
                    <a:pt x="53" y="13"/>
                  </a:lnTo>
                  <a:lnTo>
                    <a:pt x="46" y="15"/>
                  </a:lnTo>
                  <a:lnTo>
                    <a:pt x="39" y="16"/>
                  </a:lnTo>
                  <a:lnTo>
                    <a:pt x="33" y="18"/>
                  </a:lnTo>
                  <a:lnTo>
                    <a:pt x="28" y="19"/>
                  </a:lnTo>
                  <a:lnTo>
                    <a:pt x="20" y="21"/>
                  </a:lnTo>
                  <a:lnTo>
                    <a:pt x="11" y="21"/>
                  </a:lnTo>
                  <a:lnTo>
                    <a:pt x="4" y="21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5" y="35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31" y="45"/>
                  </a:lnTo>
                  <a:lnTo>
                    <a:pt x="39" y="48"/>
                  </a:lnTo>
                  <a:lnTo>
                    <a:pt x="46" y="51"/>
                  </a:lnTo>
                  <a:lnTo>
                    <a:pt x="53" y="57"/>
                  </a:lnTo>
                  <a:lnTo>
                    <a:pt x="58" y="64"/>
                  </a:lnTo>
                  <a:lnTo>
                    <a:pt x="60" y="71"/>
                  </a:lnTo>
                  <a:lnTo>
                    <a:pt x="53" y="76"/>
                  </a:lnTo>
                  <a:lnTo>
                    <a:pt x="42" y="82"/>
                  </a:lnTo>
                  <a:lnTo>
                    <a:pt x="37" y="90"/>
                  </a:lnTo>
                  <a:lnTo>
                    <a:pt x="33" y="97"/>
                  </a:lnTo>
                  <a:lnTo>
                    <a:pt x="32" y="101"/>
                  </a:lnTo>
                  <a:lnTo>
                    <a:pt x="30" y="120"/>
                  </a:lnTo>
                  <a:lnTo>
                    <a:pt x="61" y="120"/>
                  </a:lnTo>
                  <a:lnTo>
                    <a:pt x="63" y="121"/>
                  </a:lnTo>
                  <a:lnTo>
                    <a:pt x="68" y="124"/>
                  </a:lnTo>
                  <a:lnTo>
                    <a:pt x="73" y="126"/>
                  </a:lnTo>
                  <a:lnTo>
                    <a:pt x="79" y="125"/>
                  </a:lnTo>
                  <a:lnTo>
                    <a:pt x="83" y="122"/>
                  </a:lnTo>
                  <a:lnTo>
                    <a:pt x="87" y="120"/>
                  </a:lnTo>
                  <a:lnTo>
                    <a:pt x="93" y="117"/>
                  </a:lnTo>
                  <a:lnTo>
                    <a:pt x="99" y="112"/>
                  </a:lnTo>
                  <a:lnTo>
                    <a:pt x="106" y="109"/>
                  </a:lnTo>
                  <a:lnTo>
                    <a:pt x="110" y="105"/>
                  </a:lnTo>
                  <a:lnTo>
                    <a:pt x="114" y="102"/>
                  </a:lnTo>
                  <a:lnTo>
                    <a:pt x="115" y="99"/>
                  </a:lnTo>
                  <a:lnTo>
                    <a:pt x="115" y="95"/>
                  </a:lnTo>
                  <a:lnTo>
                    <a:pt x="114" y="89"/>
                  </a:lnTo>
                  <a:lnTo>
                    <a:pt x="115" y="82"/>
                  </a:lnTo>
                  <a:lnTo>
                    <a:pt x="116" y="75"/>
                  </a:lnTo>
                  <a:lnTo>
                    <a:pt x="119" y="67"/>
                  </a:lnTo>
                  <a:lnTo>
                    <a:pt x="124" y="59"/>
                  </a:lnTo>
                  <a:lnTo>
                    <a:pt x="129" y="54"/>
                  </a:lnTo>
                  <a:lnTo>
                    <a:pt x="134" y="53"/>
                  </a:lnTo>
                  <a:lnTo>
                    <a:pt x="141" y="57"/>
                  </a:lnTo>
                  <a:lnTo>
                    <a:pt x="147" y="63"/>
                  </a:lnTo>
                  <a:lnTo>
                    <a:pt x="152" y="68"/>
                  </a:lnTo>
                  <a:lnTo>
                    <a:pt x="154" y="75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2" y="83"/>
                  </a:lnTo>
                  <a:lnTo>
                    <a:pt x="170" y="80"/>
                  </a:lnTo>
                  <a:lnTo>
                    <a:pt x="177" y="75"/>
                  </a:lnTo>
                  <a:lnTo>
                    <a:pt x="183" y="68"/>
                  </a:lnTo>
                  <a:lnTo>
                    <a:pt x="190" y="59"/>
                  </a:lnTo>
                  <a:lnTo>
                    <a:pt x="198" y="50"/>
                  </a:lnTo>
                  <a:lnTo>
                    <a:pt x="206" y="39"/>
                  </a:lnTo>
                  <a:lnTo>
                    <a:pt x="216" y="29"/>
                  </a:lnTo>
                  <a:lnTo>
                    <a:pt x="229" y="20"/>
                  </a:lnTo>
                  <a:lnTo>
                    <a:pt x="243" y="13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>
              <a:off x="4155" y="793"/>
              <a:ext cx="63" cy="32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1"/>
                </a:cxn>
                <a:cxn ang="0">
                  <a:pos x="55" y="2"/>
                </a:cxn>
                <a:cxn ang="0">
                  <a:pos x="60" y="5"/>
                </a:cxn>
                <a:cxn ang="0">
                  <a:pos x="65" y="7"/>
                </a:cxn>
                <a:cxn ang="0">
                  <a:pos x="68" y="9"/>
                </a:cxn>
                <a:cxn ang="0">
                  <a:pos x="72" y="13"/>
                </a:cxn>
                <a:cxn ang="0">
                  <a:pos x="75" y="15"/>
                </a:cxn>
                <a:cxn ang="0">
                  <a:pos x="80" y="17"/>
                </a:cxn>
                <a:cxn ang="0">
                  <a:pos x="84" y="20"/>
                </a:cxn>
                <a:cxn ang="0">
                  <a:pos x="90" y="22"/>
                </a:cxn>
                <a:cxn ang="0">
                  <a:pos x="95" y="23"/>
                </a:cxn>
                <a:cxn ang="0">
                  <a:pos x="101" y="23"/>
                </a:cxn>
                <a:cxn ang="0">
                  <a:pos x="110" y="26"/>
                </a:cxn>
                <a:cxn ang="0">
                  <a:pos x="117" y="34"/>
                </a:cxn>
                <a:cxn ang="0">
                  <a:pos x="121" y="44"/>
                </a:cxn>
                <a:cxn ang="0">
                  <a:pos x="122" y="47"/>
                </a:cxn>
                <a:cxn ang="0">
                  <a:pos x="121" y="47"/>
                </a:cxn>
                <a:cxn ang="0">
                  <a:pos x="119" y="48"/>
                </a:cxn>
                <a:cxn ang="0">
                  <a:pos x="114" y="49"/>
                </a:cxn>
                <a:cxn ang="0">
                  <a:pos x="110" y="52"/>
                </a:cxn>
                <a:cxn ang="0">
                  <a:pos x="104" y="53"/>
                </a:cxn>
                <a:cxn ang="0">
                  <a:pos x="97" y="53"/>
                </a:cxn>
                <a:cxn ang="0">
                  <a:pos x="91" y="54"/>
                </a:cxn>
                <a:cxn ang="0">
                  <a:pos x="86" y="53"/>
                </a:cxn>
                <a:cxn ang="0">
                  <a:pos x="80" y="52"/>
                </a:cxn>
                <a:cxn ang="0">
                  <a:pos x="73" y="53"/>
                </a:cxn>
                <a:cxn ang="0">
                  <a:pos x="66" y="54"/>
                </a:cxn>
                <a:cxn ang="0">
                  <a:pos x="59" y="56"/>
                </a:cxn>
                <a:cxn ang="0">
                  <a:pos x="52" y="59"/>
                </a:cxn>
                <a:cxn ang="0">
                  <a:pos x="48" y="60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37" y="63"/>
                </a:cxn>
                <a:cxn ang="0">
                  <a:pos x="27" y="63"/>
                </a:cxn>
                <a:cxn ang="0">
                  <a:pos x="15" y="63"/>
                </a:cxn>
                <a:cxn ang="0">
                  <a:pos x="10" y="59"/>
                </a:cxn>
                <a:cxn ang="0">
                  <a:pos x="12" y="51"/>
                </a:cxn>
                <a:cxn ang="0">
                  <a:pos x="18" y="41"/>
                </a:cxn>
                <a:cxn ang="0">
                  <a:pos x="22" y="34"/>
                </a:cxn>
                <a:cxn ang="0">
                  <a:pos x="25" y="3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5" y="10"/>
                </a:cxn>
                <a:cxn ang="0">
                  <a:pos x="13" y="5"/>
                </a:cxn>
              </a:cxnLst>
              <a:rect l="0" t="0" r="r" b="b"/>
              <a:pathLst>
                <a:path w="122" h="63">
                  <a:moveTo>
                    <a:pt x="13" y="5"/>
                  </a:move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0" y="5"/>
                  </a:lnTo>
                  <a:lnTo>
                    <a:pt x="65" y="7"/>
                  </a:lnTo>
                  <a:lnTo>
                    <a:pt x="68" y="9"/>
                  </a:lnTo>
                  <a:lnTo>
                    <a:pt x="72" y="13"/>
                  </a:lnTo>
                  <a:lnTo>
                    <a:pt x="75" y="15"/>
                  </a:lnTo>
                  <a:lnTo>
                    <a:pt x="80" y="17"/>
                  </a:lnTo>
                  <a:lnTo>
                    <a:pt x="84" y="20"/>
                  </a:lnTo>
                  <a:lnTo>
                    <a:pt x="90" y="22"/>
                  </a:lnTo>
                  <a:lnTo>
                    <a:pt x="95" y="23"/>
                  </a:lnTo>
                  <a:lnTo>
                    <a:pt x="101" y="23"/>
                  </a:lnTo>
                  <a:lnTo>
                    <a:pt x="110" y="26"/>
                  </a:lnTo>
                  <a:lnTo>
                    <a:pt x="117" y="34"/>
                  </a:lnTo>
                  <a:lnTo>
                    <a:pt x="121" y="44"/>
                  </a:lnTo>
                  <a:lnTo>
                    <a:pt x="122" y="47"/>
                  </a:lnTo>
                  <a:lnTo>
                    <a:pt x="121" y="47"/>
                  </a:lnTo>
                  <a:lnTo>
                    <a:pt x="119" y="48"/>
                  </a:lnTo>
                  <a:lnTo>
                    <a:pt x="114" y="49"/>
                  </a:lnTo>
                  <a:lnTo>
                    <a:pt x="110" y="52"/>
                  </a:lnTo>
                  <a:lnTo>
                    <a:pt x="104" y="53"/>
                  </a:lnTo>
                  <a:lnTo>
                    <a:pt x="97" y="53"/>
                  </a:lnTo>
                  <a:lnTo>
                    <a:pt x="91" y="54"/>
                  </a:lnTo>
                  <a:lnTo>
                    <a:pt x="86" y="53"/>
                  </a:lnTo>
                  <a:lnTo>
                    <a:pt x="80" y="52"/>
                  </a:lnTo>
                  <a:lnTo>
                    <a:pt x="73" y="53"/>
                  </a:lnTo>
                  <a:lnTo>
                    <a:pt x="66" y="54"/>
                  </a:lnTo>
                  <a:lnTo>
                    <a:pt x="59" y="56"/>
                  </a:lnTo>
                  <a:lnTo>
                    <a:pt x="52" y="59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37" y="63"/>
                  </a:lnTo>
                  <a:lnTo>
                    <a:pt x="27" y="63"/>
                  </a:lnTo>
                  <a:lnTo>
                    <a:pt x="15" y="63"/>
                  </a:lnTo>
                  <a:lnTo>
                    <a:pt x="10" y="59"/>
                  </a:lnTo>
                  <a:lnTo>
                    <a:pt x="12" y="51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0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>
              <a:off x="4521" y="829"/>
              <a:ext cx="47" cy="24"/>
            </a:xfrm>
            <a:custGeom>
              <a:avLst/>
              <a:gdLst/>
              <a:ahLst/>
              <a:cxnLst>
                <a:cxn ang="0">
                  <a:pos x="37" y="15"/>
                </a:cxn>
                <a:cxn ang="0">
                  <a:pos x="38" y="21"/>
                </a:cxn>
                <a:cxn ang="0">
                  <a:pos x="43" y="22"/>
                </a:cxn>
                <a:cxn ang="0">
                  <a:pos x="50" y="20"/>
                </a:cxn>
                <a:cxn ang="0">
                  <a:pos x="56" y="15"/>
                </a:cxn>
                <a:cxn ang="0">
                  <a:pos x="65" y="11"/>
                </a:cxn>
                <a:cxn ang="0">
                  <a:pos x="73" y="5"/>
                </a:cxn>
                <a:cxn ang="0">
                  <a:pos x="79" y="3"/>
                </a:cxn>
                <a:cxn ang="0">
                  <a:pos x="85" y="3"/>
                </a:cxn>
                <a:cxn ang="0">
                  <a:pos x="92" y="11"/>
                </a:cxn>
                <a:cxn ang="0">
                  <a:pos x="94" y="22"/>
                </a:cxn>
                <a:cxn ang="0">
                  <a:pos x="94" y="31"/>
                </a:cxn>
                <a:cxn ang="0">
                  <a:pos x="94" y="36"/>
                </a:cxn>
                <a:cxn ang="0">
                  <a:pos x="92" y="38"/>
                </a:cxn>
                <a:cxn ang="0">
                  <a:pos x="86" y="42"/>
                </a:cxn>
                <a:cxn ang="0">
                  <a:pos x="76" y="46"/>
                </a:cxn>
                <a:cxn ang="0">
                  <a:pos x="65" y="49"/>
                </a:cxn>
                <a:cxn ang="0">
                  <a:pos x="58" y="49"/>
                </a:cxn>
                <a:cxn ang="0">
                  <a:pos x="51" y="49"/>
                </a:cxn>
                <a:cxn ang="0">
                  <a:pos x="44" y="50"/>
                </a:cxn>
                <a:cxn ang="0">
                  <a:pos x="37" y="49"/>
                </a:cxn>
                <a:cxn ang="0">
                  <a:pos x="31" y="49"/>
                </a:cxn>
                <a:cxn ang="0">
                  <a:pos x="26" y="48"/>
                </a:cxn>
                <a:cxn ang="0">
                  <a:pos x="24" y="46"/>
                </a:cxn>
                <a:cxn ang="0">
                  <a:pos x="22" y="43"/>
                </a:cxn>
                <a:cxn ang="0">
                  <a:pos x="17" y="37"/>
                </a:cxn>
                <a:cxn ang="0">
                  <a:pos x="9" y="31"/>
                </a:cxn>
                <a:cxn ang="0">
                  <a:pos x="3" y="29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1" y="15"/>
                </a:cxn>
                <a:cxn ang="0">
                  <a:pos x="6" y="6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29" y="3"/>
                </a:cxn>
                <a:cxn ang="0">
                  <a:pos x="35" y="8"/>
                </a:cxn>
                <a:cxn ang="0">
                  <a:pos x="37" y="15"/>
                </a:cxn>
              </a:cxnLst>
              <a:rect l="0" t="0" r="r" b="b"/>
              <a:pathLst>
                <a:path w="94" h="50">
                  <a:moveTo>
                    <a:pt x="37" y="15"/>
                  </a:moveTo>
                  <a:lnTo>
                    <a:pt x="38" y="21"/>
                  </a:lnTo>
                  <a:lnTo>
                    <a:pt x="43" y="22"/>
                  </a:lnTo>
                  <a:lnTo>
                    <a:pt x="50" y="20"/>
                  </a:lnTo>
                  <a:lnTo>
                    <a:pt x="56" y="15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92" y="11"/>
                  </a:lnTo>
                  <a:lnTo>
                    <a:pt x="94" y="22"/>
                  </a:lnTo>
                  <a:lnTo>
                    <a:pt x="94" y="31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86" y="42"/>
                  </a:lnTo>
                  <a:lnTo>
                    <a:pt x="76" y="46"/>
                  </a:lnTo>
                  <a:lnTo>
                    <a:pt x="65" y="49"/>
                  </a:lnTo>
                  <a:lnTo>
                    <a:pt x="58" y="49"/>
                  </a:lnTo>
                  <a:lnTo>
                    <a:pt x="51" y="49"/>
                  </a:lnTo>
                  <a:lnTo>
                    <a:pt x="44" y="50"/>
                  </a:lnTo>
                  <a:lnTo>
                    <a:pt x="37" y="49"/>
                  </a:lnTo>
                  <a:lnTo>
                    <a:pt x="31" y="49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2" y="43"/>
                  </a:lnTo>
                  <a:lnTo>
                    <a:pt x="17" y="37"/>
                  </a:lnTo>
                  <a:lnTo>
                    <a:pt x="9" y="31"/>
                  </a:lnTo>
                  <a:lnTo>
                    <a:pt x="3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4647" y="742"/>
              <a:ext cx="757" cy="203"/>
            </a:xfrm>
            <a:custGeom>
              <a:avLst/>
              <a:gdLst/>
              <a:ahLst/>
              <a:cxnLst>
                <a:cxn ang="0">
                  <a:pos x="1141" y="341"/>
                </a:cxn>
                <a:cxn ang="0">
                  <a:pos x="1109" y="299"/>
                </a:cxn>
                <a:cxn ang="0">
                  <a:pos x="1161" y="258"/>
                </a:cxn>
                <a:cxn ang="0">
                  <a:pos x="1192" y="275"/>
                </a:cxn>
                <a:cxn ang="0">
                  <a:pos x="1232" y="273"/>
                </a:cxn>
                <a:cxn ang="0">
                  <a:pos x="1266" y="255"/>
                </a:cxn>
                <a:cxn ang="0">
                  <a:pos x="1300" y="250"/>
                </a:cxn>
                <a:cxn ang="0">
                  <a:pos x="1273" y="281"/>
                </a:cxn>
                <a:cxn ang="0">
                  <a:pos x="1259" y="316"/>
                </a:cxn>
                <a:cxn ang="0">
                  <a:pos x="1287" y="349"/>
                </a:cxn>
                <a:cxn ang="0">
                  <a:pos x="1319" y="315"/>
                </a:cxn>
                <a:cxn ang="0">
                  <a:pos x="1345" y="264"/>
                </a:cxn>
                <a:cxn ang="0">
                  <a:pos x="1412" y="245"/>
                </a:cxn>
                <a:cxn ang="0">
                  <a:pos x="1452" y="205"/>
                </a:cxn>
                <a:cxn ang="0">
                  <a:pos x="1508" y="172"/>
                </a:cxn>
                <a:cxn ang="0">
                  <a:pos x="1476" y="173"/>
                </a:cxn>
                <a:cxn ang="0">
                  <a:pos x="1441" y="159"/>
                </a:cxn>
                <a:cxn ang="0">
                  <a:pos x="1396" y="137"/>
                </a:cxn>
                <a:cxn ang="0">
                  <a:pos x="1356" y="150"/>
                </a:cxn>
                <a:cxn ang="0">
                  <a:pos x="1275" y="128"/>
                </a:cxn>
                <a:cxn ang="0">
                  <a:pos x="1194" y="96"/>
                </a:cxn>
                <a:cxn ang="0">
                  <a:pos x="1170" y="79"/>
                </a:cxn>
                <a:cxn ang="0">
                  <a:pos x="1109" y="102"/>
                </a:cxn>
                <a:cxn ang="0">
                  <a:pos x="1020" y="90"/>
                </a:cxn>
                <a:cxn ang="0">
                  <a:pos x="936" y="78"/>
                </a:cxn>
                <a:cxn ang="0">
                  <a:pos x="875" y="89"/>
                </a:cxn>
                <a:cxn ang="0">
                  <a:pos x="878" y="57"/>
                </a:cxn>
                <a:cxn ang="0">
                  <a:pos x="853" y="7"/>
                </a:cxn>
                <a:cxn ang="0">
                  <a:pos x="814" y="14"/>
                </a:cxn>
                <a:cxn ang="0">
                  <a:pos x="782" y="34"/>
                </a:cxn>
                <a:cxn ang="0">
                  <a:pos x="732" y="41"/>
                </a:cxn>
                <a:cxn ang="0">
                  <a:pos x="681" y="61"/>
                </a:cxn>
                <a:cxn ang="0">
                  <a:pos x="647" y="105"/>
                </a:cxn>
                <a:cxn ang="0">
                  <a:pos x="613" y="110"/>
                </a:cxn>
                <a:cxn ang="0">
                  <a:pos x="564" y="106"/>
                </a:cxn>
                <a:cxn ang="0">
                  <a:pos x="526" y="135"/>
                </a:cxn>
                <a:cxn ang="0">
                  <a:pos x="478" y="154"/>
                </a:cxn>
                <a:cxn ang="0">
                  <a:pos x="419" y="150"/>
                </a:cxn>
                <a:cxn ang="0">
                  <a:pos x="374" y="187"/>
                </a:cxn>
                <a:cxn ang="0">
                  <a:pos x="318" y="193"/>
                </a:cxn>
                <a:cxn ang="0">
                  <a:pos x="314" y="165"/>
                </a:cxn>
                <a:cxn ang="0">
                  <a:pos x="266" y="154"/>
                </a:cxn>
                <a:cxn ang="0">
                  <a:pos x="235" y="114"/>
                </a:cxn>
                <a:cxn ang="0">
                  <a:pos x="180" y="102"/>
                </a:cxn>
                <a:cxn ang="0">
                  <a:pos x="118" y="149"/>
                </a:cxn>
                <a:cxn ang="0">
                  <a:pos x="57" y="202"/>
                </a:cxn>
                <a:cxn ang="0">
                  <a:pos x="60" y="279"/>
                </a:cxn>
                <a:cxn ang="0">
                  <a:pos x="102" y="292"/>
                </a:cxn>
                <a:cxn ang="0">
                  <a:pos x="138" y="260"/>
                </a:cxn>
                <a:cxn ang="0">
                  <a:pos x="142" y="196"/>
                </a:cxn>
                <a:cxn ang="0">
                  <a:pos x="177" y="171"/>
                </a:cxn>
                <a:cxn ang="0">
                  <a:pos x="191" y="181"/>
                </a:cxn>
                <a:cxn ang="0">
                  <a:pos x="163" y="224"/>
                </a:cxn>
                <a:cxn ang="0">
                  <a:pos x="219" y="226"/>
                </a:cxn>
                <a:cxn ang="0">
                  <a:pos x="260" y="233"/>
                </a:cxn>
                <a:cxn ang="0">
                  <a:pos x="245" y="260"/>
                </a:cxn>
                <a:cxn ang="0">
                  <a:pos x="225" y="268"/>
                </a:cxn>
                <a:cxn ang="0">
                  <a:pos x="179" y="272"/>
                </a:cxn>
                <a:cxn ang="0">
                  <a:pos x="126" y="311"/>
                </a:cxn>
                <a:cxn ang="0">
                  <a:pos x="51" y="336"/>
                </a:cxn>
                <a:cxn ang="0">
                  <a:pos x="20" y="371"/>
                </a:cxn>
                <a:cxn ang="0">
                  <a:pos x="0" y="403"/>
                </a:cxn>
              </a:cxnLst>
              <a:rect l="0" t="0" r="r" b="b"/>
              <a:pathLst>
                <a:path w="1510" h="403">
                  <a:moveTo>
                    <a:pt x="1116" y="403"/>
                  </a:moveTo>
                  <a:lnTo>
                    <a:pt x="1123" y="391"/>
                  </a:lnTo>
                  <a:lnTo>
                    <a:pt x="1130" y="375"/>
                  </a:lnTo>
                  <a:lnTo>
                    <a:pt x="1136" y="360"/>
                  </a:lnTo>
                  <a:lnTo>
                    <a:pt x="1140" y="351"/>
                  </a:lnTo>
                  <a:lnTo>
                    <a:pt x="1141" y="341"/>
                  </a:lnTo>
                  <a:lnTo>
                    <a:pt x="1138" y="330"/>
                  </a:lnTo>
                  <a:lnTo>
                    <a:pt x="1130" y="321"/>
                  </a:lnTo>
                  <a:lnTo>
                    <a:pt x="1116" y="317"/>
                  </a:lnTo>
                  <a:lnTo>
                    <a:pt x="1105" y="315"/>
                  </a:lnTo>
                  <a:lnTo>
                    <a:pt x="1103" y="308"/>
                  </a:lnTo>
                  <a:lnTo>
                    <a:pt x="1109" y="299"/>
                  </a:lnTo>
                  <a:lnTo>
                    <a:pt x="1120" y="287"/>
                  </a:lnTo>
                  <a:lnTo>
                    <a:pt x="1126" y="281"/>
                  </a:lnTo>
                  <a:lnTo>
                    <a:pt x="1134" y="275"/>
                  </a:lnTo>
                  <a:lnTo>
                    <a:pt x="1144" y="269"/>
                  </a:lnTo>
                  <a:lnTo>
                    <a:pt x="1153" y="263"/>
                  </a:lnTo>
                  <a:lnTo>
                    <a:pt x="1161" y="258"/>
                  </a:lnTo>
                  <a:lnTo>
                    <a:pt x="1169" y="255"/>
                  </a:lnTo>
                  <a:lnTo>
                    <a:pt x="1175" y="255"/>
                  </a:lnTo>
                  <a:lnTo>
                    <a:pt x="1177" y="256"/>
                  </a:lnTo>
                  <a:lnTo>
                    <a:pt x="1181" y="264"/>
                  </a:lnTo>
                  <a:lnTo>
                    <a:pt x="1186" y="271"/>
                  </a:lnTo>
                  <a:lnTo>
                    <a:pt x="1192" y="275"/>
                  </a:lnTo>
                  <a:lnTo>
                    <a:pt x="1198" y="272"/>
                  </a:lnTo>
                  <a:lnTo>
                    <a:pt x="1206" y="265"/>
                  </a:lnTo>
                  <a:lnTo>
                    <a:pt x="1216" y="261"/>
                  </a:lnTo>
                  <a:lnTo>
                    <a:pt x="1227" y="261"/>
                  </a:lnTo>
                  <a:lnTo>
                    <a:pt x="1231" y="265"/>
                  </a:lnTo>
                  <a:lnTo>
                    <a:pt x="1232" y="273"/>
                  </a:lnTo>
                  <a:lnTo>
                    <a:pt x="1236" y="279"/>
                  </a:lnTo>
                  <a:lnTo>
                    <a:pt x="1242" y="280"/>
                  </a:lnTo>
                  <a:lnTo>
                    <a:pt x="1250" y="275"/>
                  </a:lnTo>
                  <a:lnTo>
                    <a:pt x="1254" y="269"/>
                  </a:lnTo>
                  <a:lnTo>
                    <a:pt x="1260" y="262"/>
                  </a:lnTo>
                  <a:lnTo>
                    <a:pt x="1266" y="255"/>
                  </a:lnTo>
                  <a:lnTo>
                    <a:pt x="1273" y="248"/>
                  </a:lnTo>
                  <a:lnTo>
                    <a:pt x="1279" y="242"/>
                  </a:lnTo>
                  <a:lnTo>
                    <a:pt x="1284" y="239"/>
                  </a:lnTo>
                  <a:lnTo>
                    <a:pt x="1290" y="238"/>
                  </a:lnTo>
                  <a:lnTo>
                    <a:pt x="1295" y="241"/>
                  </a:lnTo>
                  <a:lnTo>
                    <a:pt x="1300" y="250"/>
                  </a:lnTo>
                  <a:lnTo>
                    <a:pt x="1300" y="256"/>
                  </a:lnTo>
                  <a:lnTo>
                    <a:pt x="1296" y="261"/>
                  </a:lnTo>
                  <a:lnTo>
                    <a:pt x="1289" y="269"/>
                  </a:lnTo>
                  <a:lnTo>
                    <a:pt x="1284" y="273"/>
                  </a:lnTo>
                  <a:lnTo>
                    <a:pt x="1279" y="278"/>
                  </a:lnTo>
                  <a:lnTo>
                    <a:pt x="1273" y="281"/>
                  </a:lnTo>
                  <a:lnTo>
                    <a:pt x="1267" y="285"/>
                  </a:lnTo>
                  <a:lnTo>
                    <a:pt x="1261" y="289"/>
                  </a:lnTo>
                  <a:lnTo>
                    <a:pt x="1257" y="293"/>
                  </a:lnTo>
                  <a:lnTo>
                    <a:pt x="1254" y="298"/>
                  </a:lnTo>
                  <a:lnTo>
                    <a:pt x="1255" y="302"/>
                  </a:lnTo>
                  <a:lnTo>
                    <a:pt x="1259" y="316"/>
                  </a:lnTo>
                  <a:lnTo>
                    <a:pt x="1261" y="333"/>
                  </a:lnTo>
                  <a:lnTo>
                    <a:pt x="1264" y="348"/>
                  </a:lnTo>
                  <a:lnTo>
                    <a:pt x="1270" y="356"/>
                  </a:lnTo>
                  <a:lnTo>
                    <a:pt x="1275" y="356"/>
                  </a:lnTo>
                  <a:lnTo>
                    <a:pt x="1281" y="354"/>
                  </a:lnTo>
                  <a:lnTo>
                    <a:pt x="1287" y="349"/>
                  </a:lnTo>
                  <a:lnTo>
                    <a:pt x="1293" y="345"/>
                  </a:lnTo>
                  <a:lnTo>
                    <a:pt x="1299" y="338"/>
                  </a:lnTo>
                  <a:lnTo>
                    <a:pt x="1304" y="332"/>
                  </a:lnTo>
                  <a:lnTo>
                    <a:pt x="1310" y="327"/>
                  </a:lnTo>
                  <a:lnTo>
                    <a:pt x="1313" y="323"/>
                  </a:lnTo>
                  <a:lnTo>
                    <a:pt x="1319" y="315"/>
                  </a:lnTo>
                  <a:lnTo>
                    <a:pt x="1325" y="303"/>
                  </a:lnTo>
                  <a:lnTo>
                    <a:pt x="1327" y="293"/>
                  </a:lnTo>
                  <a:lnTo>
                    <a:pt x="1328" y="284"/>
                  </a:lnTo>
                  <a:lnTo>
                    <a:pt x="1330" y="277"/>
                  </a:lnTo>
                  <a:lnTo>
                    <a:pt x="1335" y="270"/>
                  </a:lnTo>
                  <a:lnTo>
                    <a:pt x="1345" y="264"/>
                  </a:lnTo>
                  <a:lnTo>
                    <a:pt x="1359" y="260"/>
                  </a:lnTo>
                  <a:lnTo>
                    <a:pt x="1368" y="257"/>
                  </a:lnTo>
                  <a:lnTo>
                    <a:pt x="1379" y="255"/>
                  </a:lnTo>
                  <a:lnTo>
                    <a:pt x="1390" y="251"/>
                  </a:lnTo>
                  <a:lnTo>
                    <a:pt x="1401" y="248"/>
                  </a:lnTo>
                  <a:lnTo>
                    <a:pt x="1412" y="245"/>
                  </a:lnTo>
                  <a:lnTo>
                    <a:pt x="1421" y="241"/>
                  </a:lnTo>
                  <a:lnTo>
                    <a:pt x="1428" y="237"/>
                  </a:lnTo>
                  <a:lnTo>
                    <a:pt x="1432" y="232"/>
                  </a:lnTo>
                  <a:lnTo>
                    <a:pt x="1438" y="223"/>
                  </a:lnTo>
                  <a:lnTo>
                    <a:pt x="1446" y="212"/>
                  </a:lnTo>
                  <a:lnTo>
                    <a:pt x="1452" y="205"/>
                  </a:lnTo>
                  <a:lnTo>
                    <a:pt x="1456" y="202"/>
                  </a:lnTo>
                  <a:lnTo>
                    <a:pt x="1493" y="230"/>
                  </a:lnTo>
                  <a:lnTo>
                    <a:pt x="1497" y="216"/>
                  </a:lnTo>
                  <a:lnTo>
                    <a:pt x="1504" y="199"/>
                  </a:lnTo>
                  <a:lnTo>
                    <a:pt x="1510" y="181"/>
                  </a:lnTo>
                  <a:lnTo>
                    <a:pt x="1508" y="172"/>
                  </a:lnTo>
                  <a:lnTo>
                    <a:pt x="1503" y="170"/>
                  </a:lnTo>
                  <a:lnTo>
                    <a:pt x="1499" y="170"/>
                  </a:lnTo>
                  <a:lnTo>
                    <a:pt x="1492" y="170"/>
                  </a:lnTo>
                  <a:lnTo>
                    <a:pt x="1486" y="171"/>
                  </a:lnTo>
                  <a:lnTo>
                    <a:pt x="1480" y="172"/>
                  </a:lnTo>
                  <a:lnTo>
                    <a:pt x="1476" y="173"/>
                  </a:lnTo>
                  <a:lnTo>
                    <a:pt x="1472" y="174"/>
                  </a:lnTo>
                  <a:lnTo>
                    <a:pt x="1471" y="174"/>
                  </a:lnTo>
                  <a:lnTo>
                    <a:pt x="1467" y="174"/>
                  </a:lnTo>
                  <a:lnTo>
                    <a:pt x="1459" y="172"/>
                  </a:lnTo>
                  <a:lnTo>
                    <a:pt x="1449" y="167"/>
                  </a:lnTo>
                  <a:lnTo>
                    <a:pt x="1441" y="159"/>
                  </a:lnTo>
                  <a:lnTo>
                    <a:pt x="1436" y="155"/>
                  </a:lnTo>
                  <a:lnTo>
                    <a:pt x="1429" y="150"/>
                  </a:lnTo>
                  <a:lnTo>
                    <a:pt x="1421" y="146"/>
                  </a:lnTo>
                  <a:lnTo>
                    <a:pt x="1412" y="141"/>
                  </a:lnTo>
                  <a:lnTo>
                    <a:pt x="1404" y="139"/>
                  </a:lnTo>
                  <a:lnTo>
                    <a:pt x="1396" y="137"/>
                  </a:lnTo>
                  <a:lnTo>
                    <a:pt x="1389" y="137"/>
                  </a:lnTo>
                  <a:lnTo>
                    <a:pt x="1386" y="141"/>
                  </a:lnTo>
                  <a:lnTo>
                    <a:pt x="1382" y="146"/>
                  </a:lnTo>
                  <a:lnTo>
                    <a:pt x="1375" y="148"/>
                  </a:lnTo>
                  <a:lnTo>
                    <a:pt x="1366" y="150"/>
                  </a:lnTo>
                  <a:lnTo>
                    <a:pt x="1356" y="150"/>
                  </a:lnTo>
                  <a:lnTo>
                    <a:pt x="1343" y="150"/>
                  </a:lnTo>
                  <a:lnTo>
                    <a:pt x="1330" y="148"/>
                  </a:lnTo>
                  <a:lnTo>
                    <a:pt x="1317" y="146"/>
                  </a:lnTo>
                  <a:lnTo>
                    <a:pt x="1304" y="141"/>
                  </a:lnTo>
                  <a:lnTo>
                    <a:pt x="1290" y="135"/>
                  </a:lnTo>
                  <a:lnTo>
                    <a:pt x="1275" y="128"/>
                  </a:lnTo>
                  <a:lnTo>
                    <a:pt x="1259" y="120"/>
                  </a:lnTo>
                  <a:lnTo>
                    <a:pt x="1244" y="113"/>
                  </a:lnTo>
                  <a:lnTo>
                    <a:pt x="1228" y="105"/>
                  </a:lnTo>
                  <a:lnTo>
                    <a:pt x="1215" y="99"/>
                  </a:lnTo>
                  <a:lnTo>
                    <a:pt x="1202" y="96"/>
                  </a:lnTo>
                  <a:lnTo>
                    <a:pt x="1194" y="96"/>
                  </a:lnTo>
                  <a:lnTo>
                    <a:pt x="1189" y="96"/>
                  </a:lnTo>
                  <a:lnTo>
                    <a:pt x="1185" y="93"/>
                  </a:lnTo>
                  <a:lnTo>
                    <a:pt x="1182" y="89"/>
                  </a:lnTo>
                  <a:lnTo>
                    <a:pt x="1178" y="85"/>
                  </a:lnTo>
                  <a:lnTo>
                    <a:pt x="1175" y="81"/>
                  </a:lnTo>
                  <a:lnTo>
                    <a:pt x="1170" y="79"/>
                  </a:lnTo>
                  <a:lnTo>
                    <a:pt x="1164" y="78"/>
                  </a:lnTo>
                  <a:lnTo>
                    <a:pt x="1155" y="81"/>
                  </a:lnTo>
                  <a:lnTo>
                    <a:pt x="1145" y="86"/>
                  </a:lnTo>
                  <a:lnTo>
                    <a:pt x="1133" y="91"/>
                  </a:lnTo>
                  <a:lnTo>
                    <a:pt x="1122" y="97"/>
                  </a:lnTo>
                  <a:lnTo>
                    <a:pt x="1109" y="102"/>
                  </a:lnTo>
                  <a:lnTo>
                    <a:pt x="1096" y="105"/>
                  </a:lnTo>
                  <a:lnTo>
                    <a:pt x="1083" y="106"/>
                  </a:lnTo>
                  <a:lnTo>
                    <a:pt x="1068" y="105"/>
                  </a:lnTo>
                  <a:lnTo>
                    <a:pt x="1053" y="102"/>
                  </a:lnTo>
                  <a:lnTo>
                    <a:pt x="1037" y="96"/>
                  </a:lnTo>
                  <a:lnTo>
                    <a:pt x="1020" y="90"/>
                  </a:lnTo>
                  <a:lnTo>
                    <a:pt x="1003" y="86"/>
                  </a:lnTo>
                  <a:lnTo>
                    <a:pt x="988" y="81"/>
                  </a:lnTo>
                  <a:lnTo>
                    <a:pt x="972" y="78"/>
                  </a:lnTo>
                  <a:lnTo>
                    <a:pt x="958" y="75"/>
                  </a:lnTo>
                  <a:lnTo>
                    <a:pt x="947" y="75"/>
                  </a:lnTo>
                  <a:lnTo>
                    <a:pt x="936" y="78"/>
                  </a:lnTo>
                  <a:lnTo>
                    <a:pt x="927" y="81"/>
                  </a:lnTo>
                  <a:lnTo>
                    <a:pt x="916" y="83"/>
                  </a:lnTo>
                  <a:lnTo>
                    <a:pt x="905" y="86"/>
                  </a:lnTo>
                  <a:lnTo>
                    <a:pt x="894" y="87"/>
                  </a:lnTo>
                  <a:lnTo>
                    <a:pt x="883" y="89"/>
                  </a:lnTo>
                  <a:lnTo>
                    <a:pt x="875" y="89"/>
                  </a:lnTo>
                  <a:lnTo>
                    <a:pt x="871" y="90"/>
                  </a:lnTo>
                  <a:lnTo>
                    <a:pt x="868" y="90"/>
                  </a:lnTo>
                  <a:lnTo>
                    <a:pt x="878" y="80"/>
                  </a:lnTo>
                  <a:lnTo>
                    <a:pt x="880" y="68"/>
                  </a:lnTo>
                  <a:lnTo>
                    <a:pt x="879" y="60"/>
                  </a:lnTo>
                  <a:lnTo>
                    <a:pt x="878" y="57"/>
                  </a:lnTo>
                  <a:lnTo>
                    <a:pt x="904" y="48"/>
                  </a:lnTo>
                  <a:lnTo>
                    <a:pt x="893" y="40"/>
                  </a:lnTo>
                  <a:lnTo>
                    <a:pt x="882" y="32"/>
                  </a:lnTo>
                  <a:lnTo>
                    <a:pt x="872" y="22"/>
                  </a:lnTo>
                  <a:lnTo>
                    <a:pt x="863" y="14"/>
                  </a:lnTo>
                  <a:lnTo>
                    <a:pt x="853" y="7"/>
                  </a:lnTo>
                  <a:lnTo>
                    <a:pt x="845" y="3"/>
                  </a:lnTo>
                  <a:lnTo>
                    <a:pt x="837" y="0"/>
                  </a:lnTo>
                  <a:lnTo>
                    <a:pt x="831" y="2"/>
                  </a:lnTo>
                  <a:lnTo>
                    <a:pt x="826" y="5"/>
                  </a:lnTo>
                  <a:lnTo>
                    <a:pt x="820" y="10"/>
                  </a:lnTo>
                  <a:lnTo>
                    <a:pt x="814" y="14"/>
                  </a:lnTo>
                  <a:lnTo>
                    <a:pt x="810" y="20"/>
                  </a:lnTo>
                  <a:lnTo>
                    <a:pt x="804" y="25"/>
                  </a:lnTo>
                  <a:lnTo>
                    <a:pt x="799" y="28"/>
                  </a:lnTo>
                  <a:lnTo>
                    <a:pt x="793" y="33"/>
                  </a:lnTo>
                  <a:lnTo>
                    <a:pt x="789" y="35"/>
                  </a:lnTo>
                  <a:lnTo>
                    <a:pt x="782" y="34"/>
                  </a:lnTo>
                  <a:lnTo>
                    <a:pt x="775" y="28"/>
                  </a:lnTo>
                  <a:lnTo>
                    <a:pt x="767" y="23"/>
                  </a:lnTo>
                  <a:lnTo>
                    <a:pt x="755" y="26"/>
                  </a:lnTo>
                  <a:lnTo>
                    <a:pt x="749" y="30"/>
                  </a:lnTo>
                  <a:lnTo>
                    <a:pt x="740" y="36"/>
                  </a:lnTo>
                  <a:lnTo>
                    <a:pt x="732" y="41"/>
                  </a:lnTo>
                  <a:lnTo>
                    <a:pt x="724" y="47"/>
                  </a:lnTo>
                  <a:lnTo>
                    <a:pt x="715" y="51"/>
                  </a:lnTo>
                  <a:lnTo>
                    <a:pt x="707" y="55"/>
                  </a:lnTo>
                  <a:lnTo>
                    <a:pt x="698" y="58"/>
                  </a:lnTo>
                  <a:lnTo>
                    <a:pt x="689" y="59"/>
                  </a:lnTo>
                  <a:lnTo>
                    <a:pt x="681" y="61"/>
                  </a:lnTo>
                  <a:lnTo>
                    <a:pt x="674" y="67"/>
                  </a:lnTo>
                  <a:lnTo>
                    <a:pt x="668" y="74"/>
                  </a:lnTo>
                  <a:lnTo>
                    <a:pt x="662" y="81"/>
                  </a:lnTo>
                  <a:lnTo>
                    <a:pt x="657" y="90"/>
                  </a:lnTo>
                  <a:lnTo>
                    <a:pt x="652" y="98"/>
                  </a:lnTo>
                  <a:lnTo>
                    <a:pt x="647" y="105"/>
                  </a:lnTo>
                  <a:lnTo>
                    <a:pt x="640" y="111"/>
                  </a:lnTo>
                  <a:lnTo>
                    <a:pt x="637" y="112"/>
                  </a:lnTo>
                  <a:lnTo>
                    <a:pt x="631" y="113"/>
                  </a:lnTo>
                  <a:lnTo>
                    <a:pt x="625" y="112"/>
                  </a:lnTo>
                  <a:lnTo>
                    <a:pt x="619" y="111"/>
                  </a:lnTo>
                  <a:lnTo>
                    <a:pt x="613" y="110"/>
                  </a:lnTo>
                  <a:lnTo>
                    <a:pt x="606" y="108"/>
                  </a:lnTo>
                  <a:lnTo>
                    <a:pt x="599" y="106"/>
                  </a:lnTo>
                  <a:lnTo>
                    <a:pt x="592" y="105"/>
                  </a:lnTo>
                  <a:lnTo>
                    <a:pt x="584" y="104"/>
                  </a:lnTo>
                  <a:lnTo>
                    <a:pt x="575" y="105"/>
                  </a:lnTo>
                  <a:lnTo>
                    <a:pt x="564" y="106"/>
                  </a:lnTo>
                  <a:lnTo>
                    <a:pt x="554" y="109"/>
                  </a:lnTo>
                  <a:lnTo>
                    <a:pt x="545" y="113"/>
                  </a:lnTo>
                  <a:lnTo>
                    <a:pt x="537" y="118"/>
                  </a:lnTo>
                  <a:lnTo>
                    <a:pt x="531" y="123"/>
                  </a:lnTo>
                  <a:lnTo>
                    <a:pt x="528" y="129"/>
                  </a:lnTo>
                  <a:lnTo>
                    <a:pt x="526" y="135"/>
                  </a:lnTo>
                  <a:lnTo>
                    <a:pt x="520" y="141"/>
                  </a:lnTo>
                  <a:lnTo>
                    <a:pt x="512" y="146"/>
                  </a:lnTo>
                  <a:lnTo>
                    <a:pt x="504" y="148"/>
                  </a:lnTo>
                  <a:lnTo>
                    <a:pt x="495" y="151"/>
                  </a:lnTo>
                  <a:lnTo>
                    <a:pt x="486" y="152"/>
                  </a:lnTo>
                  <a:lnTo>
                    <a:pt x="478" y="154"/>
                  </a:lnTo>
                  <a:lnTo>
                    <a:pt x="471" y="154"/>
                  </a:lnTo>
                  <a:lnTo>
                    <a:pt x="463" y="154"/>
                  </a:lnTo>
                  <a:lnTo>
                    <a:pt x="454" y="152"/>
                  </a:lnTo>
                  <a:lnTo>
                    <a:pt x="442" y="151"/>
                  </a:lnTo>
                  <a:lnTo>
                    <a:pt x="431" y="150"/>
                  </a:lnTo>
                  <a:lnTo>
                    <a:pt x="419" y="150"/>
                  </a:lnTo>
                  <a:lnTo>
                    <a:pt x="410" y="151"/>
                  </a:lnTo>
                  <a:lnTo>
                    <a:pt x="402" y="154"/>
                  </a:lnTo>
                  <a:lnTo>
                    <a:pt x="397" y="157"/>
                  </a:lnTo>
                  <a:lnTo>
                    <a:pt x="390" y="167"/>
                  </a:lnTo>
                  <a:lnTo>
                    <a:pt x="382" y="178"/>
                  </a:lnTo>
                  <a:lnTo>
                    <a:pt x="374" y="187"/>
                  </a:lnTo>
                  <a:lnTo>
                    <a:pt x="371" y="190"/>
                  </a:lnTo>
                  <a:lnTo>
                    <a:pt x="337" y="187"/>
                  </a:lnTo>
                  <a:lnTo>
                    <a:pt x="335" y="188"/>
                  </a:lnTo>
                  <a:lnTo>
                    <a:pt x="330" y="189"/>
                  </a:lnTo>
                  <a:lnTo>
                    <a:pt x="325" y="192"/>
                  </a:lnTo>
                  <a:lnTo>
                    <a:pt x="318" y="193"/>
                  </a:lnTo>
                  <a:lnTo>
                    <a:pt x="312" y="194"/>
                  </a:lnTo>
                  <a:lnTo>
                    <a:pt x="307" y="195"/>
                  </a:lnTo>
                  <a:lnTo>
                    <a:pt x="306" y="194"/>
                  </a:lnTo>
                  <a:lnTo>
                    <a:pt x="310" y="190"/>
                  </a:lnTo>
                  <a:lnTo>
                    <a:pt x="315" y="179"/>
                  </a:lnTo>
                  <a:lnTo>
                    <a:pt x="314" y="165"/>
                  </a:lnTo>
                  <a:lnTo>
                    <a:pt x="306" y="154"/>
                  </a:lnTo>
                  <a:lnTo>
                    <a:pt x="297" y="150"/>
                  </a:lnTo>
                  <a:lnTo>
                    <a:pt x="291" y="151"/>
                  </a:lnTo>
                  <a:lnTo>
                    <a:pt x="283" y="152"/>
                  </a:lnTo>
                  <a:lnTo>
                    <a:pt x="275" y="154"/>
                  </a:lnTo>
                  <a:lnTo>
                    <a:pt x="266" y="154"/>
                  </a:lnTo>
                  <a:lnTo>
                    <a:pt x="257" y="152"/>
                  </a:lnTo>
                  <a:lnTo>
                    <a:pt x="250" y="151"/>
                  </a:lnTo>
                  <a:lnTo>
                    <a:pt x="245" y="148"/>
                  </a:lnTo>
                  <a:lnTo>
                    <a:pt x="243" y="144"/>
                  </a:lnTo>
                  <a:lnTo>
                    <a:pt x="240" y="132"/>
                  </a:lnTo>
                  <a:lnTo>
                    <a:pt x="235" y="114"/>
                  </a:lnTo>
                  <a:lnTo>
                    <a:pt x="225" y="99"/>
                  </a:lnTo>
                  <a:lnTo>
                    <a:pt x="215" y="90"/>
                  </a:lnTo>
                  <a:lnTo>
                    <a:pt x="208" y="89"/>
                  </a:lnTo>
                  <a:lnTo>
                    <a:pt x="200" y="91"/>
                  </a:lnTo>
                  <a:lnTo>
                    <a:pt x="191" y="96"/>
                  </a:lnTo>
                  <a:lnTo>
                    <a:pt x="180" y="102"/>
                  </a:lnTo>
                  <a:lnTo>
                    <a:pt x="170" y="109"/>
                  </a:lnTo>
                  <a:lnTo>
                    <a:pt x="159" y="117"/>
                  </a:lnTo>
                  <a:lnTo>
                    <a:pt x="148" y="125"/>
                  </a:lnTo>
                  <a:lnTo>
                    <a:pt x="139" y="132"/>
                  </a:lnTo>
                  <a:lnTo>
                    <a:pt x="129" y="140"/>
                  </a:lnTo>
                  <a:lnTo>
                    <a:pt x="118" y="149"/>
                  </a:lnTo>
                  <a:lnTo>
                    <a:pt x="107" y="159"/>
                  </a:lnTo>
                  <a:lnTo>
                    <a:pt x="95" y="170"/>
                  </a:lnTo>
                  <a:lnTo>
                    <a:pt x="84" y="180"/>
                  </a:lnTo>
                  <a:lnTo>
                    <a:pt x="73" y="188"/>
                  </a:lnTo>
                  <a:lnTo>
                    <a:pt x="64" y="196"/>
                  </a:lnTo>
                  <a:lnTo>
                    <a:pt x="57" y="202"/>
                  </a:lnTo>
                  <a:lnTo>
                    <a:pt x="48" y="212"/>
                  </a:lnTo>
                  <a:lnTo>
                    <a:pt x="42" y="223"/>
                  </a:lnTo>
                  <a:lnTo>
                    <a:pt x="41" y="235"/>
                  </a:lnTo>
                  <a:lnTo>
                    <a:pt x="46" y="248"/>
                  </a:lnTo>
                  <a:lnTo>
                    <a:pt x="53" y="263"/>
                  </a:lnTo>
                  <a:lnTo>
                    <a:pt x="60" y="279"/>
                  </a:lnTo>
                  <a:lnTo>
                    <a:pt x="66" y="292"/>
                  </a:lnTo>
                  <a:lnTo>
                    <a:pt x="76" y="296"/>
                  </a:lnTo>
                  <a:lnTo>
                    <a:pt x="81" y="296"/>
                  </a:lnTo>
                  <a:lnTo>
                    <a:pt x="88" y="295"/>
                  </a:lnTo>
                  <a:lnTo>
                    <a:pt x="95" y="294"/>
                  </a:lnTo>
                  <a:lnTo>
                    <a:pt x="102" y="292"/>
                  </a:lnTo>
                  <a:lnTo>
                    <a:pt x="109" y="288"/>
                  </a:lnTo>
                  <a:lnTo>
                    <a:pt x="116" y="286"/>
                  </a:lnTo>
                  <a:lnTo>
                    <a:pt x="121" y="283"/>
                  </a:lnTo>
                  <a:lnTo>
                    <a:pt x="124" y="278"/>
                  </a:lnTo>
                  <a:lnTo>
                    <a:pt x="130" y="269"/>
                  </a:lnTo>
                  <a:lnTo>
                    <a:pt x="138" y="260"/>
                  </a:lnTo>
                  <a:lnTo>
                    <a:pt x="142" y="250"/>
                  </a:lnTo>
                  <a:lnTo>
                    <a:pt x="142" y="239"/>
                  </a:lnTo>
                  <a:lnTo>
                    <a:pt x="138" y="226"/>
                  </a:lnTo>
                  <a:lnTo>
                    <a:pt x="136" y="215"/>
                  </a:lnTo>
                  <a:lnTo>
                    <a:pt x="137" y="205"/>
                  </a:lnTo>
                  <a:lnTo>
                    <a:pt x="142" y="196"/>
                  </a:lnTo>
                  <a:lnTo>
                    <a:pt x="148" y="192"/>
                  </a:lnTo>
                  <a:lnTo>
                    <a:pt x="154" y="187"/>
                  </a:lnTo>
                  <a:lnTo>
                    <a:pt x="161" y="182"/>
                  </a:lnTo>
                  <a:lnTo>
                    <a:pt x="167" y="178"/>
                  </a:lnTo>
                  <a:lnTo>
                    <a:pt x="172" y="174"/>
                  </a:lnTo>
                  <a:lnTo>
                    <a:pt x="177" y="171"/>
                  </a:lnTo>
                  <a:lnTo>
                    <a:pt x="180" y="170"/>
                  </a:lnTo>
                  <a:lnTo>
                    <a:pt x="182" y="169"/>
                  </a:lnTo>
                  <a:lnTo>
                    <a:pt x="183" y="169"/>
                  </a:lnTo>
                  <a:lnTo>
                    <a:pt x="186" y="170"/>
                  </a:lnTo>
                  <a:lnTo>
                    <a:pt x="190" y="174"/>
                  </a:lnTo>
                  <a:lnTo>
                    <a:pt x="191" y="181"/>
                  </a:lnTo>
                  <a:lnTo>
                    <a:pt x="190" y="187"/>
                  </a:lnTo>
                  <a:lnTo>
                    <a:pt x="185" y="189"/>
                  </a:lnTo>
                  <a:lnTo>
                    <a:pt x="178" y="193"/>
                  </a:lnTo>
                  <a:lnTo>
                    <a:pt x="170" y="199"/>
                  </a:lnTo>
                  <a:lnTo>
                    <a:pt x="163" y="210"/>
                  </a:lnTo>
                  <a:lnTo>
                    <a:pt x="163" y="224"/>
                  </a:lnTo>
                  <a:lnTo>
                    <a:pt x="169" y="235"/>
                  </a:lnTo>
                  <a:lnTo>
                    <a:pt x="182" y="239"/>
                  </a:lnTo>
                  <a:lnTo>
                    <a:pt x="191" y="237"/>
                  </a:lnTo>
                  <a:lnTo>
                    <a:pt x="200" y="233"/>
                  </a:lnTo>
                  <a:lnTo>
                    <a:pt x="209" y="230"/>
                  </a:lnTo>
                  <a:lnTo>
                    <a:pt x="219" y="226"/>
                  </a:lnTo>
                  <a:lnTo>
                    <a:pt x="228" y="222"/>
                  </a:lnTo>
                  <a:lnTo>
                    <a:pt x="236" y="219"/>
                  </a:lnTo>
                  <a:lnTo>
                    <a:pt x="242" y="217"/>
                  </a:lnTo>
                  <a:lnTo>
                    <a:pt x="246" y="217"/>
                  </a:lnTo>
                  <a:lnTo>
                    <a:pt x="253" y="223"/>
                  </a:lnTo>
                  <a:lnTo>
                    <a:pt x="260" y="233"/>
                  </a:lnTo>
                  <a:lnTo>
                    <a:pt x="266" y="243"/>
                  </a:lnTo>
                  <a:lnTo>
                    <a:pt x="270" y="250"/>
                  </a:lnTo>
                  <a:lnTo>
                    <a:pt x="263" y="251"/>
                  </a:lnTo>
                  <a:lnTo>
                    <a:pt x="257" y="253"/>
                  </a:lnTo>
                  <a:lnTo>
                    <a:pt x="251" y="256"/>
                  </a:lnTo>
                  <a:lnTo>
                    <a:pt x="245" y="260"/>
                  </a:lnTo>
                  <a:lnTo>
                    <a:pt x="240" y="263"/>
                  </a:lnTo>
                  <a:lnTo>
                    <a:pt x="237" y="265"/>
                  </a:lnTo>
                  <a:lnTo>
                    <a:pt x="235" y="268"/>
                  </a:lnTo>
                  <a:lnTo>
                    <a:pt x="233" y="269"/>
                  </a:lnTo>
                  <a:lnTo>
                    <a:pt x="231" y="269"/>
                  </a:lnTo>
                  <a:lnTo>
                    <a:pt x="225" y="268"/>
                  </a:lnTo>
                  <a:lnTo>
                    <a:pt x="216" y="266"/>
                  </a:lnTo>
                  <a:lnTo>
                    <a:pt x="207" y="265"/>
                  </a:lnTo>
                  <a:lnTo>
                    <a:pt x="197" y="265"/>
                  </a:lnTo>
                  <a:lnTo>
                    <a:pt x="187" y="266"/>
                  </a:lnTo>
                  <a:lnTo>
                    <a:pt x="182" y="269"/>
                  </a:lnTo>
                  <a:lnTo>
                    <a:pt x="179" y="272"/>
                  </a:lnTo>
                  <a:lnTo>
                    <a:pt x="177" y="285"/>
                  </a:lnTo>
                  <a:lnTo>
                    <a:pt x="172" y="300"/>
                  </a:lnTo>
                  <a:lnTo>
                    <a:pt x="162" y="313"/>
                  </a:lnTo>
                  <a:lnTo>
                    <a:pt x="148" y="315"/>
                  </a:lnTo>
                  <a:lnTo>
                    <a:pt x="139" y="313"/>
                  </a:lnTo>
                  <a:lnTo>
                    <a:pt x="126" y="311"/>
                  </a:lnTo>
                  <a:lnTo>
                    <a:pt x="113" y="313"/>
                  </a:lnTo>
                  <a:lnTo>
                    <a:pt x="98" y="314"/>
                  </a:lnTo>
                  <a:lnTo>
                    <a:pt x="84" y="316"/>
                  </a:lnTo>
                  <a:lnTo>
                    <a:pt x="70" y="321"/>
                  </a:lnTo>
                  <a:lnTo>
                    <a:pt x="60" y="327"/>
                  </a:lnTo>
                  <a:lnTo>
                    <a:pt x="51" y="336"/>
                  </a:lnTo>
                  <a:lnTo>
                    <a:pt x="46" y="344"/>
                  </a:lnTo>
                  <a:lnTo>
                    <a:pt x="40" y="351"/>
                  </a:lnTo>
                  <a:lnTo>
                    <a:pt x="35" y="356"/>
                  </a:lnTo>
                  <a:lnTo>
                    <a:pt x="30" y="362"/>
                  </a:lnTo>
                  <a:lnTo>
                    <a:pt x="25" y="367"/>
                  </a:lnTo>
                  <a:lnTo>
                    <a:pt x="20" y="371"/>
                  </a:lnTo>
                  <a:lnTo>
                    <a:pt x="16" y="376"/>
                  </a:lnTo>
                  <a:lnTo>
                    <a:pt x="12" y="382"/>
                  </a:lnTo>
                  <a:lnTo>
                    <a:pt x="9" y="387"/>
                  </a:lnTo>
                  <a:lnTo>
                    <a:pt x="5" y="392"/>
                  </a:lnTo>
                  <a:lnTo>
                    <a:pt x="2" y="398"/>
                  </a:lnTo>
                  <a:lnTo>
                    <a:pt x="0" y="403"/>
                  </a:lnTo>
                  <a:lnTo>
                    <a:pt x="1116" y="403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4610" y="943"/>
              <a:ext cx="597" cy="201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27" y="19"/>
                </a:cxn>
                <a:cxn ang="0">
                  <a:pos x="8" y="24"/>
                </a:cxn>
                <a:cxn ang="0">
                  <a:pos x="12" y="82"/>
                </a:cxn>
                <a:cxn ang="0">
                  <a:pos x="36" y="97"/>
                </a:cxn>
                <a:cxn ang="0">
                  <a:pos x="65" y="80"/>
                </a:cxn>
                <a:cxn ang="0">
                  <a:pos x="103" y="34"/>
                </a:cxn>
                <a:cxn ang="0">
                  <a:pos x="139" y="20"/>
                </a:cxn>
                <a:cxn ang="0">
                  <a:pos x="170" y="33"/>
                </a:cxn>
                <a:cxn ang="0">
                  <a:pos x="198" y="68"/>
                </a:cxn>
                <a:cxn ang="0">
                  <a:pos x="237" y="53"/>
                </a:cxn>
                <a:cxn ang="0">
                  <a:pos x="267" y="63"/>
                </a:cxn>
                <a:cxn ang="0">
                  <a:pos x="299" y="15"/>
                </a:cxn>
                <a:cxn ang="0">
                  <a:pos x="328" y="27"/>
                </a:cxn>
                <a:cxn ang="0">
                  <a:pos x="354" y="33"/>
                </a:cxn>
                <a:cxn ang="0">
                  <a:pos x="389" y="44"/>
                </a:cxn>
                <a:cxn ang="0">
                  <a:pos x="404" y="73"/>
                </a:cxn>
                <a:cxn ang="0">
                  <a:pos x="367" y="75"/>
                </a:cxn>
                <a:cxn ang="0">
                  <a:pos x="335" y="70"/>
                </a:cxn>
                <a:cxn ang="0">
                  <a:pos x="300" y="78"/>
                </a:cxn>
                <a:cxn ang="0">
                  <a:pos x="283" y="112"/>
                </a:cxn>
                <a:cxn ang="0">
                  <a:pos x="324" y="127"/>
                </a:cxn>
                <a:cxn ang="0">
                  <a:pos x="318" y="169"/>
                </a:cxn>
                <a:cxn ang="0">
                  <a:pos x="343" y="203"/>
                </a:cxn>
                <a:cxn ang="0">
                  <a:pos x="369" y="242"/>
                </a:cxn>
                <a:cxn ang="0">
                  <a:pos x="397" y="298"/>
                </a:cxn>
                <a:cxn ang="0">
                  <a:pos x="433" y="326"/>
                </a:cxn>
                <a:cxn ang="0">
                  <a:pos x="456" y="325"/>
                </a:cxn>
                <a:cxn ang="0">
                  <a:pos x="475" y="306"/>
                </a:cxn>
                <a:cxn ang="0">
                  <a:pos x="501" y="270"/>
                </a:cxn>
                <a:cxn ang="0">
                  <a:pos x="535" y="247"/>
                </a:cxn>
                <a:cxn ang="0">
                  <a:pos x="487" y="231"/>
                </a:cxn>
                <a:cxn ang="0">
                  <a:pos x="445" y="200"/>
                </a:cxn>
                <a:cxn ang="0">
                  <a:pos x="474" y="176"/>
                </a:cxn>
                <a:cxn ang="0">
                  <a:pos x="495" y="201"/>
                </a:cxn>
                <a:cxn ang="0">
                  <a:pos x="523" y="215"/>
                </a:cxn>
                <a:cxn ang="0">
                  <a:pos x="577" y="225"/>
                </a:cxn>
                <a:cxn ang="0">
                  <a:pos x="618" y="250"/>
                </a:cxn>
                <a:cxn ang="0">
                  <a:pos x="647" y="271"/>
                </a:cxn>
                <a:cxn ang="0">
                  <a:pos x="663" y="328"/>
                </a:cxn>
                <a:cxn ang="0">
                  <a:pos x="701" y="377"/>
                </a:cxn>
                <a:cxn ang="0">
                  <a:pos x="717" y="315"/>
                </a:cxn>
                <a:cxn ang="0">
                  <a:pos x="761" y="270"/>
                </a:cxn>
                <a:cxn ang="0">
                  <a:pos x="788" y="256"/>
                </a:cxn>
                <a:cxn ang="0">
                  <a:pos x="816" y="266"/>
                </a:cxn>
                <a:cxn ang="0">
                  <a:pos x="845" y="333"/>
                </a:cxn>
                <a:cxn ang="0">
                  <a:pos x="859" y="392"/>
                </a:cxn>
                <a:cxn ang="0">
                  <a:pos x="895" y="402"/>
                </a:cxn>
                <a:cxn ang="0">
                  <a:pos x="892" y="357"/>
                </a:cxn>
                <a:cxn ang="0">
                  <a:pos x="925" y="346"/>
                </a:cxn>
                <a:cxn ang="0">
                  <a:pos x="949" y="314"/>
                </a:cxn>
                <a:cxn ang="0">
                  <a:pos x="926" y="283"/>
                </a:cxn>
                <a:cxn ang="0">
                  <a:pos x="951" y="260"/>
                </a:cxn>
                <a:cxn ang="0">
                  <a:pos x="993" y="242"/>
                </a:cxn>
                <a:cxn ang="0">
                  <a:pos x="1025" y="218"/>
                </a:cxn>
                <a:cxn ang="0">
                  <a:pos x="1049" y="170"/>
                </a:cxn>
                <a:cxn ang="0">
                  <a:pos x="1053" y="114"/>
                </a:cxn>
                <a:cxn ang="0">
                  <a:pos x="1078" y="87"/>
                </a:cxn>
                <a:cxn ang="0">
                  <a:pos x="1094" y="128"/>
                </a:cxn>
                <a:cxn ang="0">
                  <a:pos x="1121" y="104"/>
                </a:cxn>
                <a:cxn ang="0">
                  <a:pos x="1159" y="44"/>
                </a:cxn>
                <a:cxn ang="0">
                  <a:pos x="1190" y="4"/>
                </a:cxn>
              </a:cxnLst>
              <a:rect l="0" t="0" r="r" b="b"/>
              <a:pathLst>
                <a:path w="1192" h="402">
                  <a:moveTo>
                    <a:pt x="76" y="0"/>
                  </a:moveTo>
                  <a:lnTo>
                    <a:pt x="72" y="7"/>
                  </a:lnTo>
                  <a:lnTo>
                    <a:pt x="69" y="13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58" y="24"/>
                  </a:lnTo>
                  <a:lnTo>
                    <a:pt x="51" y="24"/>
                  </a:lnTo>
                  <a:lnTo>
                    <a:pt x="43" y="24"/>
                  </a:lnTo>
                  <a:lnTo>
                    <a:pt x="35" y="21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24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2" y="53"/>
                  </a:lnTo>
                  <a:lnTo>
                    <a:pt x="6" y="68"/>
                  </a:lnTo>
                  <a:lnTo>
                    <a:pt x="12" y="82"/>
                  </a:lnTo>
                  <a:lnTo>
                    <a:pt x="18" y="90"/>
                  </a:lnTo>
                  <a:lnTo>
                    <a:pt x="21" y="93"/>
                  </a:lnTo>
                  <a:lnTo>
                    <a:pt x="25" y="95"/>
                  </a:lnTo>
                  <a:lnTo>
                    <a:pt x="31" y="96"/>
                  </a:lnTo>
                  <a:lnTo>
                    <a:pt x="36" y="97"/>
                  </a:lnTo>
                  <a:lnTo>
                    <a:pt x="43" y="96"/>
                  </a:lnTo>
                  <a:lnTo>
                    <a:pt x="49" y="95"/>
                  </a:lnTo>
                  <a:lnTo>
                    <a:pt x="55" y="91"/>
                  </a:lnTo>
                  <a:lnTo>
                    <a:pt x="61" y="87"/>
                  </a:lnTo>
                  <a:lnTo>
                    <a:pt x="65" y="80"/>
                  </a:lnTo>
                  <a:lnTo>
                    <a:pt x="72" y="72"/>
                  </a:lnTo>
                  <a:lnTo>
                    <a:pt x="79" y="62"/>
                  </a:lnTo>
                  <a:lnTo>
                    <a:pt x="87" y="51"/>
                  </a:lnTo>
                  <a:lnTo>
                    <a:pt x="95" y="42"/>
                  </a:lnTo>
                  <a:lnTo>
                    <a:pt x="103" y="34"/>
                  </a:lnTo>
                  <a:lnTo>
                    <a:pt x="111" y="27"/>
                  </a:lnTo>
                  <a:lnTo>
                    <a:pt x="118" y="24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9" y="20"/>
                  </a:lnTo>
                  <a:lnTo>
                    <a:pt x="146" y="21"/>
                  </a:lnTo>
                  <a:lnTo>
                    <a:pt x="153" y="22"/>
                  </a:lnTo>
                  <a:lnTo>
                    <a:pt x="160" y="25"/>
                  </a:lnTo>
                  <a:lnTo>
                    <a:pt x="165" y="28"/>
                  </a:lnTo>
                  <a:lnTo>
                    <a:pt x="170" y="33"/>
                  </a:lnTo>
                  <a:lnTo>
                    <a:pt x="175" y="38"/>
                  </a:lnTo>
                  <a:lnTo>
                    <a:pt x="180" y="45"/>
                  </a:lnTo>
                  <a:lnTo>
                    <a:pt x="186" y="53"/>
                  </a:lnTo>
                  <a:lnTo>
                    <a:pt x="192" y="62"/>
                  </a:lnTo>
                  <a:lnTo>
                    <a:pt x="198" y="68"/>
                  </a:lnTo>
                  <a:lnTo>
                    <a:pt x="202" y="75"/>
                  </a:lnTo>
                  <a:lnTo>
                    <a:pt x="205" y="80"/>
                  </a:lnTo>
                  <a:lnTo>
                    <a:pt x="206" y="81"/>
                  </a:lnTo>
                  <a:lnTo>
                    <a:pt x="213" y="60"/>
                  </a:lnTo>
                  <a:lnTo>
                    <a:pt x="237" y="53"/>
                  </a:lnTo>
                  <a:lnTo>
                    <a:pt x="246" y="90"/>
                  </a:lnTo>
                  <a:lnTo>
                    <a:pt x="247" y="88"/>
                  </a:lnTo>
                  <a:lnTo>
                    <a:pt x="252" y="82"/>
                  </a:lnTo>
                  <a:lnTo>
                    <a:pt x="259" y="73"/>
                  </a:lnTo>
                  <a:lnTo>
                    <a:pt x="267" y="63"/>
                  </a:lnTo>
                  <a:lnTo>
                    <a:pt x="277" y="49"/>
                  </a:lnTo>
                  <a:lnTo>
                    <a:pt x="286" y="33"/>
                  </a:lnTo>
                  <a:lnTo>
                    <a:pt x="293" y="20"/>
                  </a:lnTo>
                  <a:lnTo>
                    <a:pt x="297" y="14"/>
                  </a:lnTo>
                  <a:lnTo>
                    <a:pt x="299" y="15"/>
                  </a:lnTo>
                  <a:lnTo>
                    <a:pt x="305" y="17"/>
                  </a:lnTo>
                  <a:lnTo>
                    <a:pt x="312" y="20"/>
                  </a:lnTo>
                  <a:lnTo>
                    <a:pt x="319" y="24"/>
                  </a:lnTo>
                  <a:lnTo>
                    <a:pt x="323" y="26"/>
                  </a:lnTo>
                  <a:lnTo>
                    <a:pt x="328" y="27"/>
                  </a:lnTo>
                  <a:lnTo>
                    <a:pt x="335" y="29"/>
                  </a:lnTo>
                  <a:lnTo>
                    <a:pt x="341" y="30"/>
                  </a:lnTo>
                  <a:lnTo>
                    <a:pt x="346" y="32"/>
                  </a:lnTo>
                  <a:lnTo>
                    <a:pt x="351" y="32"/>
                  </a:lnTo>
                  <a:lnTo>
                    <a:pt x="354" y="33"/>
                  </a:lnTo>
                  <a:lnTo>
                    <a:pt x="356" y="33"/>
                  </a:lnTo>
                  <a:lnTo>
                    <a:pt x="360" y="34"/>
                  </a:lnTo>
                  <a:lnTo>
                    <a:pt x="369" y="36"/>
                  </a:lnTo>
                  <a:lnTo>
                    <a:pt x="381" y="40"/>
                  </a:lnTo>
                  <a:lnTo>
                    <a:pt x="389" y="44"/>
                  </a:lnTo>
                  <a:lnTo>
                    <a:pt x="395" y="51"/>
                  </a:lnTo>
                  <a:lnTo>
                    <a:pt x="403" y="60"/>
                  </a:lnTo>
                  <a:lnTo>
                    <a:pt x="410" y="68"/>
                  </a:lnTo>
                  <a:lnTo>
                    <a:pt x="413" y="72"/>
                  </a:lnTo>
                  <a:lnTo>
                    <a:pt x="404" y="73"/>
                  </a:lnTo>
                  <a:lnTo>
                    <a:pt x="396" y="74"/>
                  </a:lnTo>
                  <a:lnTo>
                    <a:pt x="388" y="75"/>
                  </a:lnTo>
                  <a:lnTo>
                    <a:pt x="381" y="75"/>
                  </a:lnTo>
                  <a:lnTo>
                    <a:pt x="374" y="75"/>
                  </a:lnTo>
                  <a:lnTo>
                    <a:pt x="367" y="75"/>
                  </a:lnTo>
                  <a:lnTo>
                    <a:pt x="361" y="74"/>
                  </a:lnTo>
                  <a:lnTo>
                    <a:pt x="356" y="72"/>
                  </a:lnTo>
                  <a:lnTo>
                    <a:pt x="349" y="70"/>
                  </a:lnTo>
                  <a:lnTo>
                    <a:pt x="342" y="70"/>
                  </a:lnTo>
                  <a:lnTo>
                    <a:pt x="335" y="70"/>
                  </a:lnTo>
                  <a:lnTo>
                    <a:pt x="328" y="70"/>
                  </a:lnTo>
                  <a:lnTo>
                    <a:pt x="320" y="71"/>
                  </a:lnTo>
                  <a:lnTo>
                    <a:pt x="313" y="73"/>
                  </a:lnTo>
                  <a:lnTo>
                    <a:pt x="306" y="75"/>
                  </a:lnTo>
                  <a:lnTo>
                    <a:pt x="300" y="78"/>
                  </a:lnTo>
                  <a:lnTo>
                    <a:pt x="291" y="87"/>
                  </a:lnTo>
                  <a:lnTo>
                    <a:pt x="284" y="97"/>
                  </a:lnTo>
                  <a:lnTo>
                    <a:pt x="281" y="108"/>
                  </a:lnTo>
                  <a:lnTo>
                    <a:pt x="280" y="111"/>
                  </a:lnTo>
                  <a:lnTo>
                    <a:pt x="283" y="112"/>
                  </a:lnTo>
                  <a:lnTo>
                    <a:pt x="291" y="114"/>
                  </a:lnTo>
                  <a:lnTo>
                    <a:pt x="303" y="118"/>
                  </a:lnTo>
                  <a:lnTo>
                    <a:pt x="313" y="120"/>
                  </a:lnTo>
                  <a:lnTo>
                    <a:pt x="320" y="124"/>
                  </a:lnTo>
                  <a:lnTo>
                    <a:pt x="324" y="127"/>
                  </a:lnTo>
                  <a:lnTo>
                    <a:pt x="327" y="134"/>
                  </a:lnTo>
                  <a:lnTo>
                    <a:pt x="328" y="142"/>
                  </a:lnTo>
                  <a:lnTo>
                    <a:pt x="326" y="151"/>
                  </a:lnTo>
                  <a:lnTo>
                    <a:pt x="322" y="162"/>
                  </a:lnTo>
                  <a:lnTo>
                    <a:pt x="318" y="169"/>
                  </a:lnTo>
                  <a:lnTo>
                    <a:pt x="315" y="172"/>
                  </a:lnTo>
                  <a:lnTo>
                    <a:pt x="322" y="178"/>
                  </a:lnTo>
                  <a:lnTo>
                    <a:pt x="331" y="186"/>
                  </a:lnTo>
                  <a:lnTo>
                    <a:pt x="339" y="196"/>
                  </a:lnTo>
                  <a:lnTo>
                    <a:pt x="343" y="203"/>
                  </a:lnTo>
                  <a:lnTo>
                    <a:pt x="352" y="208"/>
                  </a:lnTo>
                  <a:lnTo>
                    <a:pt x="359" y="217"/>
                  </a:lnTo>
                  <a:lnTo>
                    <a:pt x="365" y="227"/>
                  </a:lnTo>
                  <a:lnTo>
                    <a:pt x="367" y="237"/>
                  </a:lnTo>
                  <a:lnTo>
                    <a:pt x="369" y="242"/>
                  </a:lnTo>
                  <a:lnTo>
                    <a:pt x="373" y="252"/>
                  </a:lnTo>
                  <a:lnTo>
                    <a:pt x="379" y="262"/>
                  </a:lnTo>
                  <a:lnTo>
                    <a:pt x="384" y="275"/>
                  </a:lnTo>
                  <a:lnTo>
                    <a:pt x="391" y="287"/>
                  </a:lnTo>
                  <a:lnTo>
                    <a:pt x="397" y="298"/>
                  </a:lnTo>
                  <a:lnTo>
                    <a:pt x="403" y="306"/>
                  </a:lnTo>
                  <a:lnTo>
                    <a:pt x="406" y="309"/>
                  </a:lnTo>
                  <a:lnTo>
                    <a:pt x="414" y="313"/>
                  </a:lnTo>
                  <a:lnTo>
                    <a:pt x="424" y="319"/>
                  </a:lnTo>
                  <a:lnTo>
                    <a:pt x="433" y="326"/>
                  </a:lnTo>
                  <a:lnTo>
                    <a:pt x="439" y="330"/>
                  </a:lnTo>
                  <a:lnTo>
                    <a:pt x="442" y="330"/>
                  </a:lnTo>
                  <a:lnTo>
                    <a:pt x="445" y="330"/>
                  </a:lnTo>
                  <a:lnTo>
                    <a:pt x="451" y="328"/>
                  </a:lnTo>
                  <a:lnTo>
                    <a:pt x="456" y="325"/>
                  </a:lnTo>
                  <a:lnTo>
                    <a:pt x="462" y="323"/>
                  </a:lnTo>
                  <a:lnTo>
                    <a:pt x="466" y="319"/>
                  </a:lnTo>
                  <a:lnTo>
                    <a:pt x="471" y="315"/>
                  </a:lnTo>
                  <a:lnTo>
                    <a:pt x="473" y="310"/>
                  </a:lnTo>
                  <a:lnTo>
                    <a:pt x="475" y="306"/>
                  </a:lnTo>
                  <a:lnTo>
                    <a:pt x="479" y="299"/>
                  </a:lnTo>
                  <a:lnTo>
                    <a:pt x="485" y="292"/>
                  </a:lnTo>
                  <a:lnTo>
                    <a:pt x="489" y="284"/>
                  </a:lnTo>
                  <a:lnTo>
                    <a:pt x="495" y="277"/>
                  </a:lnTo>
                  <a:lnTo>
                    <a:pt x="501" y="270"/>
                  </a:lnTo>
                  <a:lnTo>
                    <a:pt x="507" y="265"/>
                  </a:lnTo>
                  <a:lnTo>
                    <a:pt x="511" y="262"/>
                  </a:lnTo>
                  <a:lnTo>
                    <a:pt x="520" y="257"/>
                  </a:lnTo>
                  <a:lnTo>
                    <a:pt x="530" y="252"/>
                  </a:lnTo>
                  <a:lnTo>
                    <a:pt x="535" y="247"/>
                  </a:lnTo>
                  <a:lnTo>
                    <a:pt x="538" y="245"/>
                  </a:lnTo>
                  <a:lnTo>
                    <a:pt x="525" y="241"/>
                  </a:lnTo>
                  <a:lnTo>
                    <a:pt x="512" y="238"/>
                  </a:lnTo>
                  <a:lnTo>
                    <a:pt x="500" y="234"/>
                  </a:lnTo>
                  <a:lnTo>
                    <a:pt x="487" y="231"/>
                  </a:lnTo>
                  <a:lnTo>
                    <a:pt x="475" y="226"/>
                  </a:lnTo>
                  <a:lnTo>
                    <a:pt x="465" y="222"/>
                  </a:lnTo>
                  <a:lnTo>
                    <a:pt x="457" y="217"/>
                  </a:lnTo>
                  <a:lnTo>
                    <a:pt x="451" y="211"/>
                  </a:lnTo>
                  <a:lnTo>
                    <a:pt x="445" y="200"/>
                  </a:lnTo>
                  <a:lnTo>
                    <a:pt x="444" y="189"/>
                  </a:lnTo>
                  <a:lnTo>
                    <a:pt x="449" y="180"/>
                  </a:lnTo>
                  <a:lnTo>
                    <a:pt x="457" y="173"/>
                  </a:lnTo>
                  <a:lnTo>
                    <a:pt x="466" y="172"/>
                  </a:lnTo>
                  <a:lnTo>
                    <a:pt x="474" y="176"/>
                  </a:lnTo>
                  <a:lnTo>
                    <a:pt x="481" y="182"/>
                  </a:lnTo>
                  <a:lnTo>
                    <a:pt x="486" y="189"/>
                  </a:lnTo>
                  <a:lnTo>
                    <a:pt x="488" y="193"/>
                  </a:lnTo>
                  <a:lnTo>
                    <a:pt x="490" y="196"/>
                  </a:lnTo>
                  <a:lnTo>
                    <a:pt x="495" y="201"/>
                  </a:lnTo>
                  <a:lnTo>
                    <a:pt x="500" y="205"/>
                  </a:lnTo>
                  <a:lnTo>
                    <a:pt x="504" y="210"/>
                  </a:lnTo>
                  <a:lnTo>
                    <a:pt x="510" y="214"/>
                  </a:lnTo>
                  <a:lnTo>
                    <a:pt x="516" y="215"/>
                  </a:lnTo>
                  <a:lnTo>
                    <a:pt x="523" y="215"/>
                  </a:lnTo>
                  <a:lnTo>
                    <a:pt x="531" y="215"/>
                  </a:lnTo>
                  <a:lnTo>
                    <a:pt x="541" y="215"/>
                  </a:lnTo>
                  <a:lnTo>
                    <a:pt x="553" y="217"/>
                  </a:lnTo>
                  <a:lnTo>
                    <a:pt x="565" y="220"/>
                  </a:lnTo>
                  <a:lnTo>
                    <a:pt x="577" y="225"/>
                  </a:lnTo>
                  <a:lnTo>
                    <a:pt x="588" y="230"/>
                  </a:lnTo>
                  <a:lnTo>
                    <a:pt x="599" y="234"/>
                  </a:lnTo>
                  <a:lnTo>
                    <a:pt x="606" y="240"/>
                  </a:lnTo>
                  <a:lnTo>
                    <a:pt x="611" y="246"/>
                  </a:lnTo>
                  <a:lnTo>
                    <a:pt x="618" y="250"/>
                  </a:lnTo>
                  <a:lnTo>
                    <a:pt x="625" y="255"/>
                  </a:lnTo>
                  <a:lnTo>
                    <a:pt x="632" y="258"/>
                  </a:lnTo>
                  <a:lnTo>
                    <a:pt x="639" y="262"/>
                  </a:lnTo>
                  <a:lnTo>
                    <a:pt x="644" y="266"/>
                  </a:lnTo>
                  <a:lnTo>
                    <a:pt x="647" y="271"/>
                  </a:lnTo>
                  <a:lnTo>
                    <a:pt x="649" y="277"/>
                  </a:lnTo>
                  <a:lnTo>
                    <a:pt x="652" y="291"/>
                  </a:lnTo>
                  <a:lnTo>
                    <a:pt x="654" y="303"/>
                  </a:lnTo>
                  <a:lnTo>
                    <a:pt x="657" y="317"/>
                  </a:lnTo>
                  <a:lnTo>
                    <a:pt x="663" y="328"/>
                  </a:lnTo>
                  <a:lnTo>
                    <a:pt x="670" y="338"/>
                  </a:lnTo>
                  <a:lnTo>
                    <a:pt x="677" y="351"/>
                  </a:lnTo>
                  <a:lnTo>
                    <a:pt x="685" y="363"/>
                  </a:lnTo>
                  <a:lnTo>
                    <a:pt x="693" y="372"/>
                  </a:lnTo>
                  <a:lnTo>
                    <a:pt x="701" y="377"/>
                  </a:lnTo>
                  <a:lnTo>
                    <a:pt x="707" y="378"/>
                  </a:lnTo>
                  <a:lnTo>
                    <a:pt x="710" y="372"/>
                  </a:lnTo>
                  <a:lnTo>
                    <a:pt x="712" y="356"/>
                  </a:lnTo>
                  <a:lnTo>
                    <a:pt x="713" y="336"/>
                  </a:lnTo>
                  <a:lnTo>
                    <a:pt x="717" y="315"/>
                  </a:lnTo>
                  <a:lnTo>
                    <a:pt x="725" y="299"/>
                  </a:lnTo>
                  <a:lnTo>
                    <a:pt x="739" y="285"/>
                  </a:lnTo>
                  <a:lnTo>
                    <a:pt x="747" y="279"/>
                  </a:lnTo>
                  <a:lnTo>
                    <a:pt x="754" y="275"/>
                  </a:lnTo>
                  <a:lnTo>
                    <a:pt x="761" y="270"/>
                  </a:lnTo>
                  <a:lnTo>
                    <a:pt x="768" y="266"/>
                  </a:lnTo>
                  <a:lnTo>
                    <a:pt x="774" y="263"/>
                  </a:lnTo>
                  <a:lnTo>
                    <a:pt x="780" y="261"/>
                  </a:lnTo>
                  <a:lnTo>
                    <a:pt x="784" y="258"/>
                  </a:lnTo>
                  <a:lnTo>
                    <a:pt x="788" y="256"/>
                  </a:lnTo>
                  <a:lnTo>
                    <a:pt x="797" y="249"/>
                  </a:lnTo>
                  <a:lnTo>
                    <a:pt x="807" y="240"/>
                  </a:lnTo>
                  <a:lnTo>
                    <a:pt x="815" y="237"/>
                  </a:lnTo>
                  <a:lnTo>
                    <a:pt x="818" y="248"/>
                  </a:lnTo>
                  <a:lnTo>
                    <a:pt x="816" y="266"/>
                  </a:lnTo>
                  <a:lnTo>
                    <a:pt x="816" y="280"/>
                  </a:lnTo>
                  <a:lnTo>
                    <a:pt x="820" y="293"/>
                  </a:lnTo>
                  <a:lnTo>
                    <a:pt x="829" y="306"/>
                  </a:lnTo>
                  <a:lnTo>
                    <a:pt x="838" y="319"/>
                  </a:lnTo>
                  <a:lnTo>
                    <a:pt x="845" y="333"/>
                  </a:lnTo>
                  <a:lnTo>
                    <a:pt x="850" y="347"/>
                  </a:lnTo>
                  <a:lnTo>
                    <a:pt x="853" y="357"/>
                  </a:lnTo>
                  <a:lnTo>
                    <a:pt x="856" y="369"/>
                  </a:lnTo>
                  <a:lnTo>
                    <a:pt x="857" y="382"/>
                  </a:lnTo>
                  <a:lnTo>
                    <a:pt x="859" y="392"/>
                  </a:lnTo>
                  <a:lnTo>
                    <a:pt x="859" y="397"/>
                  </a:lnTo>
                  <a:lnTo>
                    <a:pt x="880" y="382"/>
                  </a:lnTo>
                  <a:lnTo>
                    <a:pt x="882" y="386"/>
                  </a:lnTo>
                  <a:lnTo>
                    <a:pt x="888" y="394"/>
                  </a:lnTo>
                  <a:lnTo>
                    <a:pt x="895" y="402"/>
                  </a:lnTo>
                  <a:lnTo>
                    <a:pt x="902" y="402"/>
                  </a:lnTo>
                  <a:lnTo>
                    <a:pt x="903" y="394"/>
                  </a:lnTo>
                  <a:lnTo>
                    <a:pt x="898" y="382"/>
                  </a:lnTo>
                  <a:lnTo>
                    <a:pt x="892" y="369"/>
                  </a:lnTo>
                  <a:lnTo>
                    <a:pt x="892" y="357"/>
                  </a:lnTo>
                  <a:lnTo>
                    <a:pt x="897" y="351"/>
                  </a:lnTo>
                  <a:lnTo>
                    <a:pt x="903" y="348"/>
                  </a:lnTo>
                  <a:lnTo>
                    <a:pt x="910" y="348"/>
                  </a:lnTo>
                  <a:lnTo>
                    <a:pt x="917" y="348"/>
                  </a:lnTo>
                  <a:lnTo>
                    <a:pt x="925" y="346"/>
                  </a:lnTo>
                  <a:lnTo>
                    <a:pt x="934" y="341"/>
                  </a:lnTo>
                  <a:lnTo>
                    <a:pt x="942" y="334"/>
                  </a:lnTo>
                  <a:lnTo>
                    <a:pt x="950" y="328"/>
                  </a:lnTo>
                  <a:lnTo>
                    <a:pt x="952" y="321"/>
                  </a:lnTo>
                  <a:lnTo>
                    <a:pt x="949" y="314"/>
                  </a:lnTo>
                  <a:lnTo>
                    <a:pt x="943" y="307"/>
                  </a:lnTo>
                  <a:lnTo>
                    <a:pt x="941" y="300"/>
                  </a:lnTo>
                  <a:lnTo>
                    <a:pt x="937" y="293"/>
                  </a:lnTo>
                  <a:lnTo>
                    <a:pt x="932" y="287"/>
                  </a:lnTo>
                  <a:lnTo>
                    <a:pt x="926" y="283"/>
                  </a:lnTo>
                  <a:lnTo>
                    <a:pt x="926" y="276"/>
                  </a:lnTo>
                  <a:lnTo>
                    <a:pt x="929" y="272"/>
                  </a:lnTo>
                  <a:lnTo>
                    <a:pt x="935" y="268"/>
                  </a:lnTo>
                  <a:lnTo>
                    <a:pt x="943" y="264"/>
                  </a:lnTo>
                  <a:lnTo>
                    <a:pt x="951" y="260"/>
                  </a:lnTo>
                  <a:lnTo>
                    <a:pt x="962" y="255"/>
                  </a:lnTo>
                  <a:lnTo>
                    <a:pt x="971" y="252"/>
                  </a:lnTo>
                  <a:lnTo>
                    <a:pt x="979" y="248"/>
                  </a:lnTo>
                  <a:lnTo>
                    <a:pt x="987" y="245"/>
                  </a:lnTo>
                  <a:lnTo>
                    <a:pt x="993" y="242"/>
                  </a:lnTo>
                  <a:lnTo>
                    <a:pt x="1000" y="238"/>
                  </a:lnTo>
                  <a:lnTo>
                    <a:pt x="1005" y="234"/>
                  </a:lnTo>
                  <a:lnTo>
                    <a:pt x="1012" y="228"/>
                  </a:lnTo>
                  <a:lnTo>
                    <a:pt x="1018" y="224"/>
                  </a:lnTo>
                  <a:lnTo>
                    <a:pt x="1025" y="218"/>
                  </a:lnTo>
                  <a:lnTo>
                    <a:pt x="1031" y="214"/>
                  </a:lnTo>
                  <a:lnTo>
                    <a:pt x="1037" y="209"/>
                  </a:lnTo>
                  <a:lnTo>
                    <a:pt x="1046" y="197"/>
                  </a:lnTo>
                  <a:lnTo>
                    <a:pt x="1050" y="184"/>
                  </a:lnTo>
                  <a:lnTo>
                    <a:pt x="1049" y="170"/>
                  </a:lnTo>
                  <a:lnTo>
                    <a:pt x="1046" y="157"/>
                  </a:lnTo>
                  <a:lnTo>
                    <a:pt x="1042" y="147"/>
                  </a:lnTo>
                  <a:lnTo>
                    <a:pt x="1042" y="135"/>
                  </a:lnTo>
                  <a:lnTo>
                    <a:pt x="1046" y="125"/>
                  </a:lnTo>
                  <a:lnTo>
                    <a:pt x="1053" y="114"/>
                  </a:lnTo>
                  <a:lnTo>
                    <a:pt x="1057" y="109"/>
                  </a:lnTo>
                  <a:lnTo>
                    <a:pt x="1062" y="102"/>
                  </a:lnTo>
                  <a:lnTo>
                    <a:pt x="1068" y="96"/>
                  </a:lnTo>
                  <a:lnTo>
                    <a:pt x="1072" y="90"/>
                  </a:lnTo>
                  <a:lnTo>
                    <a:pt x="1078" y="87"/>
                  </a:lnTo>
                  <a:lnTo>
                    <a:pt x="1081" y="86"/>
                  </a:lnTo>
                  <a:lnTo>
                    <a:pt x="1086" y="88"/>
                  </a:lnTo>
                  <a:lnTo>
                    <a:pt x="1088" y="94"/>
                  </a:lnTo>
                  <a:lnTo>
                    <a:pt x="1092" y="111"/>
                  </a:lnTo>
                  <a:lnTo>
                    <a:pt x="1094" y="128"/>
                  </a:lnTo>
                  <a:lnTo>
                    <a:pt x="1095" y="142"/>
                  </a:lnTo>
                  <a:lnTo>
                    <a:pt x="1095" y="148"/>
                  </a:lnTo>
                  <a:lnTo>
                    <a:pt x="1108" y="136"/>
                  </a:lnTo>
                  <a:lnTo>
                    <a:pt x="1116" y="120"/>
                  </a:lnTo>
                  <a:lnTo>
                    <a:pt x="1121" y="104"/>
                  </a:lnTo>
                  <a:lnTo>
                    <a:pt x="1125" y="94"/>
                  </a:lnTo>
                  <a:lnTo>
                    <a:pt x="1132" y="83"/>
                  </a:lnTo>
                  <a:lnTo>
                    <a:pt x="1140" y="68"/>
                  </a:lnTo>
                  <a:lnTo>
                    <a:pt x="1151" y="53"/>
                  </a:lnTo>
                  <a:lnTo>
                    <a:pt x="1159" y="44"/>
                  </a:lnTo>
                  <a:lnTo>
                    <a:pt x="1166" y="37"/>
                  </a:lnTo>
                  <a:lnTo>
                    <a:pt x="1174" y="26"/>
                  </a:lnTo>
                  <a:lnTo>
                    <a:pt x="1182" y="14"/>
                  </a:lnTo>
                  <a:lnTo>
                    <a:pt x="1189" y="5"/>
                  </a:lnTo>
                  <a:lnTo>
                    <a:pt x="1190" y="4"/>
                  </a:lnTo>
                  <a:lnTo>
                    <a:pt x="1191" y="3"/>
                  </a:lnTo>
                  <a:lnTo>
                    <a:pt x="1191" y="2"/>
                  </a:lnTo>
                  <a:lnTo>
                    <a:pt x="1192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3" name="Freeform 35"/>
            <p:cNvSpPr>
              <a:spLocks/>
            </p:cNvSpPr>
            <p:nvPr/>
          </p:nvSpPr>
          <p:spPr bwMode="auto">
            <a:xfrm>
              <a:off x="4568" y="999"/>
              <a:ext cx="267" cy="312"/>
            </a:xfrm>
            <a:custGeom>
              <a:avLst/>
              <a:gdLst/>
              <a:ahLst/>
              <a:cxnLst>
                <a:cxn ang="0">
                  <a:pos x="367" y="61"/>
                </a:cxn>
                <a:cxn ang="0">
                  <a:pos x="342" y="51"/>
                </a:cxn>
                <a:cxn ang="0">
                  <a:pos x="325" y="50"/>
                </a:cxn>
                <a:cxn ang="0">
                  <a:pos x="304" y="61"/>
                </a:cxn>
                <a:cxn ang="0">
                  <a:pos x="277" y="61"/>
                </a:cxn>
                <a:cxn ang="0">
                  <a:pos x="246" y="43"/>
                </a:cxn>
                <a:cxn ang="0">
                  <a:pos x="217" y="14"/>
                </a:cxn>
                <a:cxn ang="0">
                  <a:pos x="180" y="0"/>
                </a:cxn>
                <a:cxn ang="0">
                  <a:pos x="152" y="11"/>
                </a:cxn>
                <a:cxn ang="0">
                  <a:pos x="117" y="17"/>
                </a:cxn>
                <a:cxn ang="0">
                  <a:pos x="89" y="40"/>
                </a:cxn>
                <a:cxn ang="0">
                  <a:pos x="63" y="73"/>
                </a:cxn>
                <a:cxn ang="0">
                  <a:pos x="41" y="95"/>
                </a:cxn>
                <a:cxn ang="0">
                  <a:pos x="14" y="118"/>
                </a:cxn>
                <a:cxn ang="0">
                  <a:pos x="3" y="161"/>
                </a:cxn>
                <a:cxn ang="0">
                  <a:pos x="7" y="209"/>
                </a:cxn>
                <a:cxn ang="0">
                  <a:pos x="28" y="260"/>
                </a:cxn>
                <a:cxn ang="0">
                  <a:pos x="80" y="277"/>
                </a:cxn>
                <a:cxn ang="0">
                  <a:pos x="140" y="280"/>
                </a:cxn>
                <a:cxn ang="0">
                  <a:pos x="172" y="278"/>
                </a:cxn>
                <a:cxn ang="0">
                  <a:pos x="196" y="285"/>
                </a:cxn>
                <a:cxn ang="0">
                  <a:pos x="218" y="313"/>
                </a:cxn>
                <a:cxn ang="0">
                  <a:pos x="219" y="347"/>
                </a:cxn>
                <a:cxn ang="0">
                  <a:pos x="243" y="377"/>
                </a:cxn>
                <a:cxn ang="0">
                  <a:pos x="239" y="429"/>
                </a:cxn>
                <a:cxn ang="0">
                  <a:pos x="231" y="468"/>
                </a:cxn>
                <a:cxn ang="0">
                  <a:pos x="247" y="509"/>
                </a:cxn>
                <a:cxn ang="0">
                  <a:pos x="270" y="552"/>
                </a:cxn>
                <a:cxn ang="0">
                  <a:pos x="289" y="609"/>
                </a:cxn>
                <a:cxn ang="0">
                  <a:pos x="317" y="623"/>
                </a:cxn>
                <a:cxn ang="0">
                  <a:pos x="353" y="615"/>
                </a:cxn>
                <a:cxn ang="0">
                  <a:pos x="377" y="591"/>
                </a:cxn>
                <a:cxn ang="0">
                  <a:pos x="401" y="571"/>
                </a:cxn>
                <a:cxn ang="0">
                  <a:pos x="402" y="536"/>
                </a:cxn>
                <a:cxn ang="0">
                  <a:pos x="422" y="525"/>
                </a:cxn>
                <a:cxn ang="0">
                  <a:pos x="428" y="501"/>
                </a:cxn>
                <a:cxn ang="0">
                  <a:pos x="453" y="471"/>
                </a:cxn>
                <a:cxn ang="0">
                  <a:pos x="462" y="415"/>
                </a:cxn>
                <a:cxn ang="0">
                  <a:pos x="446" y="379"/>
                </a:cxn>
                <a:cxn ang="0">
                  <a:pos x="468" y="338"/>
                </a:cxn>
                <a:cxn ang="0">
                  <a:pos x="501" y="288"/>
                </a:cxn>
                <a:cxn ang="0">
                  <a:pos x="533" y="242"/>
                </a:cxn>
                <a:cxn ang="0">
                  <a:pos x="513" y="240"/>
                </a:cxn>
                <a:cxn ang="0">
                  <a:pos x="487" y="227"/>
                </a:cxn>
                <a:cxn ang="0">
                  <a:pos x="455" y="199"/>
                </a:cxn>
                <a:cxn ang="0">
                  <a:pos x="427" y="151"/>
                </a:cxn>
                <a:cxn ang="0">
                  <a:pos x="420" y="88"/>
                </a:cxn>
                <a:cxn ang="0">
                  <a:pos x="398" y="65"/>
                </a:cxn>
              </a:cxnLst>
              <a:rect l="0" t="0" r="r" b="b"/>
              <a:pathLst>
                <a:path w="535" h="623">
                  <a:moveTo>
                    <a:pt x="390" y="64"/>
                  </a:moveTo>
                  <a:lnTo>
                    <a:pt x="383" y="64"/>
                  </a:lnTo>
                  <a:lnTo>
                    <a:pt x="375" y="64"/>
                  </a:lnTo>
                  <a:lnTo>
                    <a:pt x="367" y="61"/>
                  </a:lnTo>
                  <a:lnTo>
                    <a:pt x="360" y="59"/>
                  </a:lnTo>
                  <a:lnTo>
                    <a:pt x="353" y="57"/>
                  </a:lnTo>
                  <a:lnTo>
                    <a:pt x="347" y="53"/>
                  </a:lnTo>
                  <a:lnTo>
                    <a:pt x="342" y="51"/>
                  </a:lnTo>
                  <a:lnTo>
                    <a:pt x="338" y="49"/>
                  </a:lnTo>
                  <a:lnTo>
                    <a:pt x="334" y="47"/>
                  </a:lnTo>
                  <a:lnTo>
                    <a:pt x="330" y="47"/>
                  </a:lnTo>
                  <a:lnTo>
                    <a:pt x="325" y="50"/>
                  </a:lnTo>
                  <a:lnTo>
                    <a:pt x="321" y="52"/>
                  </a:lnTo>
                  <a:lnTo>
                    <a:pt x="315" y="55"/>
                  </a:lnTo>
                  <a:lnTo>
                    <a:pt x="310" y="59"/>
                  </a:lnTo>
                  <a:lnTo>
                    <a:pt x="304" y="61"/>
                  </a:lnTo>
                  <a:lnTo>
                    <a:pt x="299" y="64"/>
                  </a:lnTo>
                  <a:lnTo>
                    <a:pt x="293" y="64"/>
                  </a:lnTo>
                  <a:lnTo>
                    <a:pt x="285" y="62"/>
                  </a:lnTo>
                  <a:lnTo>
                    <a:pt x="277" y="61"/>
                  </a:lnTo>
                  <a:lnTo>
                    <a:pt x="269" y="58"/>
                  </a:lnTo>
                  <a:lnTo>
                    <a:pt x="261" y="53"/>
                  </a:lnTo>
                  <a:lnTo>
                    <a:pt x="253" y="49"/>
                  </a:lnTo>
                  <a:lnTo>
                    <a:pt x="246" y="43"/>
                  </a:lnTo>
                  <a:lnTo>
                    <a:pt x="241" y="36"/>
                  </a:lnTo>
                  <a:lnTo>
                    <a:pt x="235" y="29"/>
                  </a:lnTo>
                  <a:lnTo>
                    <a:pt x="227" y="21"/>
                  </a:lnTo>
                  <a:lnTo>
                    <a:pt x="217" y="14"/>
                  </a:lnTo>
                  <a:lnTo>
                    <a:pt x="208" y="8"/>
                  </a:lnTo>
                  <a:lnTo>
                    <a:pt x="197" y="4"/>
                  </a:lnTo>
                  <a:lnTo>
                    <a:pt x="188" y="0"/>
                  </a:lnTo>
                  <a:lnTo>
                    <a:pt x="180" y="0"/>
                  </a:lnTo>
                  <a:lnTo>
                    <a:pt x="174" y="2"/>
                  </a:lnTo>
                  <a:lnTo>
                    <a:pt x="169" y="6"/>
                  </a:lnTo>
                  <a:lnTo>
                    <a:pt x="162" y="9"/>
                  </a:lnTo>
                  <a:lnTo>
                    <a:pt x="152" y="11"/>
                  </a:lnTo>
                  <a:lnTo>
                    <a:pt x="143" y="12"/>
                  </a:lnTo>
                  <a:lnTo>
                    <a:pt x="134" y="13"/>
                  </a:lnTo>
                  <a:lnTo>
                    <a:pt x="125" y="14"/>
                  </a:lnTo>
                  <a:lnTo>
                    <a:pt x="117" y="17"/>
                  </a:lnTo>
                  <a:lnTo>
                    <a:pt x="110" y="21"/>
                  </a:lnTo>
                  <a:lnTo>
                    <a:pt x="104" y="26"/>
                  </a:lnTo>
                  <a:lnTo>
                    <a:pt x="97" y="32"/>
                  </a:lnTo>
                  <a:lnTo>
                    <a:pt x="89" y="40"/>
                  </a:lnTo>
                  <a:lnTo>
                    <a:pt x="82" y="49"/>
                  </a:lnTo>
                  <a:lnTo>
                    <a:pt x="75" y="57"/>
                  </a:lnTo>
                  <a:lnTo>
                    <a:pt x="68" y="65"/>
                  </a:lnTo>
                  <a:lnTo>
                    <a:pt x="63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3" y="100"/>
                  </a:lnTo>
                  <a:lnTo>
                    <a:pt x="26" y="106"/>
                  </a:lnTo>
                  <a:lnTo>
                    <a:pt x="19" y="112"/>
                  </a:lnTo>
                  <a:lnTo>
                    <a:pt x="14" y="118"/>
                  </a:lnTo>
                  <a:lnTo>
                    <a:pt x="13" y="125"/>
                  </a:lnTo>
                  <a:lnTo>
                    <a:pt x="11" y="138"/>
                  </a:lnTo>
                  <a:lnTo>
                    <a:pt x="7" y="152"/>
                  </a:lnTo>
                  <a:lnTo>
                    <a:pt x="3" y="161"/>
                  </a:lnTo>
                  <a:lnTo>
                    <a:pt x="0" y="166"/>
                  </a:lnTo>
                  <a:lnTo>
                    <a:pt x="1" y="173"/>
                  </a:lnTo>
                  <a:lnTo>
                    <a:pt x="4" y="190"/>
                  </a:lnTo>
                  <a:lnTo>
                    <a:pt x="7" y="209"/>
                  </a:lnTo>
                  <a:lnTo>
                    <a:pt x="13" y="221"/>
                  </a:lnTo>
                  <a:lnTo>
                    <a:pt x="18" y="232"/>
                  </a:lnTo>
                  <a:lnTo>
                    <a:pt x="21" y="247"/>
                  </a:lnTo>
                  <a:lnTo>
                    <a:pt x="28" y="260"/>
                  </a:lnTo>
                  <a:lnTo>
                    <a:pt x="41" y="270"/>
                  </a:lnTo>
                  <a:lnTo>
                    <a:pt x="51" y="272"/>
                  </a:lnTo>
                  <a:lnTo>
                    <a:pt x="65" y="274"/>
                  </a:lnTo>
                  <a:lnTo>
                    <a:pt x="80" y="277"/>
                  </a:lnTo>
                  <a:lnTo>
                    <a:pt x="96" y="278"/>
                  </a:lnTo>
                  <a:lnTo>
                    <a:pt x="112" y="279"/>
                  </a:lnTo>
                  <a:lnTo>
                    <a:pt x="127" y="280"/>
                  </a:lnTo>
                  <a:lnTo>
                    <a:pt x="140" y="280"/>
                  </a:lnTo>
                  <a:lnTo>
                    <a:pt x="150" y="279"/>
                  </a:lnTo>
                  <a:lnTo>
                    <a:pt x="158" y="278"/>
                  </a:lnTo>
                  <a:lnTo>
                    <a:pt x="165" y="278"/>
                  </a:lnTo>
                  <a:lnTo>
                    <a:pt x="172" y="278"/>
                  </a:lnTo>
                  <a:lnTo>
                    <a:pt x="179" y="279"/>
                  </a:lnTo>
                  <a:lnTo>
                    <a:pt x="185" y="280"/>
                  </a:lnTo>
                  <a:lnTo>
                    <a:pt x="190" y="282"/>
                  </a:lnTo>
                  <a:lnTo>
                    <a:pt x="196" y="285"/>
                  </a:lnTo>
                  <a:lnTo>
                    <a:pt x="201" y="288"/>
                  </a:lnTo>
                  <a:lnTo>
                    <a:pt x="210" y="295"/>
                  </a:lnTo>
                  <a:lnTo>
                    <a:pt x="216" y="304"/>
                  </a:lnTo>
                  <a:lnTo>
                    <a:pt x="218" y="313"/>
                  </a:lnTo>
                  <a:lnTo>
                    <a:pt x="217" y="324"/>
                  </a:lnTo>
                  <a:lnTo>
                    <a:pt x="213" y="334"/>
                  </a:lnTo>
                  <a:lnTo>
                    <a:pt x="213" y="341"/>
                  </a:lnTo>
                  <a:lnTo>
                    <a:pt x="219" y="347"/>
                  </a:lnTo>
                  <a:lnTo>
                    <a:pt x="232" y="351"/>
                  </a:lnTo>
                  <a:lnTo>
                    <a:pt x="242" y="357"/>
                  </a:lnTo>
                  <a:lnTo>
                    <a:pt x="245" y="366"/>
                  </a:lnTo>
                  <a:lnTo>
                    <a:pt x="243" y="377"/>
                  </a:lnTo>
                  <a:lnTo>
                    <a:pt x="242" y="388"/>
                  </a:lnTo>
                  <a:lnTo>
                    <a:pt x="242" y="401"/>
                  </a:lnTo>
                  <a:lnTo>
                    <a:pt x="241" y="414"/>
                  </a:lnTo>
                  <a:lnTo>
                    <a:pt x="239" y="429"/>
                  </a:lnTo>
                  <a:lnTo>
                    <a:pt x="238" y="446"/>
                  </a:lnTo>
                  <a:lnTo>
                    <a:pt x="235" y="454"/>
                  </a:lnTo>
                  <a:lnTo>
                    <a:pt x="232" y="461"/>
                  </a:lnTo>
                  <a:lnTo>
                    <a:pt x="231" y="468"/>
                  </a:lnTo>
                  <a:lnTo>
                    <a:pt x="234" y="479"/>
                  </a:lnTo>
                  <a:lnTo>
                    <a:pt x="238" y="486"/>
                  </a:lnTo>
                  <a:lnTo>
                    <a:pt x="242" y="498"/>
                  </a:lnTo>
                  <a:lnTo>
                    <a:pt x="247" y="509"/>
                  </a:lnTo>
                  <a:lnTo>
                    <a:pt x="251" y="517"/>
                  </a:lnTo>
                  <a:lnTo>
                    <a:pt x="256" y="525"/>
                  </a:lnTo>
                  <a:lnTo>
                    <a:pt x="263" y="538"/>
                  </a:lnTo>
                  <a:lnTo>
                    <a:pt x="270" y="552"/>
                  </a:lnTo>
                  <a:lnTo>
                    <a:pt x="275" y="562"/>
                  </a:lnTo>
                  <a:lnTo>
                    <a:pt x="278" y="575"/>
                  </a:lnTo>
                  <a:lnTo>
                    <a:pt x="283" y="593"/>
                  </a:lnTo>
                  <a:lnTo>
                    <a:pt x="289" y="609"/>
                  </a:lnTo>
                  <a:lnTo>
                    <a:pt x="296" y="619"/>
                  </a:lnTo>
                  <a:lnTo>
                    <a:pt x="301" y="621"/>
                  </a:lnTo>
                  <a:lnTo>
                    <a:pt x="309" y="622"/>
                  </a:lnTo>
                  <a:lnTo>
                    <a:pt x="317" y="623"/>
                  </a:lnTo>
                  <a:lnTo>
                    <a:pt x="328" y="623"/>
                  </a:lnTo>
                  <a:lnTo>
                    <a:pt x="337" y="622"/>
                  </a:lnTo>
                  <a:lnTo>
                    <a:pt x="346" y="620"/>
                  </a:lnTo>
                  <a:lnTo>
                    <a:pt x="353" y="615"/>
                  </a:lnTo>
                  <a:lnTo>
                    <a:pt x="359" y="609"/>
                  </a:lnTo>
                  <a:lnTo>
                    <a:pt x="363" y="602"/>
                  </a:lnTo>
                  <a:lnTo>
                    <a:pt x="370" y="597"/>
                  </a:lnTo>
                  <a:lnTo>
                    <a:pt x="377" y="591"/>
                  </a:lnTo>
                  <a:lnTo>
                    <a:pt x="384" y="585"/>
                  </a:lnTo>
                  <a:lnTo>
                    <a:pt x="391" y="581"/>
                  </a:lnTo>
                  <a:lnTo>
                    <a:pt x="397" y="576"/>
                  </a:lnTo>
                  <a:lnTo>
                    <a:pt x="401" y="571"/>
                  </a:lnTo>
                  <a:lnTo>
                    <a:pt x="405" y="567"/>
                  </a:lnTo>
                  <a:lnTo>
                    <a:pt x="407" y="558"/>
                  </a:lnTo>
                  <a:lnTo>
                    <a:pt x="405" y="546"/>
                  </a:lnTo>
                  <a:lnTo>
                    <a:pt x="402" y="536"/>
                  </a:lnTo>
                  <a:lnTo>
                    <a:pt x="401" y="528"/>
                  </a:lnTo>
                  <a:lnTo>
                    <a:pt x="405" y="524"/>
                  </a:lnTo>
                  <a:lnTo>
                    <a:pt x="413" y="524"/>
                  </a:lnTo>
                  <a:lnTo>
                    <a:pt x="422" y="525"/>
                  </a:lnTo>
                  <a:lnTo>
                    <a:pt x="429" y="524"/>
                  </a:lnTo>
                  <a:lnTo>
                    <a:pt x="430" y="520"/>
                  </a:lnTo>
                  <a:lnTo>
                    <a:pt x="429" y="511"/>
                  </a:lnTo>
                  <a:lnTo>
                    <a:pt x="428" y="501"/>
                  </a:lnTo>
                  <a:lnTo>
                    <a:pt x="429" y="491"/>
                  </a:lnTo>
                  <a:lnTo>
                    <a:pt x="435" y="484"/>
                  </a:lnTo>
                  <a:lnTo>
                    <a:pt x="444" y="477"/>
                  </a:lnTo>
                  <a:lnTo>
                    <a:pt x="453" y="471"/>
                  </a:lnTo>
                  <a:lnTo>
                    <a:pt x="459" y="464"/>
                  </a:lnTo>
                  <a:lnTo>
                    <a:pt x="462" y="450"/>
                  </a:lnTo>
                  <a:lnTo>
                    <a:pt x="463" y="433"/>
                  </a:lnTo>
                  <a:lnTo>
                    <a:pt x="462" y="415"/>
                  </a:lnTo>
                  <a:lnTo>
                    <a:pt x="462" y="400"/>
                  </a:lnTo>
                  <a:lnTo>
                    <a:pt x="459" y="391"/>
                  </a:lnTo>
                  <a:lnTo>
                    <a:pt x="452" y="385"/>
                  </a:lnTo>
                  <a:lnTo>
                    <a:pt x="446" y="379"/>
                  </a:lnTo>
                  <a:lnTo>
                    <a:pt x="444" y="370"/>
                  </a:lnTo>
                  <a:lnTo>
                    <a:pt x="448" y="359"/>
                  </a:lnTo>
                  <a:lnTo>
                    <a:pt x="458" y="349"/>
                  </a:lnTo>
                  <a:lnTo>
                    <a:pt x="468" y="338"/>
                  </a:lnTo>
                  <a:lnTo>
                    <a:pt x="477" y="324"/>
                  </a:lnTo>
                  <a:lnTo>
                    <a:pt x="483" y="315"/>
                  </a:lnTo>
                  <a:lnTo>
                    <a:pt x="491" y="302"/>
                  </a:lnTo>
                  <a:lnTo>
                    <a:pt x="501" y="288"/>
                  </a:lnTo>
                  <a:lnTo>
                    <a:pt x="511" y="274"/>
                  </a:lnTo>
                  <a:lnTo>
                    <a:pt x="520" y="260"/>
                  </a:lnTo>
                  <a:lnTo>
                    <a:pt x="528" y="250"/>
                  </a:lnTo>
                  <a:lnTo>
                    <a:pt x="533" y="242"/>
                  </a:lnTo>
                  <a:lnTo>
                    <a:pt x="535" y="240"/>
                  </a:lnTo>
                  <a:lnTo>
                    <a:pt x="529" y="237"/>
                  </a:lnTo>
                  <a:lnTo>
                    <a:pt x="521" y="237"/>
                  </a:lnTo>
                  <a:lnTo>
                    <a:pt x="513" y="240"/>
                  </a:lnTo>
                  <a:lnTo>
                    <a:pt x="505" y="240"/>
                  </a:lnTo>
                  <a:lnTo>
                    <a:pt x="500" y="237"/>
                  </a:lnTo>
                  <a:lnTo>
                    <a:pt x="495" y="233"/>
                  </a:lnTo>
                  <a:lnTo>
                    <a:pt x="487" y="227"/>
                  </a:lnTo>
                  <a:lnTo>
                    <a:pt x="478" y="221"/>
                  </a:lnTo>
                  <a:lnTo>
                    <a:pt x="470" y="214"/>
                  </a:lnTo>
                  <a:lnTo>
                    <a:pt x="462" y="206"/>
                  </a:lnTo>
                  <a:lnTo>
                    <a:pt x="455" y="199"/>
                  </a:lnTo>
                  <a:lnTo>
                    <a:pt x="450" y="194"/>
                  </a:lnTo>
                  <a:lnTo>
                    <a:pt x="440" y="181"/>
                  </a:lnTo>
                  <a:lnTo>
                    <a:pt x="434" y="166"/>
                  </a:lnTo>
                  <a:lnTo>
                    <a:pt x="427" y="151"/>
                  </a:lnTo>
                  <a:lnTo>
                    <a:pt x="423" y="136"/>
                  </a:lnTo>
                  <a:lnTo>
                    <a:pt x="421" y="120"/>
                  </a:lnTo>
                  <a:lnTo>
                    <a:pt x="420" y="102"/>
                  </a:lnTo>
                  <a:lnTo>
                    <a:pt x="420" y="88"/>
                  </a:lnTo>
                  <a:lnTo>
                    <a:pt x="420" y="82"/>
                  </a:lnTo>
                  <a:lnTo>
                    <a:pt x="415" y="75"/>
                  </a:lnTo>
                  <a:lnTo>
                    <a:pt x="407" y="69"/>
                  </a:lnTo>
                  <a:lnTo>
                    <a:pt x="398" y="65"/>
                  </a:lnTo>
                  <a:lnTo>
                    <a:pt x="390" y="64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>
              <a:off x="4890" y="750"/>
              <a:ext cx="54" cy="34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27" y="33"/>
                </a:cxn>
                <a:cxn ang="0">
                  <a:pos x="34" y="30"/>
                </a:cxn>
                <a:cxn ang="0">
                  <a:pos x="41" y="25"/>
                </a:cxn>
                <a:cxn ang="0">
                  <a:pos x="46" y="20"/>
                </a:cxn>
                <a:cxn ang="0">
                  <a:pos x="51" y="16"/>
                </a:cxn>
                <a:cxn ang="0">
                  <a:pos x="57" y="11"/>
                </a:cxn>
                <a:cxn ang="0">
                  <a:pos x="61" y="9"/>
                </a:cxn>
                <a:cxn ang="0">
                  <a:pos x="67" y="8"/>
                </a:cxn>
                <a:cxn ang="0">
                  <a:pos x="73" y="7"/>
                </a:cxn>
                <a:cxn ang="0">
                  <a:pos x="79" y="5"/>
                </a:cxn>
                <a:cxn ang="0">
                  <a:pos x="84" y="3"/>
                </a:cxn>
                <a:cxn ang="0">
                  <a:pos x="90" y="1"/>
                </a:cxn>
                <a:cxn ang="0">
                  <a:pos x="95" y="0"/>
                </a:cxn>
                <a:cxn ang="0">
                  <a:pos x="99" y="0"/>
                </a:cxn>
                <a:cxn ang="0">
                  <a:pos x="104" y="2"/>
                </a:cxn>
                <a:cxn ang="0">
                  <a:pos x="106" y="8"/>
                </a:cxn>
                <a:cxn ang="0">
                  <a:pos x="109" y="20"/>
                </a:cxn>
                <a:cxn ang="0">
                  <a:pos x="105" y="30"/>
                </a:cxn>
                <a:cxn ang="0">
                  <a:pos x="95" y="37"/>
                </a:cxn>
                <a:cxn ang="0">
                  <a:pos x="80" y="39"/>
                </a:cxn>
                <a:cxn ang="0">
                  <a:pos x="72" y="39"/>
                </a:cxn>
                <a:cxn ang="0">
                  <a:pos x="64" y="39"/>
                </a:cxn>
                <a:cxn ang="0">
                  <a:pos x="57" y="40"/>
                </a:cxn>
                <a:cxn ang="0">
                  <a:pos x="52" y="41"/>
                </a:cxn>
                <a:cxn ang="0">
                  <a:pos x="48" y="42"/>
                </a:cxn>
                <a:cxn ang="0">
                  <a:pos x="44" y="45"/>
                </a:cxn>
                <a:cxn ang="0">
                  <a:pos x="42" y="47"/>
                </a:cxn>
                <a:cxn ang="0">
                  <a:pos x="40" y="50"/>
                </a:cxn>
                <a:cxn ang="0">
                  <a:pos x="35" y="58"/>
                </a:cxn>
                <a:cxn ang="0">
                  <a:pos x="27" y="64"/>
                </a:cxn>
                <a:cxn ang="0">
                  <a:pos x="16" y="68"/>
                </a:cxn>
                <a:cxn ang="0">
                  <a:pos x="6" y="65"/>
                </a:cxn>
                <a:cxn ang="0">
                  <a:pos x="0" y="57"/>
                </a:cxn>
                <a:cxn ang="0">
                  <a:pos x="0" y="48"/>
                </a:cxn>
                <a:cxn ang="0">
                  <a:pos x="6" y="40"/>
                </a:cxn>
                <a:cxn ang="0">
                  <a:pos x="19" y="35"/>
                </a:cxn>
              </a:cxnLst>
              <a:rect l="0" t="0" r="r" b="b"/>
              <a:pathLst>
                <a:path w="109" h="68">
                  <a:moveTo>
                    <a:pt x="19" y="35"/>
                  </a:moveTo>
                  <a:lnTo>
                    <a:pt x="27" y="33"/>
                  </a:lnTo>
                  <a:lnTo>
                    <a:pt x="34" y="30"/>
                  </a:lnTo>
                  <a:lnTo>
                    <a:pt x="41" y="25"/>
                  </a:lnTo>
                  <a:lnTo>
                    <a:pt x="46" y="20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1" y="9"/>
                  </a:lnTo>
                  <a:lnTo>
                    <a:pt x="67" y="8"/>
                  </a:lnTo>
                  <a:lnTo>
                    <a:pt x="73" y="7"/>
                  </a:lnTo>
                  <a:lnTo>
                    <a:pt x="79" y="5"/>
                  </a:lnTo>
                  <a:lnTo>
                    <a:pt x="84" y="3"/>
                  </a:lnTo>
                  <a:lnTo>
                    <a:pt x="90" y="1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4" y="2"/>
                  </a:lnTo>
                  <a:lnTo>
                    <a:pt x="106" y="8"/>
                  </a:lnTo>
                  <a:lnTo>
                    <a:pt x="109" y="20"/>
                  </a:lnTo>
                  <a:lnTo>
                    <a:pt x="105" y="30"/>
                  </a:lnTo>
                  <a:lnTo>
                    <a:pt x="95" y="37"/>
                  </a:lnTo>
                  <a:lnTo>
                    <a:pt x="80" y="39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2" y="41"/>
                  </a:lnTo>
                  <a:lnTo>
                    <a:pt x="48" y="42"/>
                  </a:lnTo>
                  <a:lnTo>
                    <a:pt x="44" y="45"/>
                  </a:lnTo>
                  <a:lnTo>
                    <a:pt x="42" y="47"/>
                  </a:lnTo>
                  <a:lnTo>
                    <a:pt x="40" y="50"/>
                  </a:lnTo>
                  <a:lnTo>
                    <a:pt x="35" y="58"/>
                  </a:lnTo>
                  <a:lnTo>
                    <a:pt x="27" y="64"/>
                  </a:lnTo>
                  <a:lnTo>
                    <a:pt x="16" y="68"/>
                  </a:lnTo>
                  <a:lnTo>
                    <a:pt x="6" y="65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6" y="40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4865" y="790"/>
              <a:ext cx="19" cy="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7" y="1"/>
                </a:cxn>
                <a:cxn ang="0">
                  <a:pos x="23" y="2"/>
                </a:cxn>
                <a:cxn ang="0">
                  <a:pos x="17" y="5"/>
                </a:cxn>
                <a:cxn ang="0">
                  <a:pos x="11" y="8"/>
                </a:cxn>
                <a:cxn ang="0">
                  <a:pos x="6" y="12"/>
                </a:cxn>
                <a:cxn ang="0">
                  <a:pos x="1" y="15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10" y="29"/>
                </a:cxn>
                <a:cxn ang="0">
                  <a:pos x="22" y="38"/>
                </a:cxn>
                <a:cxn ang="0">
                  <a:pos x="31" y="44"/>
                </a:cxn>
                <a:cxn ang="0">
                  <a:pos x="34" y="39"/>
                </a:cxn>
                <a:cxn ang="0">
                  <a:pos x="33" y="27"/>
                </a:cxn>
                <a:cxn ang="0">
                  <a:pos x="32" y="14"/>
                </a:cxn>
                <a:cxn ang="0">
                  <a:pos x="30" y="3"/>
                </a:cxn>
                <a:cxn ang="0">
                  <a:pos x="29" y="0"/>
                </a:cxn>
              </a:cxnLst>
              <a:rect l="0" t="0" r="r" b="b"/>
              <a:pathLst>
                <a:path w="34" h="44">
                  <a:moveTo>
                    <a:pt x="29" y="0"/>
                  </a:moveTo>
                  <a:lnTo>
                    <a:pt x="27" y="1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0" y="29"/>
                  </a:lnTo>
                  <a:lnTo>
                    <a:pt x="22" y="38"/>
                  </a:lnTo>
                  <a:lnTo>
                    <a:pt x="31" y="44"/>
                  </a:lnTo>
                  <a:lnTo>
                    <a:pt x="34" y="39"/>
                  </a:lnTo>
                  <a:lnTo>
                    <a:pt x="33" y="27"/>
                  </a:lnTo>
                  <a:lnTo>
                    <a:pt x="32" y="14"/>
                  </a:lnTo>
                  <a:lnTo>
                    <a:pt x="30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>
              <a:off x="4604" y="874"/>
              <a:ext cx="45" cy="56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0" y="53"/>
                </a:cxn>
                <a:cxn ang="0">
                  <a:pos x="2" y="49"/>
                </a:cxn>
                <a:cxn ang="0">
                  <a:pos x="5" y="46"/>
                </a:cxn>
                <a:cxn ang="0">
                  <a:pos x="9" y="44"/>
                </a:cxn>
                <a:cxn ang="0">
                  <a:pos x="15" y="42"/>
                </a:cxn>
                <a:cxn ang="0">
                  <a:pos x="21" y="38"/>
                </a:cxn>
                <a:cxn ang="0">
                  <a:pos x="26" y="35"/>
                </a:cxn>
                <a:cxn ang="0">
                  <a:pos x="31" y="29"/>
                </a:cxn>
                <a:cxn ang="0">
                  <a:pos x="36" y="22"/>
                </a:cxn>
                <a:cxn ang="0">
                  <a:pos x="40" y="15"/>
                </a:cxn>
                <a:cxn ang="0">
                  <a:pos x="45" y="9"/>
                </a:cxn>
                <a:cxn ang="0">
                  <a:pos x="51" y="5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9" y="1"/>
                </a:cxn>
                <a:cxn ang="0">
                  <a:pos x="77" y="5"/>
                </a:cxn>
                <a:cxn ang="0">
                  <a:pos x="87" y="16"/>
                </a:cxn>
                <a:cxn ang="0">
                  <a:pos x="92" y="28"/>
                </a:cxn>
                <a:cxn ang="0">
                  <a:pos x="92" y="40"/>
                </a:cxn>
                <a:cxn ang="0">
                  <a:pos x="93" y="53"/>
                </a:cxn>
                <a:cxn ang="0">
                  <a:pos x="94" y="62"/>
                </a:cxn>
                <a:cxn ang="0">
                  <a:pos x="92" y="72"/>
                </a:cxn>
                <a:cxn ang="0">
                  <a:pos x="89" y="80"/>
                </a:cxn>
                <a:cxn ang="0">
                  <a:pos x="85" y="88"/>
                </a:cxn>
                <a:cxn ang="0">
                  <a:pos x="83" y="93"/>
                </a:cxn>
                <a:cxn ang="0">
                  <a:pos x="79" y="99"/>
                </a:cxn>
                <a:cxn ang="0">
                  <a:pos x="75" y="104"/>
                </a:cxn>
                <a:cxn ang="0">
                  <a:pos x="69" y="108"/>
                </a:cxn>
                <a:cxn ang="0">
                  <a:pos x="62" y="112"/>
                </a:cxn>
                <a:cxn ang="0">
                  <a:pos x="58" y="113"/>
                </a:cxn>
                <a:cxn ang="0">
                  <a:pos x="53" y="111"/>
                </a:cxn>
                <a:cxn ang="0">
                  <a:pos x="49" y="105"/>
                </a:cxn>
                <a:cxn ang="0">
                  <a:pos x="45" y="92"/>
                </a:cxn>
                <a:cxn ang="0">
                  <a:pos x="43" y="83"/>
                </a:cxn>
                <a:cxn ang="0">
                  <a:pos x="44" y="76"/>
                </a:cxn>
                <a:cxn ang="0">
                  <a:pos x="53" y="72"/>
                </a:cxn>
                <a:cxn ang="0">
                  <a:pos x="63" y="65"/>
                </a:cxn>
                <a:cxn ang="0">
                  <a:pos x="70" y="54"/>
                </a:cxn>
                <a:cxn ang="0">
                  <a:pos x="70" y="44"/>
                </a:cxn>
                <a:cxn ang="0">
                  <a:pos x="64" y="38"/>
                </a:cxn>
                <a:cxn ang="0">
                  <a:pos x="60" y="37"/>
                </a:cxn>
                <a:cxn ang="0">
                  <a:pos x="54" y="36"/>
                </a:cxn>
                <a:cxn ang="0">
                  <a:pos x="48" y="36"/>
                </a:cxn>
                <a:cxn ang="0">
                  <a:pos x="43" y="37"/>
                </a:cxn>
                <a:cxn ang="0">
                  <a:pos x="38" y="39"/>
                </a:cxn>
                <a:cxn ang="0">
                  <a:pos x="33" y="42"/>
                </a:cxn>
                <a:cxn ang="0">
                  <a:pos x="30" y="45"/>
                </a:cxn>
                <a:cxn ang="0">
                  <a:pos x="28" y="51"/>
                </a:cxn>
                <a:cxn ang="0">
                  <a:pos x="23" y="61"/>
                </a:cxn>
                <a:cxn ang="0">
                  <a:pos x="16" y="68"/>
                </a:cxn>
                <a:cxn ang="0">
                  <a:pos x="7" y="69"/>
                </a:cxn>
                <a:cxn ang="0">
                  <a:pos x="1" y="59"/>
                </a:cxn>
              </a:cxnLst>
              <a:rect l="0" t="0" r="r" b="b"/>
              <a:pathLst>
                <a:path w="94" h="113">
                  <a:moveTo>
                    <a:pt x="1" y="59"/>
                  </a:moveTo>
                  <a:lnTo>
                    <a:pt x="0" y="53"/>
                  </a:lnTo>
                  <a:lnTo>
                    <a:pt x="2" y="49"/>
                  </a:lnTo>
                  <a:lnTo>
                    <a:pt x="5" y="46"/>
                  </a:lnTo>
                  <a:lnTo>
                    <a:pt x="9" y="44"/>
                  </a:lnTo>
                  <a:lnTo>
                    <a:pt x="15" y="42"/>
                  </a:lnTo>
                  <a:lnTo>
                    <a:pt x="21" y="38"/>
                  </a:lnTo>
                  <a:lnTo>
                    <a:pt x="26" y="35"/>
                  </a:lnTo>
                  <a:lnTo>
                    <a:pt x="31" y="29"/>
                  </a:lnTo>
                  <a:lnTo>
                    <a:pt x="36" y="22"/>
                  </a:lnTo>
                  <a:lnTo>
                    <a:pt x="40" y="15"/>
                  </a:lnTo>
                  <a:lnTo>
                    <a:pt x="45" y="9"/>
                  </a:lnTo>
                  <a:lnTo>
                    <a:pt x="51" y="5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7" y="5"/>
                  </a:lnTo>
                  <a:lnTo>
                    <a:pt x="87" y="16"/>
                  </a:lnTo>
                  <a:lnTo>
                    <a:pt x="92" y="28"/>
                  </a:lnTo>
                  <a:lnTo>
                    <a:pt x="92" y="40"/>
                  </a:lnTo>
                  <a:lnTo>
                    <a:pt x="93" y="53"/>
                  </a:lnTo>
                  <a:lnTo>
                    <a:pt x="94" y="62"/>
                  </a:lnTo>
                  <a:lnTo>
                    <a:pt x="92" y="72"/>
                  </a:lnTo>
                  <a:lnTo>
                    <a:pt x="89" y="80"/>
                  </a:lnTo>
                  <a:lnTo>
                    <a:pt x="85" y="88"/>
                  </a:lnTo>
                  <a:lnTo>
                    <a:pt x="83" y="93"/>
                  </a:lnTo>
                  <a:lnTo>
                    <a:pt x="79" y="99"/>
                  </a:lnTo>
                  <a:lnTo>
                    <a:pt x="75" y="104"/>
                  </a:lnTo>
                  <a:lnTo>
                    <a:pt x="69" y="108"/>
                  </a:lnTo>
                  <a:lnTo>
                    <a:pt x="62" y="112"/>
                  </a:lnTo>
                  <a:lnTo>
                    <a:pt x="58" y="113"/>
                  </a:lnTo>
                  <a:lnTo>
                    <a:pt x="53" y="111"/>
                  </a:lnTo>
                  <a:lnTo>
                    <a:pt x="49" y="105"/>
                  </a:lnTo>
                  <a:lnTo>
                    <a:pt x="45" y="92"/>
                  </a:lnTo>
                  <a:lnTo>
                    <a:pt x="43" y="83"/>
                  </a:lnTo>
                  <a:lnTo>
                    <a:pt x="44" y="76"/>
                  </a:lnTo>
                  <a:lnTo>
                    <a:pt x="53" y="72"/>
                  </a:lnTo>
                  <a:lnTo>
                    <a:pt x="63" y="65"/>
                  </a:lnTo>
                  <a:lnTo>
                    <a:pt x="70" y="54"/>
                  </a:lnTo>
                  <a:lnTo>
                    <a:pt x="70" y="44"/>
                  </a:lnTo>
                  <a:lnTo>
                    <a:pt x="64" y="38"/>
                  </a:lnTo>
                  <a:lnTo>
                    <a:pt x="60" y="37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3" y="37"/>
                  </a:lnTo>
                  <a:lnTo>
                    <a:pt x="38" y="39"/>
                  </a:lnTo>
                  <a:lnTo>
                    <a:pt x="33" y="42"/>
                  </a:lnTo>
                  <a:lnTo>
                    <a:pt x="30" y="45"/>
                  </a:lnTo>
                  <a:lnTo>
                    <a:pt x="28" y="51"/>
                  </a:lnTo>
                  <a:lnTo>
                    <a:pt x="23" y="61"/>
                  </a:lnTo>
                  <a:lnTo>
                    <a:pt x="16" y="68"/>
                  </a:lnTo>
                  <a:lnTo>
                    <a:pt x="7" y="69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5118" y="1206"/>
              <a:ext cx="162" cy="126"/>
            </a:xfrm>
            <a:custGeom>
              <a:avLst/>
              <a:gdLst/>
              <a:ahLst/>
              <a:cxnLst>
                <a:cxn ang="0">
                  <a:pos x="216" y="48"/>
                </a:cxn>
                <a:cxn ang="0">
                  <a:pos x="198" y="46"/>
                </a:cxn>
                <a:cxn ang="0">
                  <a:pos x="185" y="43"/>
                </a:cxn>
                <a:cxn ang="0">
                  <a:pos x="185" y="32"/>
                </a:cxn>
                <a:cxn ang="0">
                  <a:pos x="186" y="17"/>
                </a:cxn>
                <a:cxn ang="0">
                  <a:pos x="169" y="4"/>
                </a:cxn>
                <a:cxn ang="0">
                  <a:pos x="161" y="3"/>
                </a:cxn>
                <a:cxn ang="0">
                  <a:pos x="137" y="18"/>
                </a:cxn>
                <a:cxn ang="0">
                  <a:pos x="118" y="30"/>
                </a:cxn>
                <a:cxn ang="0">
                  <a:pos x="101" y="33"/>
                </a:cxn>
                <a:cxn ang="0">
                  <a:pos x="83" y="41"/>
                </a:cxn>
                <a:cxn ang="0">
                  <a:pos x="65" y="56"/>
                </a:cxn>
                <a:cxn ang="0">
                  <a:pos x="54" y="71"/>
                </a:cxn>
                <a:cxn ang="0">
                  <a:pos x="40" y="82"/>
                </a:cxn>
                <a:cxn ang="0">
                  <a:pos x="21" y="95"/>
                </a:cxn>
                <a:cxn ang="0">
                  <a:pos x="1" y="104"/>
                </a:cxn>
                <a:cxn ang="0">
                  <a:pos x="1" y="146"/>
                </a:cxn>
                <a:cxn ang="0">
                  <a:pos x="11" y="161"/>
                </a:cxn>
                <a:cxn ang="0">
                  <a:pos x="18" y="176"/>
                </a:cxn>
                <a:cxn ang="0">
                  <a:pos x="9" y="195"/>
                </a:cxn>
                <a:cxn ang="0">
                  <a:pos x="15" y="213"/>
                </a:cxn>
                <a:cxn ang="0">
                  <a:pos x="35" y="217"/>
                </a:cxn>
                <a:cxn ang="0">
                  <a:pos x="56" y="214"/>
                </a:cxn>
                <a:cxn ang="0">
                  <a:pos x="72" y="207"/>
                </a:cxn>
                <a:cxn ang="0">
                  <a:pos x="92" y="200"/>
                </a:cxn>
                <a:cxn ang="0">
                  <a:pos x="114" y="193"/>
                </a:cxn>
                <a:cxn ang="0">
                  <a:pos x="144" y="190"/>
                </a:cxn>
                <a:cxn ang="0">
                  <a:pos x="174" y="195"/>
                </a:cxn>
                <a:cxn ang="0">
                  <a:pos x="196" y="209"/>
                </a:cxn>
                <a:cxn ang="0">
                  <a:pos x="212" y="229"/>
                </a:cxn>
                <a:cxn ang="0">
                  <a:pos x="224" y="246"/>
                </a:cxn>
                <a:cxn ang="0">
                  <a:pos x="244" y="253"/>
                </a:cxn>
                <a:cxn ang="0">
                  <a:pos x="269" y="249"/>
                </a:cxn>
                <a:cxn ang="0">
                  <a:pos x="280" y="236"/>
                </a:cxn>
                <a:cxn ang="0">
                  <a:pos x="291" y="208"/>
                </a:cxn>
                <a:cxn ang="0">
                  <a:pos x="309" y="185"/>
                </a:cxn>
                <a:cxn ang="0">
                  <a:pos x="317" y="160"/>
                </a:cxn>
                <a:cxn ang="0">
                  <a:pos x="322" y="137"/>
                </a:cxn>
                <a:cxn ang="0">
                  <a:pos x="311" y="122"/>
                </a:cxn>
                <a:cxn ang="0">
                  <a:pos x="294" y="108"/>
                </a:cxn>
                <a:cxn ang="0">
                  <a:pos x="272" y="82"/>
                </a:cxn>
                <a:cxn ang="0">
                  <a:pos x="259" y="54"/>
                </a:cxn>
                <a:cxn ang="0">
                  <a:pos x="253" y="23"/>
                </a:cxn>
                <a:cxn ang="0">
                  <a:pos x="237" y="3"/>
                </a:cxn>
                <a:cxn ang="0">
                  <a:pos x="237" y="23"/>
                </a:cxn>
                <a:cxn ang="0">
                  <a:pos x="237" y="46"/>
                </a:cxn>
                <a:cxn ang="0">
                  <a:pos x="228" y="50"/>
                </a:cxn>
              </a:cxnLst>
              <a:rect l="0" t="0" r="r" b="b"/>
              <a:pathLst>
                <a:path w="324" h="253">
                  <a:moveTo>
                    <a:pt x="228" y="50"/>
                  </a:moveTo>
                  <a:lnTo>
                    <a:pt x="222" y="49"/>
                  </a:lnTo>
                  <a:lnTo>
                    <a:pt x="216" y="48"/>
                  </a:lnTo>
                  <a:lnTo>
                    <a:pt x="211" y="48"/>
                  </a:lnTo>
                  <a:lnTo>
                    <a:pt x="205" y="47"/>
                  </a:lnTo>
                  <a:lnTo>
                    <a:pt x="198" y="46"/>
                  </a:lnTo>
                  <a:lnTo>
                    <a:pt x="193" y="44"/>
                  </a:lnTo>
                  <a:lnTo>
                    <a:pt x="189" y="44"/>
                  </a:lnTo>
                  <a:lnTo>
                    <a:pt x="185" y="43"/>
                  </a:lnTo>
                  <a:lnTo>
                    <a:pt x="182" y="41"/>
                  </a:lnTo>
                  <a:lnTo>
                    <a:pt x="182" y="36"/>
                  </a:lnTo>
                  <a:lnTo>
                    <a:pt x="185" y="32"/>
                  </a:lnTo>
                  <a:lnTo>
                    <a:pt x="191" y="27"/>
                  </a:lnTo>
                  <a:lnTo>
                    <a:pt x="192" y="23"/>
                  </a:lnTo>
                  <a:lnTo>
                    <a:pt x="186" y="17"/>
                  </a:lnTo>
                  <a:lnTo>
                    <a:pt x="178" y="12"/>
                  </a:lnTo>
                  <a:lnTo>
                    <a:pt x="173" y="8"/>
                  </a:lnTo>
                  <a:lnTo>
                    <a:pt x="169" y="4"/>
                  </a:lnTo>
                  <a:lnTo>
                    <a:pt x="166" y="1"/>
                  </a:lnTo>
                  <a:lnTo>
                    <a:pt x="162" y="0"/>
                  </a:lnTo>
                  <a:lnTo>
                    <a:pt x="161" y="3"/>
                  </a:lnTo>
                  <a:lnTo>
                    <a:pt x="156" y="8"/>
                  </a:lnTo>
                  <a:lnTo>
                    <a:pt x="147" y="13"/>
                  </a:lnTo>
                  <a:lnTo>
                    <a:pt x="137" y="18"/>
                  </a:lnTo>
                  <a:lnTo>
                    <a:pt x="128" y="23"/>
                  </a:lnTo>
                  <a:lnTo>
                    <a:pt x="122" y="26"/>
                  </a:lnTo>
                  <a:lnTo>
                    <a:pt x="118" y="30"/>
                  </a:lnTo>
                  <a:lnTo>
                    <a:pt x="113" y="31"/>
                  </a:lnTo>
                  <a:lnTo>
                    <a:pt x="106" y="32"/>
                  </a:lnTo>
                  <a:lnTo>
                    <a:pt x="101" y="33"/>
                  </a:lnTo>
                  <a:lnTo>
                    <a:pt x="95" y="34"/>
                  </a:lnTo>
                  <a:lnTo>
                    <a:pt x="88" y="38"/>
                  </a:lnTo>
                  <a:lnTo>
                    <a:pt x="83" y="41"/>
                  </a:lnTo>
                  <a:lnTo>
                    <a:pt x="76" y="46"/>
                  </a:lnTo>
                  <a:lnTo>
                    <a:pt x="70" y="50"/>
                  </a:lnTo>
                  <a:lnTo>
                    <a:pt x="65" y="56"/>
                  </a:lnTo>
                  <a:lnTo>
                    <a:pt x="61" y="62"/>
                  </a:lnTo>
                  <a:lnTo>
                    <a:pt x="57" y="68"/>
                  </a:lnTo>
                  <a:lnTo>
                    <a:pt x="54" y="71"/>
                  </a:lnTo>
                  <a:lnTo>
                    <a:pt x="49" y="76"/>
                  </a:lnTo>
                  <a:lnTo>
                    <a:pt x="45" y="79"/>
                  </a:lnTo>
                  <a:lnTo>
                    <a:pt x="40" y="82"/>
                  </a:lnTo>
                  <a:lnTo>
                    <a:pt x="34" y="87"/>
                  </a:lnTo>
                  <a:lnTo>
                    <a:pt x="27" y="91"/>
                  </a:lnTo>
                  <a:lnTo>
                    <a:pt x="21" y="95"/>
                  </a:lnTo>
                  <a:lnTo>
                    <a:pt x="12" y="97"/>
                  </a:lnTo>
                  <a:lnTo>
                    <a:pt x="6" y="97"/>
                  </a:lnTo>
                  <a:lnTo>
                    <a:pt x="1" y="104"/>
                  </a:lnTo>
                  <a:lnTo>
                    <a:pt x="0" y="130"/>
                  </a:lnTo>
                  <a:lnTo>
                    <a:pt x="0" y="140"/>
                  </a:lnTo>
                  <a:lnTo>
                    <a:pt x="1" y="146"/>
                  </a:lnTo>
                  <a:lnTo>
                    <a:pt x="2" y="150"/>
                  </a:lnTo>
                  <a:lnTo>
                    <a:pt x="6" y="156"/>
                  </a:lnTo>
                  <a:lnTo>
                    <a:pt x="11" y="161"/>
                  </a:lnTo>
                  <a:lnTo>
                    <a:pt x="17" y="164"/>
                  </a:lnTo>
                  <a:lnTo>
                    <a:pt x="19" y="169"/>
                  </a:lnTo>
                  <a:lnTo>
                    <a:pt x="18" y="176"/>
                  </a:lnTo>
                  <a:lnTo>
                    <a:pt x="15" y="183"/>
                  </a:lnTo>
                  <a:lnTo>
                    <a:pt x="11" y="188"/>
                  </a:lnTo>
                  <a:lnTo>
                    <a:pt x="9" y="195"/>
                  </a:lnTo>
                  <a:lnTo>
                    <a:pt x="9" y="205"/>
                  </a:lnTo>
                  <a:lnTo>
                    <a:pt x="11" y="209"/>
                  </a:lnTo>
                  <a:lnTo>
                    <a:pt x="15" y="213"/>
                  </a:lnTo>
                  <a:lnTo>
                    <a:pt x="22" y="216"/>
                  </a:lnTo>
                  <a:lnTo>
                    <a:pt x="29" y="217"/>
                  </a:lnTo>
                  <a:lnTo>
                    <a:pt x="35" y="217"/>
                  </a:lnTo>
                  <a:lnTo>
                    <a:pt x="44" y="217"/>
                  </a:lnTo>
                  <a:lnTo>
                    <a:pt x="50" y="216"/>
                  </a:lnTo>
                  <a:lnTo>
                    <a:pt x="56" y="214"/>
                  </a:lnTo>
                  <a:lnTo>
                    <a:pt x="61" y="211"/>
                  </a:lnTo>
                  <a:lnTo>
                    <a:pt x="67" y="209"/>
                  </a:lnTo>
                  <a:lnTo>
                    <a:pt x="72" y="207"/>
                  </a:lnTo>
                  <a:lnTo>
                    <a:pt x="78" y="205"/>
                  </a:lnTo>
                  <a:lnTo>
                    <a:pt x="85" y="202"/>
                  </a:lnTo>
                  <a:lnTo>
                    <a:pt x="92" y="200"/>
                  </a:lnTo>
                  <a:lnTo>
                    <a:pt x="99" y="198"/>
                  </a:lnTo>
                  <a:lnTo>
                    <a:pt x="106" y="195"/>
                  </a:lnTo>
                  <a:lnTo>
                    <a:pt x="114" y="193"/>
                  </a:lnTo>
                  <a:lnTo>
                    <a:pt x="123" y="192"/>
                  </a:lnTo>
                  <a:lnTo>
                    <a:pt x="133" y="191"/>
                  </a:lnTo>
                  <a:lnTo>
                    <a:pt x="144" y="190"/>
                  </a:lnTo>
                  <a:lnTo>
                    <a:pt x="154" y="191"/>
                  </a:lnTo>
                  <a:lnTo>
                    <a:pt x="165" y="192"/>
                  </a:lnTo>
                  <a:lnTo>
                    <a:pt x="174" y="195"/>
                  </a:lnTo>
                  <a:lnTo>
                    <a:pt x="182" y="199"/>
                  </a:lnTo>
                  <a:lnTo>
                    <a:pt x="189" y="203"/>
                  </a:lnTo>
                  <a:lnTo>
                    <a:pt x="196" y="209"/>
                  </a:lnTo>
                  <a:lnTo>
                    <a:pt x="201" y="215"/>
                  </a:lnTo>
                  <a:lnTo>
                    <a:pt x="207" y="222"/>
                  </a:lnTo>
                  <a:lnTo>
                    <a:pt x="212" y="229"/>
                  </a:lnTo>
                  <a:lnTo>
                    <a:pt x="218" y="234"/>
                  </a:lnTo>
                  <a:lnTo>
                    <a:pt x="221" y="240"/>
                  </a:lnTo>
                  <a:lnTo>
                    <a:pt x="224" y="246"/>
                  </a:lnTo>
                  <a:lnTo>
                    <a:pt x="229" y="249"/>
                  </a:lnTo>
                  <a:lnTo>
                    <a:pt x="236" y="252"/>
                  </a:lnTo>
                  <a:lnTo>
                    <a:pt x="244" y="253"/>
                  </a:lnTo>
                  <a:lnTo>
                    <a:pt x="253" y="252"/>
                  </a:lnTo>
                  <a:lnTo>
                    <a:pt x="262" y="251"/>
                  </a:lnTo>
                  <a:lnTo>
                    <a:pt x="269" y="249"/>
                  </a:lnTo>
                  <a:lnTo>
                    <a:pt x="275" y="247"/>
                  </a:lnTo>
                  <a:lnTo>
                    <a:pt x="277" y="244"/>
                  </a:lnTo>
                  <a:lnTo>
                    <a:pt x="280" y="236"/>
                  </a:lnTo>
                  <a:lnTo>
                    <a:pt x="284" y="225"/>
                  </a:lnTo>
                  <a:lnTo>
                    <a:pt x="289" y="216"/>
                  </a:lnTo>
                  <a:lnTo>
                    <a:pt x="291" y="208"/>
                  </a:lnTo>
                  <a:lnTo>
                    <a:pt x="295" y="201"/>
                  </a:lnTo>
                  <a:lnTo>
                    <a:pt x="302" y="193"/>
                  </a:lnTo>
                  <a:lnTo>
                    <a:pt x="309" y="185"/>
                  </a:lnTo>
                  <a:lnTo>
                    <a:pt x="312" y="177"/>
                  </a:lnTo>
                  <a:lnTo>
                    <a:pt x="313" y="169"/>
                  </a:lnTo>
                  <a:lnTo>
                    <a:pt x="317" y="160"/>
                  </a:lnTo>
                  <a:lnTo>
                    <a:pt x="321" y="150"/>
                  </a:lnTo>
                  <a:lnTo>
                    <a:pt x="324" y="141"/>
                  </a:lnTo>
                  <a:lnTo>
                    <a:pt x="322" y="137"/>
                  </a:lnTo>
                  <a:lnTo>
                    <a:pt x="320" y="131"/>
                  </a:lnTo>
                  <a:lnTo>
                    <a:pt x="315" y="126"/>
                  </a:lnTo>
                  <a:lnTo>
                    <a:pt x="311" y="122"/>
                  </a:lnTo>
                  <a:lnTo>
                    <a:pt x="305" y="116"/>
                  </a:lnTo>
                  <a:lnTo>
                    <a:pt x="299" y="111"/>
                  </a:lnTo>
                  <a:lnTo>
                    <a:pt x="294" y="108"/>
                  </a:lnTo>
                  <a:lnTo>
                    <a:pt x="290" y="103"/>
                  </a:lnTo>
                  <a:lnTo>
                    <a:pt x="280" y="92"/>
                  </a:lnTo>
                  <a:lnTo>
                    <a:pt x="272" y="82"/>
                  </a:lnTo>
                  <a:lnTo>
                    <a:pt x="265" y="74"/>
                  </a:lnTo>
                  <a:lnTo>
                    <a:pt x="261" y="65"/>
                  </a:lnTo>
                  <a:lnTo>
                    <a:pt x="259" y="54"/>
                  </a:lnTo>
                  <a:lnTo>
                    <a:pt x="258" y="42"/>
                  </a:lnTo>
                  <a:lnTo>
                    <a:pt x="257" y="32"/>
                  </a:lnTo>
                  <a:lnTo>
                    <a:pt x="253" y="23"/>
                  </a:lnTo>
                  <a:lnTo>
                    <a:pt x="249" y="15"/>
                  </a:lnTo>
                  <a:lnTo>
                    <a:pt x="243" y="9"/>
                  </a:lnTo>
                  <a:lnTo>
                    <a:pt x="237" y="3"/>
                  </a:lnTo>
                  <a:lnTo>
                    <a:pt x="233" y="0"/>
                  </a:lnTo>
                  <a:lnTo>
                    <a:pt x="235" y="11"/>
                  </a:lnTo>
                  <a:lnTo>
                    <a:pt x="237" y="23"/>
                  </a:lnTo>
                  <a:lnTo>
                    <a:pt x="237" y="33"/>
                  </a:lnTo>
                  <a:lnTo>
                    <a:pt x="237" y="41"/>
                  </a:lnTo>
                  <a:lnTo>
                    <a:pt x="237" y="46"/>
                  </a:lnTo>
                  <a:lnTo>
                    <a:pt x="235" y="49"/>
                  </a:lnTo>
                  <a:lnTo>
                    <a:pt x="233" y="50"/>
                  </a:lnTo>
                  <a:lnTo>
                    <a:pt x="228" y="5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>
              <a:off x="5104" y="1130"/>
              <a:ext cx="32" cy="45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26" y="29"/>
                </a:cxn>
                <a:cxn ang="0">
                  <a:pos x="32" y="23"/>
                </a:cxn>
                <a:cxn ang="0">
                  <a:pos x="37" y="17"/>
                </a:cxn>
                <a:cxn ang="0">
                  <a:pos x="43" y="10"/>
                </a:cxn>
                <a:cxn ang="0">
                  <a:pos x="48" y="4"/>
                </a:cxn>
                <a:cxn ang="0">
                  <a:pos x="55" y="0"/>
                </a:cxn>
                <a:cxn ang="0">
                  <a:pos x="61" y="2"/>
                </a:cxn>
                <a:cxn ang="0">
                  <a:pos x="63" y="11"/>
                </a:cxn>
                <a:cxn ang="0">
                  <a:pos x="63" y="23"/>
                </a:cxn>
                <a:cxn ang="0">
                  <a:pos x="62" y="32"/>
                </a:cxn>
                <a:cxn ang="0">
                  <a:pos x="60" y="40"/>
                </a:cxn>
                <a:cxn ang="0">
                  <a:pos x="61" y="48"/>
                </a:cxn>
                <a:cxn ang="0">
                  <a:pos x="61" y="56"/>
                </a:cxn>
                <a:cxn ang="0">
                  <a:pos x="59" y="64"/>
                </a:cxn>
                <a:cxn ang="0">
                  <a:pos x="54" y="71"/>
                </a:cxn>
                <a:cxn ang="0">
                  <a:pos x="47" y="75"/>
                </a:cxn>
                <a:cxn ang="0">
                  <a:pos x="40" y="77"/>
                </a:cxn>
                <a:cxn ang="0">
                  <a:pos x="33" y="80"/>
                </a:cxn>
                <a:cxn ang="0">
                  <a:pos x="28" y="84"/>
                </a:cxn>
                <a:cxn ang="0">
                  <a:pos x="24" y="87"/>
                </a:cxn>
                <a:cxn ang="0">
                  <a:pos x="21" y="90"/>
                </a:cxn>
                <a:cxn ang="0">
                  <a:pos x="15" y="88"/>
                </a:cxn>
                <a:cxn ang="0">
                  <a:pos x="9" y="85"/>
                </a:cxn>
                <a:cxn ang="0">
                  <a:pos x="5" y="79"/>
                </a:cxn>
                <a:cxn ang="0">
                  <a:pos x="0" y="69"/>
                </a:cxn>
                <a:cxn ang="0">
                  <a:pos x="0" y="55"/>
                </a:cxn>
                <a:cxn ang="0">
                  <a:pos x="6" y="41"/>
                </a:cxn>
                <a:cxn ang="0">
                  <a:pos x="18" y="32"/>
                </a:cxn>
              </a:cxnLst>
              <a:rect l="0" t="0" r="r" b="b"/>
              <a:pathLst>
                <a:path w="63" h="90">
                  <a:moveTo>
                    <a:pt x="18" y="32"/>
                  </a:moveTo>
                  <a:lnTo>
                    <a:pt x="26" y="29"/>
                  </a:lnTo>
                  <a:lnTo>
                    <a:pt x="32" y="23"/>
                  </a:lnTo>
                  <a:lnTo>
                    <a:pt x="37" y="17"/>
                  </a:lnTo>
                  <a:lnTo>
                    <a:pt x="43" y="10"/>
                  </a:lnTo>
                  <a:lnTo>
                    <a:pt x="48" y="4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3" y="11"/>
                  </a:lnTo>
                  <a:lnTo>
                    <a:pt x="63" y="23"/>
                  </a:lnTo>
                  <a:lnTo>
                    <a:pt x="62" y="32"/>
                  </a:lnTo>
                  <a:lnTo>
                    <a:pt x="60" y="40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59" y="64"/>
                  </a:lnTo>
                  <a:lnTo>
                    <a:pt x="54" y="71"/>
                  </a:lnTo>
                  <a:lnTo>
                    <a:pt x="47" y="75"/>
                  </a:lnTo>
                  <a:lnTo>
                    <a:pt x="40" y="77"/>
                  </a:lnTo>
                  <a:lnTo>
                    <a:pt x="33" y="80"/>
                  </a:lnTo>
                  <a:lnTo>
                    <a:pt x="28" y="84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5" y="88"/>
                  </a:lnTo>
                  <a:lnTo>
                    <a:pt x="9" y="85"/>
                  </a:lnTo>
                  <a:lnTo>
                    <a:pt x="5" y="79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6" y="41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>
              <a:off x="5041" y="1153"/>
              <a:ext cx="46" cy="4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8"/>
                </a:cxn>
                <a:cxn ang="0">
                  <a:pos x="11" y="12"/>
                </a:cxn>
                <a:cxn ang="0">
                  <a:pos x="21" y="18"/>
                </a:cxn>
                <a:cxn ang="0">
                  <a:pos x="28" y="26"/>
                </a:cxn>
                <a:cxn ang="0">
                  <a:pos x="32" y="33"/>
                </a:cxn>
                <a:cxn ang="0">
                  <a:pos x="36" y="39"/>
                </a:cxn>
                <a:cxn ang="0">
                  <a:pos x="39" y="45"/>
                </a:cxn>
                <a:cxn ang="0">
                  <a:pos x="43" y="52"/>
                </a:cxn>
                <a:cxn ang="0">
                  <a:pos x="47" y="60"/>
                </a:cxn>
                <a:cxn ang="0">
                  <a:pos x="54" y="69"/>
                </a:cxn>
                <a:cxn ang="0">
                  <a:pos x="61" y="78"/>
                </a:cxn>
                <a:cxn ang="0">
                  <a:pos x="69" y="88"/>
                </a:cxn>
                <a:cxn ang="0">
                  <a:pos x="75" y="91"/>
                </a:cxn>
                <a:cxn ang="0">
                  <a:pos x="82" y="91"/>
                </a:cxn>
                <a:cxn ang="0">
                  <a:pos x="89" y="90"/>
                </a:cxn>
                <a:cxn ang="0">
                  <a:pos x="95" y="86"/>
                </a:cxn>
                <a:cxn ang="0">
                  <a:pos x="96" y="80"/>
                </a:cxn>
                <a:cxn ang="0">
                  <a:pos x="94" y="73"/>
                </a:cxn>
                <a:cxn ang="0">
                  <a:pos x="89" y="65"/>
                </a:cxn>
                <a:cxn ang="0">
                  <a:pos x="82" y="60"/>
                </a:cxn>
                <a:cxn ang="0">
                  <a:pos x="76" y="55"/>
                </a:cxn>
                <a:cxn ang="0">
                  <a:pos x="71" y="50"/>
                </a:cxn>
                <a:cxn ang="0">
                  <a:pos x="64" y="46"/>
                </a:cxn>
                <a:cxn ang="0">
                  <a:pos x="58" y="41"/>
                </a:cxn>
                <a:cxn ang="0">
                  <a:pos x="53" y="37"/>
                </a:cxn>
                <a:cxn ang="0">
                  <a:pos x="49" y="32"/>
                </a:cxn>
                <a:cxn ang="0">
                  <a:pos x="45" y="27"/>
                </a:cxn>
                <a:cxn ang="0">
                  <a:pos x="42" y="23"/>
                </a:cxn>
                <a:cxn ang="0">
                  <a:pos x="38" y="17"/>
                </a:cxn>
                <a:cxn ang="0">
                  <a:pos x="34" y="12"/>
                </a:cxn>
                <a:cxn ang="0">
                  <a:pos x="29" y="9"/>
                </a:cxn>
                <a:cxn ang="0">
                  <a:pos x="23" y="8"/>
                </a:cxn>
                <a:cxn ang="0">
                  <a:pos x="18" y="6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0" y="2"/>
                </a:cxn>
              </a:cxnLst>
              <a:rect l="0" t="0" r="r" b="b"/>
              <a:pathLst>
                <a:path w="96" h="91">
                  <a:moveTo>
                    <a:pt x="0" y="2"/>
                  </a:moveTo>
                  <a:lnTo>
                    <a:pt x="1" y="8"/>
                  </a:lnTo>
                  <a:lnTo>
                    <a:pt x="11" y="12"/>
                  </a:lnTo>
                  <a:lnTo>
                    <a:pt x="21" y="18"/>
                  </a:lnTo>
                  <a:lnTo>
                    <a:pt x="28" y="26"/>
                  </a:lnTo>
                  <a:lnTo>
                    <a:pt x="32" y="33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3" y="52"/>
                  </a:lnTo>
                  <a:lnTo>
                    <a:pt x="47" y="60"/>
                  </a:lnTo>
                  <a:lnTo>
                    <a:pt x="54" y="69"/>
                  </a:lnTo>
                  <a:lnTo>
                    <a:pt x="61" y="78"/>
                  </a:lnTo>
                  <a:lnTo>
                    <a:pt x="69" y="88"/>
                  </a:lnTo>
                  <a:lnTo>
                    <a:pt x="75" y="91"/>
                  </a:lnTo>
                  <a:lnTo>
                    <a:pt x="82" y="91"/>
                  </a:lnTo>
                  <a:lnTo>
                    <a:pt x="89" y="90"/>
                  </a:lnTo>
                  <a:lnTo>
                    <a:pt x="95" y="86"/>
                  </a:lnTo>
                  <a:lnTo>
                    <a:pt x="96" y="80"/>
                  </a:lnTo>
                  <a:lnTo>
                    <a:pt x="94" y="73"/>
                  </a:lnTo>
                  <a:lnTo>
                    <a:pt x="89" y="65"/>
                  </a:lnTo>
                  <a:lnTo>
                    <a:pt x="82" y="60"/>
                  </a:lnTo>
                  <a:lnTo>
                    <a:pt x="76" y="55"/>
                  </a:lnTo>
                  <a:lnTo>
                    <a:pt x="71" y="50"/>
                  </a:lnTo>
                  <a:lnTo>
                    <a:pt x="64" y="46"/>
                  </a:lnTo>
                  <a:lnTo>
                    <a:pt x="58" y="41"/>
                  </a:lnTo>
                  <a:lnTo>
                    <a:pt x="53" y="37"/>
                  </a:lnTo>
                  <a:lnTo>
                    <a:pt x="49" y="32"/>
                  </a:lnTo>
                  <a:lnTo>
                    <a:pt x="45" y="27"/>
                  </a:lnTo>
                  <a:lnTo>
                    <a:pt x="42" y="23"/>
                  </a:lnTo>
                  <a:lnTo>
                    <a:pt x="38" y="17"/>
                  </a:lnTo>
                  <a:lnTo>
                    <a:pt x="34" y="12"/>
                  </a:lnTo>
                  <a:lnTo>
                    <a:pt x="29" y="9"/>
                  </a:lnTo>
                  <a:lnTo>
                    <a:pt x="23" y="8"/>
                  </a:lnTo>
                  <a:lnTo>
                    <a:pt x="18" y="6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>
              <a:off x="5194" y="967"/>
              <a:ext cx="52" cy="51"/>
            </a:xfrm>
            <a:custGeom>
              <a:avLst/>
              <a:gdLst/>
              <a:ahLst/>
              <a:cxnLst>
                <a:cxn ang="0">
                  <a:pos x="63" y="91"/>
                </a:cxn>
                <a:cxn ang="0">
                  <a:pos x="74" y="79"/>
                </a:cxn>
                <a:cxn ang="0">
                  <a:pos x="83" y="65"/>
                </a:cxn>
                <a:cxn ang="0">
                  <a:pos x="89" y="50"/>
                </a:cxn>
                <a:cxn ang="0">
                  <a:pos x="91" y="39"/>
                </a:cxn>
                <a:cxn ang="0">
                  <a:pos x="94" y="30"/>
                </a:cxn>
                <a:cxn ang="0">
                  <a:pos x="99" y="20"/>
                </a:cxn>
                <a:cxn ang="0">
                  <a:pos x="102" y="11"/>
                </a:cxn>
                <a:cxn ang="0">
                  <a:pos x="97" y="3"/>
                </a:cxn>
                <a:cxn ang="0">
                  <a:pos x="87" y="0"/>
                </a:cxn>
                <a:cxn ang="0">
                  <a:pos x="83" y="1"/>
                </a:cxn>
                <a:cxn ang="0">
                  <a:pos x="81" y="7"/>
                </a:cxn>
                <a:cxn ang="0">
                  <a:pos x="78" y="15"/>
                </a:cxn>
                <a:cxn ang="0">
                  <a:pos x="75" y="26"/>
                </a:cxn>
                <a:cxn ang="0">
                  <a:pos x="68" y="39"/>
                </a:cxn>
                <a:cxn ang="0">
                  <a:pos x="61" y="50"/>
                </a:cxn>
                <a:cxn ang="0">
                  <a:pos x="54" y="61"/>
                </a:cxn>
                <a:cxn ang="0">
                  <a:pos x="49" y="65"/>
                </a:cxn>
                <a:cxn ang="0">
                  <a:pos x="41" y="70"/>
                </a:cxn>
                <a:cxn ang="0">
                  <a:pos x="33" y="75"/>
                </a:cxn>
                <a:cxn ang="0">
                  <a:pos x="24" y="79"/>
                </a:cxn>
                <a:cxn ang="0">
                  <a:pos x="15" y="83"/>
                </a:cxn>
                <a:cxn ang="0">
                  <a:pos x="7" y="86"/>
                </a:cxn>
                <a:cxn ang="0">
                  <a:pos x="2" y="87"/>
                </a:cxn>
                <a:cxn ang="0">
                  <a:pos x="0" y="88"/>
                </a:cxn>
                <a:cxn ang="0">
                  <a:pos x="6" y="94"/>
                </a:cxn>
                <a:cxn ang="0">
                  <a:pos x="14" y="98"/>
                </a:cxn>
                <a:cxn ang="0">
                  <a:pos x="22" y="101"/>
                </a:cxn>
                <a:cxn ang="0">
                  <a:pos x="30" y="101"/>
                </a:cxn>
                <a:cxn ang="0">
                  <a:pos x="39" y="101"/>
                </a:cxn>
                <a:cxn ang="0">
                  <a:pos x="47" y="99"/>
                </a:cxn>
                <a:cxn ang="0">
                  <a:pos x="56" y="95"/>
                </a:cxn>
                <a:cxn ang="0">
                  <a:pos x="63" y="91"/>
                </a:cxn>
              </a:cxnLst>
              <a:rect l="0" t="0" r="r" b="b"/>
              <a:pathLst>
                <a:path w="102" h="101">
                  <a:moveTo>
                    <a:pt x="63" y="91"/>
                  </a:moveTo>
                  <a:lnTo>
                    <a:pt x="74" y="79"/>
                  </a:lnTo>
                  <a:lnTo>
                    <a:pt x="83" y="65"/>
                  </a:lnTo>
                  <a:lnTo>
                    <a:pt x="89" y="50"/>
                  </a:lnTo>
                  <a:lnTo>
                    <a:pt x="91" y="39"/>
                  </a:lnTo>
                  <a:lnTo>
                    <a:pt x="94" y="30"/>
                  </a:lnTo>
                  <a:lnTo>
                    <a:pt x="99" y="20"/>
                  </a:lnTo>
                  <a:lnTo>
                    <a:pt x="102" y="11"/>
                  </a:lnTo>
                  <a:lnTo>
                    <a:pt x="97" y="3"/>
                  </a:lnTo>
                  <a:lnTo>
                    <a:pt x="87" y="0"/>
                  </a:lnTo>
                  <a:lnTo>
                    <a:pt x="83" y="1"/>
                  </a:lnTo>
                  <a:lnTo>
                    <a:pt x="81" y="7"/>
                  </a:lnTo>
                  <a:lnTo>
                    <a:pt x="78" y="15"/>
                  </a:lnTo>
                  <a:lnTo>
                    <a:pt x="75" y="26"/>
                  </a:lnTo>
                  <a:lnTo>
                    <a:pt x="68" y="39"/>
                  </a:lnTo>
                  <a:lnTo>
                    <a:pt x="61" y="50"/>
                  </a:lnTo>
                  <a:lnTo>
                    <a:pt x="54" y="61"/>
                  </a:lnTo>
                  <a:lnTo>
                    <a:pt x="49" y="65"/>
                  </a:lnTo>
                  <a:lnTo>
                    <a:pt x="41" y="70"/>
                  </a:lnTo>
                  <a:lnTo>
                    <a:pt x="33" y="75"/>
                  </a:lnTo>
                  <a:lnTo>
                    <a:pt x="24" y="79"/>
                  </a:lnTo>
                  <a:lnTo>
                    <a:pt x="15" y="83"/>
                  </a:lnTo>
                  <a:lnTo>
                    <a:pt x="7" y="86"/>
                  </a:lnTo>
                  <a:lnTo>
                    <a:pt x="2" y="87"/>
                  </a:lnTo>
                  <a:lnTo>
                    <a:pt x="0" y="88"/>
                  </a:lnTo>
                  <a:lnTo>
                    <a:pt x="6" y="94"/>
                  </a:lnTo>
                  <a:lnTo>
                    <a:pt x="14" y="98"/>
                  </a:lnTo>
                  <a:lnTo>
                    <a:pt x="22" y="101"/>
                  </a:lnTo>
                  <a:lnTo>
                    <a:pt x="30" y="101"/>
                  </a:lnTo>
                  <a:lnTo>
                    <a:pt x="39" y="101"/>
                  </a:lnTo>
                  <a:lnTo>
                    <a:pt x="47" y="99"/>
                  </a:lnTo>
                  <a:lnTo>
                    <a:pt x="56" y="95"/>
                  </a:lnTo>
                  <a:lnTo>
                    <a:pt x="63" y="91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>
              <a:off x="5197" y="1168"/>
              <a:ext cx="67" cy="35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9" y="2"/>
                </a:cxn>
                <a:cxn ang="0">
                  <a:pos x="34" y="1"/>
                </a:cxn>
                <a:cxn ang="0">
                  <a:pos x="40" y="1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5" y="1"/>
                </a:cxn>
                <a:cxn ang="0">
                  <a:pos x="59" y="3"/>
                </a:cxn>
                <a:cxn ang="0">
                  <a:pos x="65" y="7"/>
                </a:cxn>
                <a:cxn ang="0">
                  <a:pos x="71" y="11"/>
                </a:cxn>
                <a:cxn ang="0">
                  <a:pos x="77" y="16"/>
                </a:cxn>
                <a:cxn ang="0">
                  <a:pos x="81" y="22"/>
                </a:cxn>
                <a:cxn ang="0">
                  <a:pos x="87" y="26"/>
                </a:cxn>
                <a:cxn ang="0">
                  <a:pos x="91" y="32"/>
                </a:cxn>
                <a:cxn ang="0">
                  <a:pos x="97" y="37"/>
                </a:cxn>
                <a:cxn ang="0">
                  <a:pos x="102" y="40"/>
                </a:cxn>
                <a:cxn ang="0">
                  <a:pos x="108" y="43"/>
                </a:cxn>
                <a:cxn ang="0">
                  <a:pos x="118" y="50"/>
                </a:cxn>
                <a:cxn ang="0">
                  <a:pos x="127" y="58"/>
                </a:cxn>
                <a:cxn ang="0">
                  <a:pos x="133" y="67"/>
                </a:cxn>
                <a:cxn ang="0">
                  <a:pos x="135" y="70"/>
                </a:cxn>
                <a:cxn ang="0">
                  <a:pos x="96" y="61"/>
                </a:cxn>
                <a:cxn ang="0">
                  <a:pos x="72" y="64"/>
                </a:cxn>
                <a:cxn ang="0">
                  <a:pos x="70" y="64"/>
                </a:cxn>
                <a:cxn ang="0">
                  <a:pos x="65" y="64"/>
                </a:cxn>
                <a:cxn ang="0">
                  <a:pos x="58" y="63"/>
                </a:cxn>
                <a:cxn ang="0">
                  <a:pos x="50" y="61"/>
                </a:cxn>
                <a:cxn ang="0">
                  <a:pos x="41" y="57"/>
                </a:cxn>
                <a:cxn ang="0">
                  <a:pos x="32" y="53"/>
                </a:cxn>
                <a:cxn ang="0">
                  <a:pos x="25" y="46"/>
                </a:cxn>
                <a:cxn ang="0">
                  <a:pos x="20" y="37"/>
                </a:cxn>
                <a:cxn ang="0">
                  <a:pos x="17" y="31"/>
                </a:cxn>
                <a:cxn ang="0">
                  <a:pos x="11" y="25"/>
                </a:cxn>
                <a:cxn ang="0">
                  <a:pos x="6" y="22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3" y="9"/>
                </a:cxn>
                <a:cxn ang="0">
                  <a:pos x="11" y="5"/>
                </a:cxn>
                <a:cxn ang="0">
                  <a:pos x="24" y="3"/>
                </a:cxn>
              </a:cxnLst>
              <a:rect l="0" t="0" r="r" b="b"/>
              <a:pathLst>
                <a:path w="135" h="70">
                  <a:moveTo>
                    <a:pt x="24" y="3"/>
                  </a:moveTo>
                  <a:lnTo>
                    <a:pt x="29" y="2"/>
                  </a:lnTo>
                  <a:lnTo>
                    <a:pt x="34" y="1"/>
                  </a:lnTo>
                  <a:lnTo>
                    <a:pt x="40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5" y="7"/>
                  </a:lnTo>
                  <a:lnTo>
                    <a:pt x="71" y="11"/>
                  </a:lnTo>
                  <a:lnTo>
                    <a:pt x="77" y="16"/>
                  </a:lnTo>
                  <a:lnTo>
                    <a:pt x="81" y="22"/>
                  </a:lnTo>
                  <a:lnTo>
                    <a:pt x="87" y="26"/>
                  </a:lnTo>
                  <a:lnTo>
                    <a:pt x="91" y="32"/>
                  </a:lnTo>
                  <a:lnTo>
                    <a:pt x="97" y="37"/>
                  </a:lnTo>
                  <a:lnTo>
                    <a:pt x="102" y="40"/>
                  </a:lnTo>
                  <a:lnTo>
                    <a:pt x="108" y="43"/>
                  </a:lnTo>
                  <a:lnTo>
                    <a:pt x="118" y="50"/>
                  </a:lnTo>
                  <a:lnTo>
                    <a:pt x="127" y="58"/>
                  </a:lnTo>
                  <a:lnTo>
                    <a:pt x="133" y="67"/>
                  </a:lnTo>
                  <a:lnTo>
                    <a:pt x="135" y="70"/>
                  </a:lnTo>
                  <a:lnTo>
                    <a:pt x="96" y="61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5" y="64"/>
                  </a:lnTo>
                  <a:lnTo>
                    <a:pt x="58" y="63"/>
                  </a:lnTo>
                  <a:lnTo>
                    <a:pt x="50" y="61"/>
                  </a:lnTo>
                  <a:lnTo>
                    <a:pt x="41" y="57"/>
                  </a:lnTo>
                  <a:lnTo>
                    <a:pt x="32" y="53"/>
                  </a:lnTo>
                  <a:lnTo>
                    <a:pt x="25" y="46"/>
                  </a:lnTo>
                  <a:lnTo>
                    <a:pt x="20" y="37"/>
                  </a:lnTo>
                  <a:lnTo>
                    <a:pt x="17" y="31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3" y="9"/>
                  </a:lnTo>
                  <a:lnTo>
                    <a:pt x="11" y="5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>
              <a:off x="5323" y="1334"/>
              <a:ext cx="32" cy="38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22" y="38"/>
                </a:cxn>
                <a:cxn ang="0">
                  <a:pos x="28" y="35"/>
                </a:cxn>
                <a:cxn ang="0">
                  <a:pos x="35" y="29"/>
                </a:cxn>
                <a:cxn ang="0">
                  <a:pos x="40" y="22"/>
                </a:cxn>
                <a:cxn ang="0">
                  <a:pos x="47" y="16"/>
                </a:cxn>
                <a:cxn ang="0">
                  <a:pos x="53" y="10"/>
                </a:cxn>
                <a:cxn ang="0">
                  <a:pos x="58" y="5"/>
                </a:cxn>
                <a:cxn ang="0">
                  <a:pos x="60" y="2"/>
                </a:cxn>
                <a:cxn ang="0">
                  <a:pos x="62" y="0"/>
                </a:cxn>
                <a:cxn ang="0">
                  <a:pos x="62" y="3"/>
                </a:cxn>
                <a:cxn ang="0">
                  <a:pos x="62" y="10"/>
                </a:cxn>
                <a:cxn ang="0">
                  <a:pos x="61" y="20"/>
                </a:cxn>
                <a:cxn ang="0">
                  <a:pos x="59" y="30"/>
                </a:cxn>
                <a:cxn ang="0">
                  <a:pos x="53" y="38"/>
                </a:cxn>
                <a:cxn ang="0">
                  <a:pos x="46" y="44"/>
                </a:cxn>
                <a:cxn ang="0">
                  <a:pos x="39" y="48"/>
                </a:cxn>
                <a:cxn ang="0">
                  <a:pos x="36" y="51"/>
                </a:cxn>
                <a:cxn ang="0">
                  <a:pos x="34" y="58"/>
                </a:cxn>
                <a:cxn ang="0">
                  <a:pos x="34" y="66"/>
                </a:cxn>
                <a:cxn ang="0">
                  <a:pos x="34" y="72"/>
                </a:cxn>
                <a:cxn ang="0">
                  <a:pos x="29" y="75"/>
                </a:cxn>
                <a:cxn ang="0">
                  <a:pos x="20" y="76"/>
                </a:cxn>
                <a:cxn ang="0">
                  <a:pos x="8" y="74"/>
                </a:cxn>
                <a:cxn ang="0">
                  <a:pos x="1" y="68"/>
                </a:cxn>
                <a:cxn ang="0">
                  <a:pos x="0" y="60"/>
                </a:cxn>
                <a:cxn ang="0">
                  <a:pos x="2" y="51"/>
                </a:cxn>
                <a:cxn ang="0">
                  <a:pos x="8" y="44"/>
                </a:cxn>
                <a:cxn ang="0">
                  <a:pos x="17" y="41"/>
                </a:cxn>
              </a:cxnLst>
              <a:rect l="0" t="0" r="r" b="b"/>
              <a:pathLst>
                <a:path w="62" h="76">
                  <a:moveTo>
                    <a:pt x="17" y="41"/>
                  </a:moveTo>
                  <a:lnTo>
                    <a:pt x="22" y="38"/>
                  </a:lnTo>
                  <a:lnTo>
                    <a:pt x="28" y="35"/>
                  </a:lnTo>
                  <a:lnTo>
                    <a:pt x="35" y="29"/>
                  </a:lnTo>
                  <a:lnTo>
                    <a:pt x="40" y="22"/>
                  </a:lnTo>
                  <a:lnTo>
                    <a:pt x="47" y="16"/>
                  </a:lnTo>
                  <a:lnTo>
                    <a:pt x="53" y="10"/>
                  </a:lnTo>
                  <a:lnTo>
                    <a:pt x="58" y="5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2" y="3"/>
                  </a:lnTo>
                  <a:lnTo>
                    <a:pt x="62" y="10"/>
                  </a:lnTo>
                  <a:lnTo>
                    <a:pt x="61" y="20"/>
                  </a:lnTo>
                  <a:lnTo>
                    <a:pt x="59" y="30"/>
                  </a:lnTo>
                  <a:lnTo>
                    <a:pt x="53" y="38"/>
                  </a:lnTo>
                  <a:lnTo>
                    <a:pt x="46" y="44"/>
                  </a:lnTo>
                  <a:lnTo>
                    <a:pt x="39" y="48"/>
                  </a:lnTo>
                  <a:lnTo>
                    <a:pt x="36" y="51"/>
                  </a:lnTo>
                  <a:lnTo>
                    <a:pt x="34" y="58"/>
                  </a:lnTo>
                  <a:lnTo>
                    <a:pt x="34" y="66"/>
                  </a:lnTo>
                  <a:lnTo>
                    <a:pt x="34" y="72"/>
                  </a:lnTo>
                  <a:lnTo>
                    <a:pt x="29" y="75"/>
                  </a:lnTo>
                  <a:lnTo>
                    <a:pt x="20" y="76"/>
                  </a:lnTo>
                  <a:lnTo>
                    <a:pt x="8" y="74"/>
                  </a:lnTo>
                  <a:lnTo>
                    <a:pt x="1" y="68"/>
                  </a:lnTo>
                  <a:lnTo>
                    <a:pt x="0" y="60"/>
                  </a:lnTo>
                  <a:lnTo>
                    <a:pt x="2" y="51"/>
                  </a:lnTo>
                  <a:lnTo>
                    <a:pt x="8" y="44"/>
                  </a:lnTo>
                  <a:lnTo>
                    <a:pt x="17" y="41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>
              <a:off x="5357" y="1307"/>
              <a:ext cx="25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9" y="5"/>
                </a:cxn>
                <a:cxn ang="0">
                  <a:pos x="16" y="14"/>
                </a:cxn>
                <a:cxn ang="0">
                  <a:pos x="22" y="23"/>
                </a:cxn>
                <a:cxn ang="0">
                  <a:pos x="26" y="28"/>
                </a:cxn>
                <a:cxn ang="0">
                  <a:pos x="32" y="28"/>
                </a:cxn>
                <a:cxn ang="0">
                  <a:pos x="39" y="28"/>
                </a:cxn>
                <a:cxn ang="0">
                  <a:pos x="46" y="29"/>
                </a:cxn>
                <a:cxn ang="0">
                  <a:pos x="49" y="32"/>
                </a:cxn>
                <a:cxn ang="0">
                  <a:pos x="49" y="38"/>
                </a:cxn>
                <a:cxn ang="0">
                  <a:pos x="47" y="44"/>
                </a:cxn>
                <a:cxn ang="0">
                  <a:pos x="42" y="51"/>
                </a:cxn>
                <a:cxn ang="0">
                  <a:pos x="38" y="57"/>
                </a:cxn>
                <a:cxn ang="0">
                  <a:pos x="33" y="60"/>
                </a:cxn>
                <a:cxn ang="0">
                  <a:pos x="29" y="62"/>
                </a:cxn>
                <a:cxn ang="0">
                  <a:pos x="23" y="61"/>
                </a:cxn>
                <a:cxn ang="0">
                  <a:pos x="18" y="57"/>
                </a:cxn>
                <a:cxn ang="0">
                  <a:pos x="15" y="50"/>
                </a:cxn>
                <a:cxn ang="0">
                  <a:pos x="12" y="43"/>
                </a:cxn>
                <a:cxn ang="0">
                  <a:pos x="11" y="36"/>
                </a:cxn>
                <a:cxn ang="0">
                  <a:pos x="11" y="31"/>
                </a:cxn>
                <a:cxn ang="0">
                  <a:pos x="10" y="25"/>
                </a:cxn>
                <a:cxn ang="0">
                  <a:pos x="7" y="19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r" b="b"/>
              <a:pathLst>
                <a:path w="49" h="62">
                  <a:moveTo>
                    <a:pt x="2" y="0"/>
                  </a:moveTo>
                  <a:lnTo>
                    <a:pt x="9" y="5"/>
                  </a:lnTo>
                  <a:lnTo>
                    <a:pt x="16" y="14"/>
                  </a:lnTo>
                  <a:lnTo>
                    <a:pt x="22" y="23"/>
                  </a:lnTo>
                  <a:lnTo>
                    <a:pt x="26" y="28"/>
                  </a:lnTo>
                  <a:lnTo>
                    <a:pt x="32" y="28"/>
                  </a:lnTo>
                  <a:lnTo>
                    <a:pt x="39" y="28"/>
                  </a:lnTo>
                  <a:lnTo>
                    <a:pt x="46" y="29"/>
                  </a:lnTo>
                  <a:lnTo>
                    <a:pt x="49" y="32"/>
                  </a:lnTo>
                  <a:lnTo>
                    <a:pt x="49" y="38"/>
                  </a:lnTo>
                  <a:lnTo>
                    <a:pt x="47" y="44"/>
                  </a:lnTo>
                  <a:lnTo>
                    <a:pt x="42" y="51"/>
                  </a:lnTo>
                  <a:lnTo>
                    <a:pt x="38" y="57"/>
                  </a:lnTo>
                  <a:lnTo>
                    <a:pt x="33" y="60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8" y="57"/>
                  </a:lnTo>
                  <a:lnTo>
                    <a:pt x="15" y="50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1" y="31"/>
                  </a:lnTo>
                  <a:lnTo>
                    <a:pt x="10" y="25"/>
                  </a:lnTo>
                  <a:lnTo>
                    <a:pt x="7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>
              <a:off x="4301" y="1083"/>
              <a:ext cx="44" cy="2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18" y="2"/>
                </a:cxn>
                <a:cxn ang="0">
                  <a:pos x="28" y="7"/>
                </a:cxn>
                <a:cxn ang="0">
                  <a:pos x="38" y="12"/>
                </a:cxn>
                <a:cxn ang="0">
                  <a:pos x="48" y="17"/>
                </a:cxn>
                <a:cxn ang="0">
                  <a:pos x="57" y="23"/>
                </a:cxn>
                <a:cxn ang="0">
                  <a:pos x="64" y="27"/>
                </a:cxn>
                <a:cxn ang="0">
                  <a:pos x="76" y="31"/>
                </a:cxn>
                <a:cxn ang="0">
                  <a:pos x="85" y="37"/>
                </a:cxn>
                <a:cxn ang="0">
                  <a:pos x="87" y="42"/>
                </a:cxn>
                <a:cxn ang="0">
                  <a:pos x="82" y="44"/>
                </a:cxn>
                <a:cxn ang="0">
                  <a:pos x="76" y="44"/>
                </a:cxn>
                <a:cxn ang="0">
                  <a:pos x="69" y="43"/>
                </a:cxn>
                <a:cxn ang="0">
                  <a:pos x="63" y="42"/>
                </a:cxn>
                <a:cxn ang="0">
                  <a:pos x="56" y="40"/>
                </a:cxn>
                <a:cxn ang="0">
                  <a:pos x="51" y="40"/>
                </a:cxn>
                <a:cxn ang="0">
                  <a:pos x="46" y="39"/>
                </a:cxn>
                <a:cxn ang="0">
                  <a:pos x="44" y="38"/>
                </a:cxn>
                <a:cxn ang="0">
                  <a:pos x="42" y="38"/>
                </a:cxn>
                <a:cxn ang="0">
                  <a:pos x="40" y="37"/>
                </a:cxn>
                <a:cxn ang="0">
                  <a:pos x="36" y="35"/>
                </a:cxn>
                <a:cxn ang="0">
                  <a:pos x="29" y="31"/>
                </a:cxn>
                <a:cxn ang="0">
                  <a:pos x="21" y="27"/>
                </a:cxn>
                <a:cxn ang="0">
                  <a:pos x="13" y="21"/>
                </a:cxn>
                <a:cxn ang="0">
                  <a:pos x="6" y="15"/>
                </a:cxn>
                <a:cxn ang="0">
                  <a:pos x="1" y="9"/>
                </a:cxn>
                <a:cxn ang="0">
                  <a:pos x="0" y="5"/>
                </a:cxn>
              </a:cxnLst>
              <a:rect l="0" t="0" r="r" b="b"/>
              <a:pathLst>
                <a:path w="87" h="44">
                  <a:moveTo>
                    <a:pt x="0" y="5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28" y="7"/>
                  </a:lnTo>
                  <a:lnTo>
                    <a:pt x="38" y="12"/>
                  </a:lnTo>
                  <a:lnTo>
                    <a:pt x="48" y="17"/>
                  </a:lnTo>
                  <a:lnTo>
                    <a:pt x="57" y="23"/>
                  </a:lnTo>
                  <a:lnTo>
                    <a:pt x="64" y="27"/>
                  </a:lnTo>
                  <a:lnTo>
                    <a:pt x="76" y="31"/>
                  </a:lnTo>
                  <a:lnTo>
                    <a:pt x="85" y="37"/>
                  </a:lnTo>
                  <a:lnTo>
                    <a:pt x="87" y="42"/>
                  </a:lnTo>
                  <a:lnTo>
                    <a:pt x="82" y="44"/>
                  </a:lnTo>
                  <a:lnTo>
                    <a:pt x="76" y="44"/>
                  </a:lnTo>
                  <a:lnTo>
                    <a:pt x="69" y="43"/>
                  </a:lnTo>
                  <a:lnTo>
                    <a:pt x="63" y="42"/>
                  </a:lnTo>
                  <a:lnTo>
                    <a:pt x="56" y="40"/>
                  </a:lnTo>
                  <a:lnTo>
                    <a:pt x="51" y="40"/>
                  </a:lnTo>
                  <a:lnTo>
                    <a:pt x="46" y="39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0" y="37"/>
                  </a:lnTo>
                  <a:lnTo>
                    <a:pt x="36" y="35"/>
                  </a:lnTo>
                  <a:lnTo>
                    <a:pt x="29" y="31"/>
                  </a:lnTo>
                  <a:lnTo>
                    <a:pt x="21" y="27"/>
                  </a:lnTo>
                  <a:lnTo>
                    <a:pt x="13" y="21"/>
                  </a:lnTo>
                  <a:lnTo>
                    <a:pt x="6" y="15"/>
                  </a:lnTo>
                  <a:lnTo>
                    <a:pt x="1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>
              <a:off x="4812" y="1211"/>
              <a:ext cx="31" cy="66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53" y="0"/>
                </a:cxn>
                <a:cxn ang="0">
                  <a:pos x="59" y="2"/>
                </a:cxn>
                <a:cxn ang="0">
                  <a:pos x="62" y="9"/>
                </a:cxn>
                <a:cxn ang="0">
                  <a:pos x="62" y="18"/>
                </a:cxn>
                <a:cxn ang="0">
                  <a:pos x="61" y="29"/>
                </a:cxn>
                <a:cxn ang="0">
                  <a:pos x="59" y="40"/>
                </a:cxn>
                <a:cxn ang="0">
                  <a:pos x="56" y="51"/>
                </a:cxn>
                <a:cxn ang="0">
                  <a:pos x="55" y="60"/>
                </a:cxn>
                <a:cxn ang="0">
                  <a:pos x="55" y="77"/>
                </a:cxn>
                <a:cxn ang="0">
                  <a:pos x="54" y="94"/>
                </a:cxn>
                <a:cxn ang="0">
                  <a:pos x="52" y="109"/>
                </a:cxn>
                <a:cxn ang="0">
                  <a:pos x="49" y="119"/>
                </a:cxn>
                <a:cxn ang="0">
                  <a:pos x="47" y="121"/>
                </a:cxn>
                <a:cxn ang="0">
                  <a:pos x="44" y="123"/>
                </a:cxn>
                <a:cxn ang="0">
                  <a:pos x="38" y="125"/>
                </a:cxn>
                <a:cxn ang="0">
                  <a:pos x="32" y="128"/>
                </a:cxn>
                <a:cxn ang="0">
                  <a:pos x="25" y="128"/>
                </a:cxn>
                <a:cxn ang="0">
                  <a:pos x="19" y="127"/>
                </a:cxn>
                <a:cxn ang="0">
                  <a:pos x="15" y="122"/>
                </a:cxn>
                <a:cxn ang="0">
                  <a:pos x="10" y="116"/>
                </a:cxn>
                <a:cxn ang="0">
                  <a:pos x="4" y="100"/>
                </a:cxn>
                <a:cxn ang="0">
                  <a:pos x="1" y="86"/>
                </a:cxn>
                <a:cxn ang="0">
                  <a:pos x="0" y="75"/>
                </a:cxn>
                <a:cxn ang="0">
                  <a:pos x="1" y="67"/>
                </a:cxn>
                <a:cxn ang="0">
                  <a:pos x="4" y="59"/>
                </a:cxn>
                <a:cxn ang="0">
                  <a:pos x="10" y="49"/>
                </a:cxn>
                <a:cxn ang="0">
                  <a:pos x="18" y="43"/>
                </a:cxn>
                <a:cxn ang="0">
                  <a:pos x="25" y="40"/>
                </a:cxn>
                <a:cxn ang="0">
                  <a:pos x="30" y="34"/>
                </a:cxn>
                <a:cxn ang="0">
                  <a:pos x="33" y="22"/>
                </a:cxn>
                <a:cxn ang="0">
                  <a:pos x="37" y="9"/>
                </a:cxn>
                <a:cxn ang="0">
                  <a:pos x="41" y="2"/>
                </a:cxn>
              </a:cxnLst>
              <a:rect l="0" t="0" r="r" b="b"/>
              <a:pathLst>
                <a:path w="62" h="128">
                  <a:moveTo>
                    <a:pt x="41" y="2"/>
                  </a:moveTo>
                  <a:lnTo>
                    <a:pt x="53" y="0"/>
                  </a:lnTo>
                  <a:lnTo>
                    <a:pt x="59" y="2"/>
                  </a:lnTo>
                  <a:lnTo>
                    <a:pt x="62" y="9"/>
                  </a:lnTo>
                  <a:lnTo>
                    <a:pt x="62" y="18"/>
                  </a:lnTo>
                  <a:lnTo>
                    <a:pt x="61" y="29"/>
                  </a:lnTo>
                  <a:lnTo>
                    <a:pt x="59" y="40"/>
                  </a:lnTo>
                  <a:lnTo>
                    <a:pt x="56" y="51"/>
                  </a:lnTo>
                  <a:lnTo>
                    <a:pt x="55" y="60"/>
                  </a:lnTo>
                  <a:lnTo>
                    <a:pt x="55" y="77"/>
                  </a:lnTo>
                  <a:lnTo>
                    <a:pt x="54" y="94"/>
                  </a:lnTo>
                  <a:lnTo>
                    <a:pt x="52" y="109"/>
                  </a:lnTo>
                  <a:lnTo>
                    <a:pt x="49" y="119"/>
                  </a:lnTo>
                  <a:lnTo>
                    <a:pt x="47" y="121"/>
                  </a:lnTo>
                  <a:lnTo>
                    <a:pt x="44" y="123"/>
                  </a:lnTo>
                  <a:lnTo>
                    <a:pt x="38" y="125"/>
                  </a:lnTo>
                  <a:lnTo>
                    <a:pt x="32" y="128"/>
                  </a:lnTo>
                  <a:lnTo>
                    <a:pt x="25" y="128"/>
                  </a:lnTo>
                  <a:lnTo>
                    <a:pt x="19" y="127"/>
                  </a:lnTo>
                  <a:lnTo>
                    <a:pt x="15" y="122"/>
                  </a:lnTo>
                  <a:lnTo>
                    <a:pt x="10" y="116"/>
                  </a:lnTo>
                  <a:lnTo>
                    <a:pt x="4" y="100"/>
                  </a:lnTo>
                  <a:lnTo>
                    <a:pt x="1" y="86"/>
                  </a:lnTo>
                  <a:lnTo>
                    <a:pt x="0" y="75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10" y="49"/>
                  </a:lnTo>
                  <a:lnTo>
                    <a:pt x="18" y="43"/>
                  </a:lnTo>
                  <a:lnTo>
                    <a:pt x="25" y="40"/>
                  </a:lnTo>
                  <a:lnTo>
                    <a:pt x="30" y="34"/>
                  </a:lnTo>
                  <a:lnTo>
                    <a:pt x="33" y="22"/>
                  </a:lnTo>
                  <a:lnTo>
                    <a:pt x="37" y="9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539038" y="3907036"/>
          <a:ext cx="7000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2" name="Bitmap" r:id="rId14" imgW="1695687" imgH="1286055" progId="PBrush">
                  <p:embed/>
                </p:oleObj>
              </mc:Choice>
              <mc:Fallback>
                <p:oleObj name="Bitmap" r:id="rId14" imgW="1695687" imgH="12860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3907036"/>
                        <a:ext cx="7000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075113" y="1925638"/>
          <a:ext cx="13398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3" name="Bitmap" r:id="rId16" imgW="3352381" imgH="1933333" progId="PBrush">
                  <p:embed/>
                </p:oleObj>
              </mc:Choice>
              <mc:Fallback>
                <p:oleObj name="Bitmap" r:id="rId16" imgW="3352381" imgH="19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1925638"/>
                        <a:ext cx="13398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50850" y="3162499"/>
          <a:ext cx="1951038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4" name="Bitmap" r:id="rId18" imgW="2152951" imgH="1486107" progId="PBrush">
                  <p:embed/>
                </p:oleObj>
              </mc:Choice>
              <mc:Fallback>
                <p:oleObj name="Bitmap" r:id="rId18" imgW="2152951" imgH="148610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162499"/>
                        <a:ext cx="1951038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035175" y="1973263"/>
          <a:ext cx="14668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75" name="Bitmap" r:id="rId20" imgW="4323810" imgH="1343212" progId="PBrush">
                  <p:embed/>
                </p:oleObj>
              </mc:Choice>
              <mc:Fallback>
                <p:oleObj name="Bitmap" r:id="rId20" imgW="4323810" imgH="134321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1973263"/>
                        <a:ext cx="14668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itle 5"/>
          <p:cNvSpPr txBox="1">
            <a:spLocks/>
          </p:cNvSpPr>
          <p:nvPr/>
        </p:nvSpPr>
        <p:spPr>
          <a:xfrm>
            <a:off x="1285875" y="44624"/>
            <a:ext cx="657225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MILMED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capability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requirements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66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63" y="1196752"/>
            <a:ext cx="5259933" cy="45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6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713" name="Picture 1" descr="D:\!Máté munka\Konferenciák\Media day\surgical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051"/>
            <a:ext cx="5076056" cy="6824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066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196627"/>
            <a:ext cx="6572250" cy="1000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Infectious</a:t>
            </a:r>
            <a:r>
              <a:rPr lang="de-DE" dirty="0" smtClean="0"/>
              <a:t> </a:t>
            </a:r>
            <a:r>
              <a:rPr lang="de-DE" dirty="0" err="1" smtClean="0"/>
              <a:t>Diseases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Military </a:t>
            </a:r>
            <a:r>
              <a:rPr lang="de-DE" dirty="0" err="1" smtClean="0"/>
              <a:t>Readiness</a:t>
            </a:r>
            <a:endParaRPr 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86000"/>
            <a:ext cx="83058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recent</a:t>
            </a:r>
            <a:r>
              <a:rPr lang="de-DE" sz="2400" dirty="0" smtClean="0"/>
              <a:t> </a:t>
            </a:r>
            <a:r>
              <a:rPr lang="de-DE" sz="2400" dirty="0" err="1" smtClean="0"/>
              <a:t>wars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military</a:t>
            </a:r>
            <a:r>
              <a:rPr lang="de-DE" sz="2400" dirty="0" smtClean="0"/>
              <a:t> </a:t>
            </a:r>
            <a:r>
              <a:rPr lang="de-DE" sz="2400" dirty="0" err="1" smtClean="0"/>
              <a:t>conflicts</a:t>
            </a:r>
            <a:r>
              <a:rPr lang="de-DE" sz="2400" dirty="0" smtClean="0"/>
              <a:t>, </a:t>
            </a:r>
            <a:r>
              <a:rPr lang="de-DE" sz="2400" dirty="0" err="1" smtClean="0"/>
              <a:t>soldiers</a:t>
            </a:r>
            <a:r>
              <a:rPr lang="de-DE" sz="2400" dirty="0" smtClean="0"/>
              <a:t> </a:t>
            </a:r>
            <a:r>
              <a:rPr lang="de-DE" sz="2400" dirty="0" err="1" smtClean="0"/>
              <a:t>were</a:t>
            </a:r>
            <a:r>
              <a:rPr lang="de-DE" sz="2400" dirty="0" smtClean="0"/>
              <a:t> </a:t>
            </a:r>
            <a:r>
              <a:rPr lang="de-DE" sz="2400" dirty="0" err="1" smtClean="0"/>
              <a:t>hospitalized</a:t>
            </a:r>
            <a:r>
              <a:rPr lang="de-DE" sz="2400" dirty="0" smtClean="0"/>
              <a:t> </a:t>
            </a:r>
            <a:r>
              <a:rPr lang="de-DE" sz="2400" dirty="0" err="1" smtClean="0"/>
              <a:t>because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endParaRPr lang="de-DE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2400" dirty="0" smtClean="0"/>
              <a:t>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de-DE" sz="2400" dirty="0" smtClean="0">
                <a:solidFill>
                  <a:srgbClr val="000099"/>
                </a:solidFill>
              </a:rPr>
              <a:t>Battle </a:t>
            </a:r>
            <a:r>
              <a:rPr lang="de-DE" sz="2400" dirty="0" err="1" smtClean="0">
                <a:solidFill>
                  <a:srgbClr val="000099"/>
                </a:solidFill>
              </a:rPr>
              <a:t>injuries</a:t>
            </a:r>
            <a:r>
              <a:rPr lang="de-DE" sz="2400" dirty="0" smtClean="0">
                <a:solidFill>
                  <a:srgbClr val="000099"/>
                </a:solidFill>
              </a:rPr>
              <a:t>:	  	5 – 25 %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de-DE" sz="2400" dirty="0" smtClean="0">
                <a:solidFill>
                  <a:srgbClr val="000099"/>
                </a:solidFill>
              </a:rPr>
              <a:t>Non-battle injuries:	5 – 10 %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de-DE" sz="2400" dirty="0" err="1" smtClean="0">
                <a:solidFill>
                  <a:srgbClr val="FF0000"/>
                </a:solidFill>
              </a:rPr>
              <a:t>Infectious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diseases</a:t>
            </a:r>
            <a:r>
              <a:rPr lang="de-DE" sz="2400" dirty="0" smtClean="0">
                <a:solidFill>
                  <a:srgbClr val="FF0000"/>
                </a:solidFill>
              </a:rPr>
              <a:t>:	65 – 80 %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de-DE" sz="24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DE" sz="1500" u="sng" dirty="0" smtClean="0">
                <a:solidFill>
                  <a:srgbClr val="000066"/>
                </a:solidFill>
              </a:rPr>
              <a:t>Source:</a:t>
            </a:r>
            <a:r>
              <a:rPr lang="de-DE" sz="1500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DE" sz="1500" dirty="0" smtClean="0">
                <a:solidFill>
                  <a:srgbClr val="000066"/>
                </a:solidFill>
              </a:rPr>
              <a:t>War </a:t>
            </a:r>
            <a:r>
              <a:rPr lang="de-DE" sz="1500" dirty="0" err="1" smtClean="0">
                <a:solidFill>
                  <a:srgbClr val="000066"/>
                </a:solidFill>
              </a:rPr>
              <a:t>Epidemics</a:t>
            </a:r>
            <a:r>
              <a:rPr lang="de-DE" sz="1500" dirty="0" smtClean="0">
                <a:solidFill>
                  <a:srgbClr val="000066"/>
                </a:solidFill>
              </a:rPr>
              <a:t> - An Historical </a:t>
            </a:r>
            <a:r>
              <a:rPr lang="de-DE" sz="1500" dirty="0" err="1" smtClean="0">
                <a:solidFill>
                  <a:srgbClr val="000066"/>
                </a:solidFill>
              </a:rPr>
              <a:t>Geography</a:t>
            </a:r>
            <a:r>
              <a:rPr lang="de-DE" sz="1500" dirty="0" smtClean="0">
                <a:solidFill>
                  <a:srgbClr val="000066"/>
                </a:solidFill>
              </a:rPr>
              <a:t> </a:t>
            </a:r>
            <a:r>
              <a:rPr lang="de-DE" sz="1500" dirty="0" err="1" smtClean="0">
                <a:solidFill>
                  <a:srgbClr val="000066"/>
                </a:solidFill>
              </a:rPr>
              <a:t>of</a:t>
            </a:r>
            <a:r>
              <a:rPr lang="de-DE" sz="1500" dirty="0" smtClean="0">
                <a:solidFill>
                  <a:srgbClr val="000066"/>
                </a:solidFill>
              </a:rPr>
              <a:t> Inf. Dis. in Mil. </a:t>
            </a:r>
            <a:r>
              <a:rPr lang="de-DE" sz="1500" dirty="0" err="1" smtClean="0">
                <a:solidFill>
                  <a:srgbClr val="000066"/>
                </a:solidFill>
              </a:rPr>
              <a:t>Conflict</a:t>
            </a:r>
            <a:r>
              <a:rPr lang="de-DE" sz="1500" dirty="0" smtClean="0">
                <a:solidFill>
                  <a:srgbClr val="000066"/>
                </a:solidFill>
              </a:rPr>
              <a:t> (...) 1850 – 2000;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de-DE" sz="1500" dirty="0" smtClean="0"/>
              <a:t>M.R. </a:t>
            </a:r>
            <a:r>
              <a:rPr lang="de-DE" sz="1500" dirty="0" err="1" smtClean="0"/>
              <a:t>Smallman-Raynor</a:t>
            </a:r>
            <a:r>
              <a:rPr lang="de-DE" sz="1500" dirty="0" smtClean="0"/>
              <a:t>, A.D. Cliff, </a:t>
            </a:r>
            <a:r>
              <a:rPr lang="de-DE" sz="1500" i="1" dirty="0" smtClean="0"/>
              <a:t>Oxford University Press 2004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12831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63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 smtClean="0"/>
              <a:t>Lessons Learned from Casualty Statistics in Health Care System Development: Afghanistan 2008 – 2009 </a:t>
            </a:r>
            <a:r>
              <a:rPr lang="en-GB" sz="1800" dirty="0" smtClean="0"/>
              <a:t>(Military Medicine, 176, 1:94, JAN2011)</a:t>
            </a:r>
          </a:p>
          <a:p>
            <a:pPr marL="0" indent="0" algn="just">
              <a:buNone/>
            </a:pPr>
            <a:endParaRPr lang="en-GB" sz="1800" dirty="0" smtClean="0"/>
          </a:p>
          <a:p>
            <a:pPr algn="just"/>
            <a:r>
              <a:rPr lang="en-GB" sz="2800" dirty="0" smtClean="0"/>
              <a:t>A casualty is defined as a soldier unable to perform his duties from either injury or disease</a:t>
            </a:r>
          </a:p>
          <a:p>
            <a:pPr algn="just"/>
            <a:r>
              <a:rPr lang="en-GB" sz="2800" dirty="0" smtClean="0"/>
              <a:t>Infectious diseases accounted for 10.492 (68.4%) of the 15.336 casualties </a:t>
            </a:r>
            <a:r>
              <a:rPr lang="en-GB" sz="2800" i="1" dirty="0" smtClean="0"/>
              <a:t>(within the ANA)</a:t>
            </a:r>
          </a:p>
          <a:p>
            <a:pPr algn="just"/>
            <a:endParaRPr lang="en-GB" sz="2800" dirty="0" smtClean="0">
              <a:solidFill>
                <a:srgbClr val="3075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59632" y="574923"/>
            <a:ext cx="6572250" cy="6938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Enable local forces</a:t>
            </a:r>
            <a:endParaRPr lang="hu-HU" sz="2000" dirty="0">
              <a:solidFill>
                <a:srgbClr val="FFFF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08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856" y="620688"/>
            <a:ext cx="5182344" cy="4572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 smtClean="0"/>
              <a:t>Flavi</a:t>
            </a:r>
            <a:r>
              <a:rPr lang="de-DE" sz="3600" dirty="0" smtClean="0"/>
              <a:t> - </a:t>
            </a:r>
            <a:r>
              <a:rPr lang="de-DE" sz="3600" dirty="0" err="1" smtClean="0"/>
              <a:t>Epidemiology</a:t>
            </a:r>
            <a:endParaRPr lang="de-DE" sz="3600" dirty="0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244408" cy="53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51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038" y="1311274"/>
            <a:ext cx="9051925" cy="5546725"/>
            <a:chOff x="0" y="0"/>
            <a:chExt cx="5702" cy="2669"/>
          </a:xfrm>
        </p:grpSpPr>
        <p:sp>
          <p:nvSpPr>
            <p:cNvPr id="4506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02" cy="26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02" cy="26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dirty="0">
                  <a:solidFill>
                    <a:srgbClr val="3333CC"/>
                  </a:solidFill>
                  <a:latin typeface="Verdana" pitchFamily="34" charset="0"/>
                  <a:hlinkClick r:id="rId3"/>
                </a:rPr>
                <a:t>  </a:t>
              </a:r>
              <a:r>
                <a:rPr lang="en-US" sz="26200" dirty="0">
                  <a:solidFill>
                    <a:srgbClr val="3333CC"/>
                  </a:solidFill>
                  <a:latin typeface="Verdana" pitchFamily="34" charset="0"/>
                </a:rPr>
                <a:t> </a:t>
              </a:r>
              <a:r>
                <a:rPr lang="en-US" sz="1000" dirty="0">
                  <a:solidFill>
                    <a:srgbClr val="3333CC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n-US" sz="1100" dirty="0"/>
            </a:p>
            <a:p>
              <a:endParaRPr lang="en-US" sz="100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856" y="620688"/>
            <a:ext cx="5182344" cy="4572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 smtClean="0"/>
              <a:t>Flavi</a:t>
            </a:r>
            <a:r>
              <a:rPr lang="de-DE" sz="3600" dirty="0" smtClean="0"/>
              <a:t> - </a:t>
            </a:r>
            <a:r>
              <a:rPr lang="de-DE" sz="3600" dirty="0" err="1" smtClean="0"/>
              <a:t>Epidemiology</a:t>
            </a:r>
            <a:endParaRPr lang="de-DE" sz="3600" dirty="0" smtClean="0"/>
          </a:p>
        </p:txBody>
      </p:sp>
      <p:pic>
        <p:nvPicPr>
          <p:cNvPr id="204802" name="Picture 2" descr="C:\Users\ddirector\Desktop\WNV_final_2010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4" y="1531589"/>
            <a:ext cx="7583700" cy="47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5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038" y="1311274"/>
            <a:ext cx="9051925" cy="5546725"/>
            <a:chOff x="0" y="0"/>
            <a:chExt cx="5702" cy="2669"/>
          </a:xfrm>
        </p:grpSpPr>
        <p:sp>
          <p:nvSpPr>
            <p:cNvPr id="4506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02" cy="26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02" cy="26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dirty="0">
                  <a:solidFill>
                    <a:srgbClr val="3333CC"/>
                  </a:solidFill>
                  <a:latin typeface="Verdana" pitchFamily="34" charset="0"/>
                  <a:hlinkClick r:id="rId2"/>
                </a:rPr>
                <a:t>  </a:t>
              </a:r>
              <a:r>
                <a:rPr lang="en-US" sz="26200" dirty="0">
                  <a:solidFill>
                    <a:srgbClr val="3333CC"/>
                  </a:solidFill>
                  <a:latin typeface="Verdana" pitchFamily="34" charset="0"/>
                </a:rPr>
                <a:t> </a:t>
              </a:r>
              <a:r>
                <a:rPr lang="en-US" sz="1000" dirty="0">
                  <a:solidFill>
                    <a:srgbClr val="3333CC"/>
                  </a:solidFill>
                  <a:latin typeface="Verdana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  <a:endParaRPr lang="en-US" sz="1100" dirty="0"/>
            </a:p>
            <a:p>
              <a:endParaRPr lang="en-US" sz="1000" dirty="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856" y="620688"/>
            <a:ext cx="5182344" cy="4572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err="1" smtClean="0"/>
              <a:t>Flavi</a:t>
            </a:r>
            <a:r>
              <a:rPr lang="de-DE" sz="3600" dirty="0" smtClean="0"/>
              <a:t> - </a:t>
            </a:r>
            <a:r>
              <a:rPr lang="de-DE" sz="3600" dirty="0" err="1" smtClean="0"/>
              <a:t>Epidemiology</a:t>
            </a:r>
            <a:endParaRPr lang="de-DE" sz="36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662508"/>
              </p:ext>
            </p:extLst>
          </p:nvPr>
        </p:nvGraphicFramePr>
        <p:xfrm>
          <a:off x="323528" y="1484784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8942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tx1"/>
                </a:solidFill>
              </a:rPr>
              <a:t>Disease Surveillance </a:t>
            </a:r>
            <a:br>
              <a:rPr lang="en-US" sz="3400" b="1" smtClean="0">
                <a:solidFill>
                  <a:schemeClr val="tx1"/>
                </a:solidFill>
              </a:rPr>
            </a:br>
            <a:r>
              <a:rPr lang="en-US" sz="3400" b="1" smtClean="0">
                <a:solidFill>
                  <a:schemeClr val="tx1"/>
                </a:solidFill>
              </a:rPr>
              <a:t>- Definition -</a:t>
            </a:r>
            <a:endParaRPr lang="de-DE" sz="3400" b="1" smtClean="0">
              <a:solidFill>
                <a:schemeClr val="tx1"/>
              </a:solidFill>
            </a:endParaRPr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952500" y="2667000"/>
            <a:ext cx="77041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4963" lvl="1" indent="-220663" eaLnBrk="0" hangingPunct="0"/>
            <a:r>
              <a:rPr lang="en-GB" sz="2800" b="1" i="1">
                <a:solidFill>
                  <a:srgbClr val="000000"/>
                </a:solidFill>
              </a:rPr>
              <a:t>	The ongoing systematic collection and analysis of data and the provision of information which leads to action being taken to prevent and control a disease (usually one of an infectious disease)</a:t>
            </a:r>
            <a:endParaRPr lang="en-GB" sz="2800" b="1" i="1">
              <a:solidFill>
                <a:srgbClr val="FF0000"/>
              </a:solidFill>
            </a:endParaRPr>
          </a:p>
          <a:p>
            <a:pPr marL="334963" lvl="1" indent="-220663" eaLnBrk="0" hangingPunct="0"/>
            <a:endParaRPr lang="en-GB" b="1" i="1">
              <a:solidFill>
                <a:srgbClr val="000000"/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539750" y="5084763"/>
            <a:ext cx="35274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</a:rPr>
              <a:t>Source: US-CDC 2009</a:t>
            </a:r>
            <a:endParaRPr lang="de-DE" sz="20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atumsplatzhalter 3"/>
          <p:cNvSpPr txBox="1">
            <a:spLocks noGrp="1"/>
          </p:cNvSpPr>
          <p:nvPr/>
        </p:nvSpPr>
        <p:spPr bwMode="auto">
          <a:xfrm>
            <a:off x="152400" y="64008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fld id="{ED711845-8E33-4BD9-9B0C-DA9AFF659FB6}" type="datetime5"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pPr algn="ctr" eaLnBrk="0" hangingPunct="0">
                <a:defRPr/>
              </a:pPr>
              <a:t>31-Aug-11</a:t>
            </a:fld>
            <a:endParaRPr 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228600"/>
            <a:ext cx="6629400" cy="82232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b="1" smtClean="0">
                <a:solidFill>
                  <a:schemeClr val="tx1"/>
                </a:solidFill>
              </a:rPr>
              <a:t>Disease Surveillance</a:t>
            </a:r>
            <a:br>
              <a:rPr lang="en-US" sz="3000" b="1" smtClean="0">
                <a:solidFill>
                  <a:schemeClr val="tx1"/>
                </a:solidFill>
              </a:rPr>
            </a:br>
            <a:r>
              <a:rPr lang="en-US" sz="3000" b="1" smtClean="0">
                <a:solidFill>
                  <a:schemeClr val="tx1"/>
                </a:solidFill>
              </a:rPr>
              <a:t>- Principle &amp; Situation -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3622675"/>
            <a:ext cx="9074150" cy="1382713"/>
            <a:chOff x="22" y="2282"/>
            <a:chExt cx="5716" cy="871"/>
          </a:xfrm>
        </p:grpSpPr>
        <p:grpSp>
          <p:nvGrpSpPr>
            <p:cNvPr id="9263" name="Group 4"/>
            <p:cNvGrpSpPr>
              <a:grpSpLocks/>
            </p:cNvGrpSpPr>
            <p:nvPr/>
          </p:nvGrpSpPr>
          <p:grpSpPr bwMode="auto">
            <a:xfrm>
              <a:off x="22" y="2284"/>
              <a:ext cx="1290" cy="869"/>
              <a:chOff x="22" y="2284"/>
              <a:chExt cx="1290" cy="869"/>
            </a:xfrm>
          </p:grpSpPr>
          <p:sp>
            <p:nvSpPr>
              <p:cNvPr id="68613" name="Text Box 5"/>
              <p:cNvSpPr txBox="1">
                <a:spLocks noChangeArrowheads="1"/>
              </p:cNvSpPr>
              <p:nvPr/>
            </p:nvSpPr>
            <p:spPr bwMode="auto">
              <a:xfrm>
                <a:off x="22" y="2306"/>
                <a:ext cx="63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Analysis</a:t>
                </a:r>
                <a:b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Centre</a:t>
                </a:r>
              </a:p>
            </p:txBody>
          </p:sp>
          <p:sp>
            <p:nvSpPr>
              <p:cNvPr id="9273" name="Oval 6"/>
              <p:cNvSpPr>
                <a:spLocks noChangeArrowheads="1"/>
              </p:cNvSpPr>
              <p:nvPr/>
            </p:nvSpPr>
            <p:spPr bwMode="auto">
              <a:xfrm>
                <a:off x="904" y="2284"/>
                <a:ext cx="408" cy="36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274" name="AutoShape 7"/>
              <p:cNvCxnSpPr>
                <a:cxnSpLocks noChangeShapeType="1"/>
                <a:stCxn id="9259" idx="0"/>
                <a:endCxn id="9273" idx="4"/>
              </p:cNvCxnSpPr>
              <p:nvPr/>
            </p:nvCxnSpPr>
            <p:spPr bwMode="auto">
              <a:xfrm flipH="1" flipV="1">
                <a:off x="1108" y="2658"/>
                <a:ext cx="1" cy="495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264" name="Group 8"/>
            <p:cNvGrpSpPr>
              <a:grpSpLocks/>
            </p:cNvGrpSpPr>
            <p:nvPr/>
          </p:nvGrpSpPr>
          <p:grpSpPr bwMode="auto">
            <a:xfrm>
              <a:off x="2677" y="2282"/>
              <a:ext cx="408" cy="868"/>
              <a:chOff x="2677" y="2282"/>
              <a:chExt cx="408" cy="868"/>
            </a:xfrm>
          </p:grpSpPr>
          <p:sp>
            <p:nvSpPr>
              <p:cNvPr id="9270" name="Oval 9"/>
              <p:cNvSpPr>
                <a:spLocks noChangeArrowheads="1"/>
              </p:cNvSpPr>
              <p:nvPr/>
            </p:nvSpPr>
            <p:spPr bwMode="auto">
              <a:xfrm>
                <a:off x="2677" y="2282"/>
                <a:ext cx="408" cy="36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271" name="AutoShape 10"/>
              <p:cNvCxnSpPr>
                <a:cxnSpLocks noChangeShapeType="1"/>
                <a:stCxn id="9254" idx="0"/>
                <a:endCxn id="9270" idx="4"/>
              </p:cNvCxnSpPr>
              <p:nvPr/>
            </p:nvCxnSpPr>
            <p:spPr bwMode="auto">
              <a:xfrm flipV="1">
                <a:off x="2881" y="2656"/>
                <a:ext cx="0" cy="494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265" name="Group 11"/>
            <p:cNvGrpSpPr>
              <a:grpSpLocks/>
            </p:cNvGrpSpPr>
            <p:nvPr/>
          </p:nvGrpSpPr>
          <p:grpSpPr bwMode="auto">
            <a:xfrm>
              <a:off x="4439" y="2286"/>
              <a:ext cx="1299" cy="867"/>
              <a:chOff x="4439" y="2286"/>
              <a:chExt cx="1299" cy="867"/>
            </a:xfrm>
          </p:grpSpPr>
          <p:sp>
            <p:nvSpPr>
              <p:cNvPr id="68620" name="Text Box 12"/>
              <p:cNvSpPr txBox="1">
                <a:spLocks noChangeArrowheads="1"/>
              </p:cNvSpPr>
              <p:nvPr/>
            </p:nvSpPr>
            <p:spPr bwMode="auto">
              <a:xfrm>
                <a:off x="5103" y="2301"/>
                <a:ext cx="63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Analysis</a:t>
                </a:r>
                <a:b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Centre</a:t>
                </a:r>
              </a:p>
            </p:txBody>
          </p:sp>
          <p:grpSp>
            <p:nvGrpSpPr>
              <p:cNvPr id="9267" name="Group 13"/>
              <p:cNvGrpSpPr>
                <a:grpSpLocks/>
              </p:cNvGrpSpPr>
              <p:nvPr/>
            </p:nvGrpSpPr>
            <p:grpSpPr bwMode="auto">
              <a:xfrm>
                <a:off x="4439" y="2286"/>
                <a:ext cx="408" cy="867"/>
                <a:chOff x="4439" y="2286"/>
                <a:chExt cx="408" cy="867"/>
              </a:xfrm>
            </p:grpSpPr>
            <p:sp>
              <p:nvSpPr>
                <p:cNvPr id="9268" name="Oval 14"/>
                <p:cNvSpPr>
                  <a:spLocks noChangeArrowheads="1"/>
                </p:cNvSpPr>
                <p:nvPr/>
              </p:nvSpPr>
              <p:spPr bwMode="auto">
                <a:xfrm>
                  <a:off x="4439" y="2286"/>
                  <a:ext cx="408" cy="362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cxnSp>
              <p:nvCxnSpPr>
                <p:cNvPr id="9269" name="AutoShape 15"/>
                <p:cNvCxnSpPr>
                  <a:cxnSpLocks noChangeShapeType="1"/>
                  <a:stCxn id="9250" idx="0"/>
                  <a:endCxn id="9268" idx="4"/>
                </p:cNvCxnSpPr>
                <p:nvPr/>
              </p:nvCxnSpPr>
              <p:spPr bwMode="auto">
                <a:xfrm flipV="1">
                  <a:off x="4643" y="2660"/>
                  <a:ext cx="0" cy="493"/>
                </a:xfrm>
                <a:prstGeom prst="straightConnector1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4925" y="5000625"/>
            <a:ext cx="9074150" cy="1109663"/>
            <a:chOff x="22" y="3150"/>
            <a:chExt cx="5716" cy="699"/>
          </a:xfrm>
        </p:grpSpPr>
        <p:grpSp>
          <p:nvGrpSpPr>
            <p:cNvPr id="9246" name="Group 17"/>
            <p:cNvGrpSpPr>
              <a:grpSpLocks/>
            </p:cNvGrpSpPr>
            <p:nvPr/>
          </p:nvGrpSpPr>
          <p:grpSpPr bwMode="auto">
            <a:xfrm>
              <a:off x="22" y="3153"/>
              <a:ext cx="1319" cy="696"/>
              <a:chOff x="22" y="3153"/>
              <a:chExt cx="1319" cy="696"/>
            </a:xfrm>
          </p:grpSpPr>
          <p:sp>
            <p:nvSpPr>
              <p:cNvPr id="68626" name="Text Box 18"/>
              <p:cNvSpPr txBox="1">
                <a:spLocks noChangeArrowheads="1"/>
              </p:cNvSpPr>
              <p:nvPr/>
            </p:nvSpPr>
            <p:spPr bwMode="auto">
              <a:xfrm>
                <a:off x="22" y="3167"/>
                <a:ext cx="7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Data </a:t>
                </a:r>
                <a:b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Collection</a:t>
                </a:r>
              </a:p>
            </p:txBody>
          </p:sp>
          <p:sp>
            <p:nvSpPr>
              <p:cNvPr id="9259" name="Oval 19"/>
              <p:cNvSpPr>
                <a:spLocks noChangeArrowheads="1"/>
              </p:cNvSpPr>
              <p:nvPr/>
            </p:nvSpPr>
            <p:spPr bwMode="auto">
              <a:xfrm>
                <a:off x="905" y="3153"/>
                <a:ext cx="408" cy="362"/>
              </a:xfrm>
              <a:prstGeom prst="ellipse">
                <a:avLst/>
              </a:prstGeom>
              <a:solidFill>
                <a:srgbClr val="FF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260" name="AutoShape 20"/>
              <p:cNvCxnSpPr>
                <a:cxnSpLocks noChangeShapeType="1"/>
                <a:stCxn id="9240" idx="0"/>
                <a:endCxn id="9259" idx="3"/>
              </p:cNvCxnSpPr>
              <p:nvPr/>
            </p:nvCxnSpPr>
            <p:spPr bwMode="auto">
              <a:xfrm flipV="1">
                <a:off x="869" y="3462"/>
                <a:ext cx="96" cy="383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61" name="AutoShape 21"/>
              <p:cNvCxnSpPr>
                <a:cxnSpLocks noChangeShapeType="1"/>
                <a:stCxn id="9241" idx="0"/>
                <a:endCxn id="9259" idx="4"/>
              </p:cNvCxnSpPr>
              <p:nvPr/>
            </p:nvCxnSpPr>
            <p:spPr bwMode="auto">
              <a:xfrm flipV="1">
                <a:off x="1105" y="3515"/>
                <a:ext cx="4" cy="329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62" name="AutoShape 22"/>
              <p:cNvCxnSpPr>
                <a:cxnSpLocks noChangeShapeType="1"/>
                <a:stCxn id="9242" idx="0"/>
                <a:endCxn id="9259" idx="5"/>
              </p:cNvCxnSpPr>
              <p:nvPr/>
            </p:nvCxnSpPr>
            <p:spPr bwMode="auto">
              <a:xfrm flipH="1" flipV="1">
                <a:off x="1253" y="3462"/>
                <a:ext cx="88" cy="387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247" name="Group 23"/>
            <p:cNvGrpSpPr>
              <a:grpSpLocks/>
            </p:cNvGrpSpPr>
            <p:nvPr/>
          </p:nvGrpSpPr>
          <p:grpSpPr bwMode="auto">
            <a:xfrm>
              <a:off x="2640" y="3150"/>
              <a:ext cx="472" cy="697"/>
              <a:chOff x="2640" y="3150"/>
              <a:chExt cx="472" cy="697"/>
            </a:xfrm>
          </p:grpSpPr>
          <p:sp>
            <p:nvSpPr>
              <p:cNvPr id="9254" name="Oval 24"/>
              <p:cNvSpPr>
                <a:spLocks noChangeArrowheads="1"/>
              </p:cNvSpPr>
              <p:nvPr/>
            </p:nvSpPr>
            <p:spPr bwMode="auto">
              <a:xfrm>
                <a:off x="2677" y="3150"/>
                <a:ext cx="408" cy="362"/>
              </a:xfrm>
              <a:prstGeom prst="ellipse">
                <a:avLst/>
              </a:prstGeom>
              <a:solidFill>
                <a:srgbClr val="FF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255" name="AutoShape 25"/>
              <p:cNvCxnSpPr>
                <a:cxnSpLocks noChangeShapeType="1"/>
                <a:stCxn id="9243" idx="0"/>
                <a:endCxn id="9254" idx="3"/>
              </p:cNvCxnSpPr>
              <p:nvPr/>
            </p:nvCxnSpPr>
            <p:spPr bwMode="auto">
              <a:xfrm flipV="1">
                <a:off x="2640" y="3459"/>
                <a:ext cx="97" cy="384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6" name="AutoShape 26"/>
              <p:cNvCxnSpPr>
                <a:cxnSpLocks noChangeShapeType="1"/>
                <a:stCxn id="9244" idx="0"/>
                <a:endCxn id="9254" idx="4"/>
              </p:cNvCxnSpPr>
              <p:nvPr/>
            </p:nvCxnSpPr>
            <p:spPr bwMode="auto">
              <a:xfrm flipV="1">
                <a:off x="2876" y="3512"/>
                <a:ext cx="5" cy="330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7" name="AutoShape 27"/>
              <p:cNvCxnSpPr>
                <a:cxnSpLocks noChangeShapeType="1"/>
                <a:stCxn id="9245" idx="0"/>
                <a:endCxn id="9254" idx="5"/>
              </p:cNvCxnSpPr>
              <p:nvPr/>
            </p:nvCxnSpPr>
            <p:spPr bwMode="auto">
              <a:xfrm flipH="1" flipV="1">
                <a:off x="3025" y="3459"/>
                <a:ext cx="87" cy="388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9248" name="Group 28"/>
            <p:cNvGrpSpPr>
              <a:grpSpLocks/>
            </p:cNvGrpSpPr>
            <p:nvPr/>
          </p:nvGrpSpPr>
          <p:grpSpPr bwMode="auto">
            <a:xfrm>
              <a:off x="4407" y="3153"/>
              <a:ext cx="1331" cy="690"/>
              <a:chOff x="4407" y="3153"/>
              <a:chExt cx="1331" cy="690"/>
            </a:xfrm>
          </p:grpSpPr>
          <p:sp>
            <p:nvSpPr>
              <p:cNvPr id="68637" name="Text Box 29"/>
              <p:cNvSpPr txBox="1">
                <a:spLocks noChangeArrowheads="1"/>
              </p:cNvSpPr>
              <p:nvPr/>
            </p:nvSpPr>
            <p:spPr bwMode="auto">
              <a:xfrm>
                <a:off x="5012" y="3167"/>
                <a:ext cx="7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Data </a:t>
                </a:r>
                <a:b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</a:br>
                <a:r>
                  <a:rPr lang="en-US"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Collection</a:t>
                </a:r>
              </a:p>
            </p:txBody>
          </p:sp>
          <p:sp>
            <p:nvSpPr>
              <p:cNvPr id="9250" name="Oval 30"/>
              <p:cNvSpPr>
                <a:spLocks noChangeArrowheads="1"/>
              </p:cNvSpPr>
              <p:nvPr/>
            </p:nvSpPr>
            <p:spPr bwMode="auto">
              <a:xfrm>
                <a:off x="4439" y="3153"/>
                <a:ext cx="408" cy="362"/>
              </a:xfrm>
              <a:prstGeom prst="ellipse">
                <a:avLst/>
              </a:prstGeom>
              <a:solidFill>
                <a:srgbClr val="FF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9251" name="AutoShape 31"/>
              <p:cNvCxnSpPr>
                <a:cxnSpLocks noChangeShapeType="1"/>
                <a:stCxn id="9237" idx="0"/>
                <a:endCxn id="9250" idx="3"/>
              </p:cNvCxnSpPr>
              <p:nvPr/>
            </p:nvCxnSpPr>
            <p:spPr bwMode="auto">
              <a:xfrm flipV="1">
                <a:off x="4407" y="3462"/>
                <a:ext cx="92" cy="377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2" name="AutoShape 32"/>
              <p:cNvCxnSpPr>
                <a:cxnSpLocks noChangeShapeType="1"/>
                <a:stCxn id="9238" idx="0"/>
                <a:endCxn id="9250" idx="4"/>
              </p:cNvCxnSpPr>
              <p:nvPr/>
            </p:nvCxnSpPr>
            <p:spPr bwMode="auto">
              <a:xfrm flipV="1">
                <a:off x="4643" y="3515"/>
                <a:ext cx="0" cy="323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53" name="AutoShape 33"/>
              <p:cNvCxnSpPr>
                <a:cxnSpLocks noChangeShapeType="1"/>
                <a:stCxn id="9239" idx="0"/>
                <a:endCxn id="9250" idx="5"/>
              </p:cNvCxnSpPr>
              <p:nvPr/>
            </p:nvCxnSpPr>
            <p:spPr bwMode="auto">
              <a:xfrm flipH="1" flipV="1">
                <a:off x="4787" y="3462"/>
                <a:ext cx="92" cy="381"/>
              </a:xfrm>
              <a:prstGeom prst="straightConnector1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</p:grp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34925" y="6076950"/>
            <a:ext cx="9074150" cy="304800"/>
            <a:chOff x="22" y="3828"/>
            <a:chExt cx="5716" cy="192"/>
          </a:xfrm>
        </p:grpSpPr>
        <p:grpSp>
          <p:nvGrpSpPr>
            <p:cNvPr id="9232" name="Group 35"/>
            <p:cNvGrpSpPr>
              <a:grpSpLocks/>
            </p:cNvGrpSpPr>
            <p:nvPr/>
          </p:nvGrpSpPr>
          <p:grpSpPr bwMode="auto">
            <a:xfrm>
              <a:off x="2559" y="3842"/>
              <a:ext cx="633" cy="166"/>
              <a:chOff x="2571" y="3936"/>
              <a:chExt cx="633" cy="166"/>
            </a:xfrm>
          </p:grpSpPr>
          <p:sp>
            <p:nvSpPr>
              <p:cNvPr id="9243" name="Oval 36"/>
              <p:cNvSpPr>
                <a:spLocks noChangeAspect="1" noChangeArrowheads="1"/>
              </p:cNvSpPr>
              <p:nvPr/>
            </p:nvSpPr>
            <p:spPr bwMode="auto">
              <a:xfrm>
                <a:off x="2571" y="3937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4" name="Oval 37"/>
              <p:cNvSpPr>
                <a:spLocks noChangeAspect="1" noChangeArrowheads="1"/>
              </p:cNvSpPr>
              <p:nvPr/>
            </p:nvSpPr>
            <p:spPr bwMode="auto">
              <a:xfrm>
                <a:off x="2807" y="3936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5" name="Oval 38"/>
              <p:cNvSpPr>
                <a:spLocks noChangeAspect="1" noChangeArrowheads="1"/>
              </p:cNvSpPr>
              <p:nvPr/>
            </p:nvSpPr>
            <p:spPr bwMode="auto">
              <a:xfrm>
                <a:off x="3043" y="3941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233" name="Group 39"/>
            <p:cNvGrpSpPr>
              <a:grpSpLocks/>
            </p:cNvGrpSpPr>
            <p:nvPr/>
          </p:nvGrpSpPr>
          <p:grpSpPr bwMode="auto">
            <a:xfrm>
              <a:off x="788" y="3844"/>
              <a:ext cx="633" cy="166"/>
              <a:chOff x="2571" y="3936"/>
              <a:chExt cx="633" cy="166"/>
            </a:xfrm>
          </p:grpSpPr>
          <p:sp>
            <p:nvSpPr>
              <p:cNvPr id="9240" name="Oval 40"/>
              <p:cNvSpPr>
                <a:spLocks noChangeAspect="1" noChangeArrowheads="1"/>
              </p:cNvSpPr>
              <p:nvPr/>
            </p:nvSpPr>
            <p:spPr bwMode="auto">
              <a:xfrm>
                <a:off x="2571" y="3937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1" name="Oval 41"/>
              <p:cNvSpPr>
                <a:spLocks noChangeAspect="1" noChangeArrowheads="1"/>
              </p:cNvSpPr>
              <p:nvPr/>
            </p:nvSpPr>
            <p:spPr bwMode="auto">
              <a:xfrm>
                <a:off x="2807" y="3936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2" name="Oval 42"/>
              <p:cNvSpPr>
                <a:spLocks noChangeAspect="1" noChangeArrowheads="1"/>
              </p:cNvSpPr>
              <p:nvPr/>
            </p:nvSpPr>
            <p:spPr bwMode="auto">
              <a:xfrm>
                <a:off x="3043" y="3941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234" name="Group 43"/>
            <p:cNvGrpSpPr>
              <a:grpSpLocks/>
            </p:cNvGrpSpPr>
            <p:nvPr/>
          </p:nvGrpSpPr>
          <p:grpSpPr bwMode="auto">
            <a:xfrm>
              <a:off x="4326" y="3838"/>
              <a:ext cx="633" cy="166"/>
              <a:chOff x="2571" y="3936"/>
              <a:chExt cx="633" cy="166"/>
            </a:xfrm>
          </p:grpSpPr>
          <p:sp>
            <p:nvSpPr>
              <p:cNvPr id="9237" name="Oval 44"/>
              <p:cNvSpPr>
                <a:spLocks noChangeAspect="1" noChangeArrowheads="1"/>
              </p:cNvSpPr>
              <p:nvPr/>
            </p:nvSpPr>
            <p:spPr bwMode="auto">
              <a:xfrm>
                <a:off x="2571" y="3937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8" name="Oval 45"/>
              <p:cNvSpPr>
                <a:spLocks noChangeAspect="1" noChangeArrowheads="1"/>
              </p:cNvSpPr>
              <p:nvPr/>
            </p:nvSpPr>
            <p:spPr bwMode="auto">
              <a:xfrm>
                <a:off x="2807" y="3936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9" name="Oval 46"/>
              <p:cNvSpPr>
                <a:spLocks noChangeAspect="1" noChangeArrowheads="1"/>
              </p:cNvSpPr>
              <p:nvPr/>
            </p:nvSpPr>
            <p:spPr bwMode="auto">
              <a:xfrm>
                <a:off x="3043" y="3941"/>
                <a:ext cx="161" cy="161"/>
              </a:xfrm>
              <a:prstGeom prst="ellipse">
                <a:avLst/>
              </a:prstGeom>
              <a:solidFill>
                <a:srgbClr val="00FF00"/>
              </a:solidFill>
              <a:ln w="381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8655" name="Text Box 47"/>
            <p:cNvSpPr txBox="1">
              <a:spLocks noChangeArrowheads="1"/>
            </p:cNvSpPr>
            <p:nvPr/>
          </p:nvSpPr>
          <p:spPr bwMode="auto">
            <a:xfrm>
              <a:off x="22" y="3828"/>
              <a:ext cx="7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Detection</a:t>
              </a:r>
            </a:p>
          </p:txBody>
        </p:sp>
        <p:sp>
          <p:nvSpPr>
            <p:cNvPr id="68656" name="Text Box 48"/>
            <p:cNvSpPr txBox="1">
              <a:spLocks noChangeArrowheads="1"/>
            </p:cNvSpPr>
            <p:nvPr/>
          </p:nvSpPr>
          <p:spPr bwMode="auto">
            <a:xfrm>
              <a:off x="5012" y="3828"/>
              <a:ext cx="7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Detection</a:t>
              </a:r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34925" y="1247775"/>
            <a:ext cx="9074150" cy="5349875"/>
            <a:chOff x="22" y="786"/>
            <a:chExt cx="5716" cy="3370"/>
          </a:xfrm>
        </p:grpSpPr>
        <p:sp>
          <p:nvSpPr>
            <p:cNvPr id="68658" name="Text Box 50"/>
            <p:cNvSpPr txBox="1">
              <a:spLocks noChangeArrowheads="1"/>
            </p:cNvSpPr>
            <p:nvPr/>
          </p:nvSpPr>
          <p:spPr bwMode="auto">
            <a:xfrm>
              <a:off x="2091" y="1543"/>
              <a:ext cx="5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Medical Advisor</a:t>
              </a:r>
            </a:p>
          </p:txBody>
        </p:sp>
        <p:sp>
          <p:nvSpPr>
            <p:cNvPr id="68659" name="Text Box 51"/>
            <p:cNvSpPr txBox="1">
              <a:spLocks noChangeArrowheads="1"/>
            </p:cNvSpPr>
            <p:nvPr/>
          </p:nvSpPr>
          <p:spPr bwMode="auto">
            <a:xfrm>
              <a:off x="1837" y="879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Commander</a:t>
              </a:r>
            </a:p>
          </p:txBody>
        </p:sp>
        <p:grpSp>
          <p:nvGrpSpPr>
            <p:cNvPr id="9226" name="Group 52"/>
            <p:cNvGrpSpPr>
              <a:grpSpLocks/>
            </p:cNvGrpSpPr>
            <p:nvPr/>
          </p:nvGrpSpPr>
          <p:grpSpPr bwMode="auto">
            <a:xfrm>
              <a:off x="22" y="2160"/>
              <a:ext cx="5716" cy="1996"/>
              <a:chOff x="22" y="2160"/>
              <a:chExt cx="5716" cy="1996"/>
            </a:xfrm>
          </p:grpSpPr>
          <p:sp>
            <p:nvSpPr>
              <p:cNvPr id="9229" name="Line 53"/>
              <p:cNvSpPr>
                <a:spLocks noChangeShapeType="1"/>
              </p:cNvSpPr>
              <p:nvPr/>
            </p:nvSpPr>
            <p:spPr bwMode="auto">
              <a:xfrm>
                <a:off x="22" y="2160"/>
                <a:ext cx="5716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Line 54"/>
              <p:cNvSpPr>
                <a:spLocks noChangeShapeType="1"/>
              </p:cNvSpPr>
              <p:nvPr/>
            </p:nvSpPr>
            <p:spPr bwMode="auto">
              <a:xfrm>
                <a:off x="1701" y="2160"/>
                <a:ext cx="0" cy="19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Line 55"/>
              <p:cNvSpPr>
                <a:spLocks noChangeShapeType="1"/>
              </p:cNvSpPr>
              <p:nvPr/>
            </p:nvSpPr>
            <p:spPr bwMode="auto">
              <a:xfrm>
                <a:off x="4059" y="2160"/>
                <a:ext cx="0" cy="19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64" name="Oval 56" descr="NATO"/>
            <p:cNvSpPr>
              <a:spLocks noChangeAspect="1" noChangeArrowheads="1"/>
            </p:cNvSpPr>
            <p:nvPr/>
          </p:nvSpPr>
          <p:spPr bwMode="auto">
            <a:xfrm>
              <a:off x="2678" y="1514"/>
              <a:ext cx="409" cy="362"/>
            </a:xfrm>
            <a:prstGeom prst="ellipse">
              <a:avLst/>
            </a:prstGeom>
            <a:blipFill dpi="0" rotWithShape="1">
              <a:blip r:embed="rId3" cstate="print">
                <a:alphaModFix amt="80000"/>
              </a:blip>
              <a:srcRect/>
              <a:stretch>
                <a:fillRect/>
              </a:stretch>
            </a:blip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8665" name="Oval 57" descr="NATO"/>
            <p:cNvSpPr>
              <a:spLocks noChangeAspect="1" noChangeArrowheads="1"/>
            </p:cNvSpPr>
            <p:nvPr/>
          </p:nvSpPr>
          <p:spPr bwMode="auto">
            <a:xfrm>
              <a:off x="2678" y="786"/>
              <a:ext cx="409" cy="362"/>
            </a:xfrm>
            <a:prstGeom prst="ellipse">
              <a:avLst/>
            </a:prstGeom>
            <a:blipFill dpi="0" rotWithShape="1">
              <a:blip r:embed="rId3" cstate="print">
                <a:alphaModFix amt="80000"/>
              </a:blip>
              <a:srcRect/>
              <a:stretch>
                <a:fillRect/>
              </a:stretch>
            </a:blip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4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umsplatzhalter 3"/>
          <p:cNvSpPr txBox="1">
            <a:spLocks noGrp="1"/>
          </p:cNvSpPr>
          <p:nvPr/>
        </p:nvSpPr>
        <p:spPr bwMode="auto">
          <a:xfrm>
            <a:off x="152400" y="64008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fld id="{ED711845-8E33-4BD9-9B0C-DA9AFF659FB6}" type="datetime5"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pPr algn="ctr" eaLnBrk="0" hangingPunct="0">
                <a:defRPr/>
              </a:pPr>
              <a:t>31-Aug-11</a:t>
            </a:fld>
            <a:endParaRPr lang="en-US" sz="1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101013" y="3652838"/>
            <a:ext cx="10080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b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956550" y="5027613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</a:t>
            </a:r>
            <a:b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Collection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31775"/>
            <a:ext cx="6781800" cy="822325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b="1" smtClean="0">
                <a:solidFill>
                  <a:schemeClr val="tx1"/>
                </a:solidFill>
              </a:rPr>
              <a:t>Disease Surveillance </a:t>
            </a:r>
            <a:br>
              <a:rPr lang="en-US" sz="3000" b="1" smtClean="0">
                <a:solidFill>
                  <a:schemeClr val="tx1"/>
                </a:solidFill>
              </a:rPr>
            </a:br>
            <a:r>
              <a:rPr lang="en-US" sz="3000" b="1" smtClean="0">
                <a:solidFill>
                  <a:schemeClr val="tx1"/>
                </a:solidFill>
              </a:rPr>
              <a:t>- Concept -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4925" y="3660775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Analysis</a:t>
            </a:r>
            <a:b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4925" y="5027613"/>
            <a:ext cx="1152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</a:t>
            </a:r>
            <a:b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Collection</a:t>
            </a:r>
          </a:p>
        </p:txBody>
      </p:sp>
      <p:cxnSp>
        <p:nvCxnSpPr>
          <p:cNvPr id="10248" name="AutoShape 7"/>
          <p:cNvCxnSpPr>
            <a:cxnSpLocks noChangeShapeType="1"/>
            <a:stCxn id="10272" idx="0"/>
            <a:endCxn id="10271" idx="4"/>
          </p:cNvCxnSpPr>
          <p:nvPr/>
        </p:nvCxnSpPr>
        <p:spPr bwMode="auto">
          <a:xfrm flipV="1">
            <a:off x="1755775" y="4208463"/>
            <a:ext cx="0" cy="800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49" name="AutoShape 8"/>
          <p:cNvCxnSpPr>
            <a:cxnSpLocks noChangeShapeType="1"/>
            <a:stCxn id="10274" idx="0"/>
            <a:endCxn id="10273" idx="4"/>
          </p:cNvCxnSpPr>
          <p:nvPr/>
        </p:nvCxnSpPr>
        <p:spPr bwMode="auto">
          <a:xfrm flipH="1" flipV="1">
            <a:off x="7362825" y="4205288"/>
            <a:ext cx="3175" cy="798512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249738" y="5000625"/>
            <a:ext cx="647700" cy="574675"/>
          </a:xfrm>
          <a:prstGeom prst="ellipse">
            <a:avLst/>
          </a:prstGeom>
          <a:solidFill>
            <a:srgbClr val="FFFF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0251" name="AutoShape 10"/>
          <p:cNvCxnSpPr>
            <a:cxnSpLocks noChangeShapeType="1"/>
            <a:stCxn id="10250" idx="0"/>
            <a:endCxn id="10279" idx="4"/>
          </p:cNvCxnSpPr>
          <p:nvPr/>
        </p:nvCxnSpPr>
        <p:spPr bwMode="auto">
          <a:xfrm flipV="1">
            <a:off x="4573588" y="4467225"/>
            <a:ext cx="1587" cy="5334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</p:cxnSp>
      <p:grpSp>
        <p:nvGrpSpPr>
          <p:cNvPr id="10252" name="Group 11"/>
          <p:cNvGrpSpPr>
            <a:grpSpLocks/>
          </p:cNvGrpSpPr>
          <p:nvPr/>
        </p:nvGrpSpPr>
        <p:grpSpPr bwMode="auto">
          <a:xfrm>
            <a:off x="4062413" y="6099175"/>
            <a:ext cx="1004887" cy="263525"/>
            <a:chOff x="2571" y="3936"/>
            <a:chExt cx="633" cy="166"/>
          </a:xfrm>
        </p:grpSpPr>
        <p:sp>
          <p:nvSpPr>
            <p:cNvPr id="10293" name="Oval 12"/>
            <p:cNvSpPr>
              <a:spLocks noChangeAspect="1" noChangeArrowheads="1"/>
            </p:cNvSpPr>
            <p:nvPr/>
          </p:nvSpPr>
          <p:spPr bwMode="auto">
            <a:xfrm>
              <a:off x="2571" y="3937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4" name="Oval 13"/>
            <p:cNvSpPr>
              <a:spLocks noChangeAspect="1" noChangeArrowheads="1"/>
            </p:cNvSpPr>
            <p:nvPr/>
          </p:nvSpPr>
          <p:spPr bwMode="auto">
            <a:xfrm>
              <a:off x="2807" y="3936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5" name="Oval 14"/>
            <p:cNvSpPr>
              <a:spLocks noChangeAspect="1" noChangeArrowheads="1"/>
            </p:cNvSpPr>
            <p:nvPr/>
          </p:nvSpPr>
          <p:spPr bwMode="auto">
            <a:xfrm>
              <a:off x="3043" y="3941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53" name="Group 15"/>
          <p:cNvGrpSpPr>
            <a:grpSpLocks/>
          </p:cNvGrpSpPr>
          <p:nvPr/>
        </p:nvGrpSpPr>
        <p:grpSpPr bwMode="auto">
          <a:xfrm>
            <a:off x="1250950" y="6102350"/>
            <a:ext cx="1004888" cy="263525"/>
            <a:chOff x="2571" y="3936"/>
            <a:chExt cx="633" cy="166"/>
          </a:xfrm>
        </p:grpSpPr>
        <p:sp>
          <p:nvSpPr>
            <p:cNvPr id="10290" name="Oval 16"/>
            <p:cNvSpPr>
              <a:spLocks noChangeAspect="1" noChangeArrowheads="1"/>
            </p:cNvSpPr>
            <p:nvPr/>
          </p:nvSpPr>
          <p:spPr bwMode="auto">
            <a:xfrm>
              <a:off x="2571" y="3937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1" name="Oval 17"/>
            <p:cNvSpPr>
              <a:spLocks noChangeAspect="1" noChangeArrowheads="1"/>
            </p:cNvSpPr>
            <p:nvPr/>
          </p:nvSpPr>
          <p:spPr bwMode="auto">
            <a:xfrm>
              <a:off x="2807" y="3936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2" name="Oval 18"/>
            <p:cNvSpPr>
              <a:spLocks noChangeAspect="1" noChangeArrowheads="1"/>
            </p:cNvSpPr>
            <p:nvPr/>
          </p:nvSpPr>
          <p:spPr bwMode="auto">
            <a:xfrm>
              <a:off x="3043" y="3941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54" name="Group 19"/>
          <p:cNvGrpSpPr>
            <a:grpSpLocks/>
          </p:cNvGrpSpPr>
          <p:nvPr/>
        </p:nvGrpSpPr>
        <p:grpSpPr bwMode="auto">
          <a:xfrm>
            <a:off x="6867525" y="6092825"/>
            <a:ext cx="1004888" cy="263525"/>
            <a:chOff x="2571" y="3936"/>
            <a:chExt cx="633" cy="166"/>
          </a:xfrm>
        </p:grpSpPr>
        <p:sp>
          <p:nvSpPr>
            <p:cNvPr id="10287" name="Oval 20"/>
            <p:cNvSpPr>
              <a:spLocks noChangeAspect="1" noChangeArrowheads="1"/>
            </p:cNvSpPr>
            <p:nvPr/>
          </p:nvSpPr>
          <p:spPr bwMode="auto">
            <a:xfrm>
              <a:off x="2571" y="3937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8" name="Oval 21"/>
            <p:cNvSpPr>
              <a:spLocks noChangeAspect="1" noChangeArrowheads="1"/>
            </p:cNvSpPr>
            <p:nvPr/>
          </p:nvSpPr>
          <p:spPr bwMode="auto">
            <a:xfrm>
              <a:off x="2807" y="3936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9" name="Oval 22"/>
            <p:cNvSpPr>
              <a:spLocks noChangeAspect="1" noChangeArrowheads="1"/>
            </p:cNvSpPr>
            <p:nvPr/>
          </p:nvSpPr>
          <p:spPr bwMode="auto">
            <a:xfrm>
              <a:off x="3043" y="3941"/>
              <a:ext cx="161" cy="161"/>
            </a:xfrm>
            <a:prstGeom prst="ellipse">
              <a:avLst/>
            </a:prstGeom>
            <a:solidFill>
              <a:srgbClr val="00FF0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10255" name="AutoShape 23"/>
          <p:cNvCxnSpPr>
            <a:cxnSpLocks noChangeShapeType="1"/>
            <a:stCxn id="10290" idx="0"/>
            <a:endCxn id="10272" idx="3"/>
          </p:cNvCxnSpPr>
          <p:nvPr/>
        </p:nvCxnSpPr>
        <p:spPr bwMode="auto">
          <a:xfrm flipV="1">
            <a:off x="1379538" y="5499100"/>
            <a:ext cx="147637" cy="60483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56" name="AutoShape 24"/>
          <p:cNvCxnSpPr>
            <a:cxnSpLocks noChangeShapeType="1"/>
            <a:stCxn id="10291" idx="0"/>
            <a:endCxn id="10272" idx="4"/>
          </p:cNvCxnSpPr>
          <p:nvPr/>
        </p:nvCxnSpPr>
        <p:spPr bwMode="auto">
          <a:xfrm flipV="1">
            <a:off x="1754188" y="5583238"/>
            <a:ext cx="1587" cy="519112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57" name="AutoShape 25"/>
          <p:cNvCxnSpPr>
            <a:cxnSpLocks noChangeShapeType="1"/>
            <a:stCxn id="10292" idx="0"/>
            <a:endCxn id="10272" idx="5"/>
          </p:cNvCxnSpPr>
          <p:nvPr/>
        </p:nvCxnSpPr>
        <p:spPr bwMode="auto">
          <a:xfrm flipH="1" flipV="1">
            <a:off x="1984375" y="5499100"/>
            <a:ext cx="144463" cy="61118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58" name="AutoShape 26"/>
          <p:cNvCxnSpPr>
            <a:cxnSpLocks noChangeShapeType="1"/>
            <a:stCxn id="10293" idx="0"/>
            <a:endCxn id="10250" idx="3"/>
          </p:cNvCxnSpPr>
          <p:nvPr/>
        </p:nvCxnSpPr>
        <p:spPr bwMode="auto">
          <a:xfrm flipV="1">
            <a:off x="4191000" y="5491163"/>
            <a:ext cx="153988" cy="6096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59" name="AutoShape 27"/>
          <p:cNvCxnSpPr>
            <a:cxnSpLocks noChangeShapeType="1"/>
            <a:stCxn id="10294" idx="0"/>
            <a:endCxn id="10250" idx="4"/>
          </p:cNvCxnSpPr>
          <p:nvPr/>
        </p:nvCxnSpPr>
        <p:spPr bwMode="auto">
          <a:xfrm flipV="1">
            <a:off x="4565650" y="5575300"/>
            <a:ext cx="7938" cy="52387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60" name="AutoShape 28"/>
          <p:cNvCxnSpPr>
            <a:cxnSpLocks noChangeShapeType="1"/>
            <a:stCxn id="10295" idx="0"/>
            <a:endCxn id="10250" idx="5"/>
          </p:cNvCxnSpPr>
          <p:nvPr/>
        </p:nvCxnSpPr>
        <p:spPr bwMode="auto">
          <a:xfrm flipH="1" flipV="1">
            <a:off x="4802188" y="5491163"/>
            <a:ext cx="138112" cy="61595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61" name="AutoShape 29"/>
          <p:cNvCxnSpPr>
            <a:cxnSpLocks noChangeShapeType="1"/>
            <a:stCxn id="10287" idx="0"/>
            <a:endCxn id="10274" idx="3"/>
          </p:cNvCxnSpPr>
          <p:nvPr/>
        </p:nvCxnSpPr>
        <p:spPr bwMode="auto">
          <a:xfrm flipV="1">
            <a:off x="6996113" y="5494338"/>
            <a:ext cx="141287" cy="60007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62" name="AutoShape 30"/>
          <p:cNvCxnSpPr>
            <a:cxnSpLocks noChangeShapeType="1"/>
            <a:stCxn id="10288" idx="0"/>
            <a:endCxn id="10274" idx="4"/>
          </p:cNvCxnSpPr>
          <p:nvPr/>
        </p:nvCxnSpPr>
        <p:spPr bwMode="auto">
          <a:xfrm flipH="1" flipV="1">
            <a:off x="7366000" y="5578475"/>
            <a:ext cx="4763" cy="51435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0263" name="AutoShape 31"/>
          <p:cNvCxnSpPr>
            <a:cxnSpLocks noChangeShapeType="1"/>
            <a:stCxn id="10289" idx="0"/>
            <a:endCxn id="10274" idx="5"/>
          </p:cNvCxnSpPr>
          <p:nvPr/>
        </p:nvCxnSpPr>
        <p:spPr bwMode="auto">
          <a:xfrm flipH="1" flipV="1">
            <a:off x="7594600" y="5494338"/>
            <a:ext cx="150813" cy="60642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34925" y="60769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Detection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7956550" y="60769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Detection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319463" y="2449513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Medical Advisor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2916238" y="1395413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Commander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989138" y="4305300"/>
            <a:ext cx="5148262" cy="782638"/>
            <a:chOff x="1253" y="2712"/>
            <a:chExt cx="3243" cy="493"/>
          </a:xfrm>
        </p:grpSpPr>
        <p:cxnSp>
          <p:nvCxnSpPr>
            <p:cNvPr id="10285" name="AutoShape 37"/>
            <p:cNvCxnSpPr>
              <a:cxnSpLocks noChangeShapeType="1"/>
              <a:endCxn id="10279" idx="3"/>
            </p:cNvCxnSpPr>
            <p:nvPr/>
          </p:nvCxnSpPr>
          <p:spPr bwMode="auto">
            <a:xfrm flipV="1">
              <a:off x="1253" y="2712"/>
              <a:ext cx="1350" cy="482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cxnSp>
          <p:nvCxnSpPr>
            <p:cNvPr id="10286" name="AutoShape 38"/>
            <p:cNvCxnSpPr>
              <a:cxnSpLocks noChangeShapeType="1"/>
              <a:stCxn id="10274" idx="1"/>
              <a:endCxn id="10279" idx="5"/>
            </p:cNvCxnSpPr>
            <p:nvPr/>
          </p:nvCxnSpPr>
          <p:spPr bwMode="auto">
            <a:xfrm flipH="1" flipV="1">
              <a:off x="3160" y="2712"/>
              <a:ext cx="1336" cy="493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079625" y="3913188"/>
            <a:ext cx="4959350" cy="7937"/>
            <a:chOff x="1310" y="2465"/>
            <a:chExt cx="3124" cy="5"/>
          </a:xfrm>
        </p:grpSpPr>
        <p:cxnSp>
          <p:nvCxnSpPr>
            <p:cNvPr id="10283" name="AutoShape 40"/>
            <p:cNvCxnSpPr>
              <a:cxnSpLocks noChangeShapeType="1"/>
              <a:stCxn id="10271" idx="6"/>
              <a:endCxn id="10279" idx="2"/>
            </p:cNvCxnSpPr>
            <p:nvPr/>
          </p:nvCxnSpPr>
          <p:spPr bwMode="auto">
            <a:xfrm flipV="1">
              <a:off x="1310" y="2465"/>
              <a:ext cx="1177" cy="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0284" name="AutoShape 41"/>
            <p:cNvCxnSpPr>
              <a:cxnSpLocks noChangeShapeType="1"/>
              <a:stCxn id="10279" idx="6"/>
              <a:endCxn id="10273" idx="2"/>
            </p:cNvCxnSpPr>
            <p:nvPr/>
          </p:nvCxnSpPr>
          <p:spPr bwMode="auto">
            <a:xfrm>
              <a:off x="3276" y="2465"/>
              <a:ext cx="1158" cy="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575175" y="1822450"/>
            <a:ext cx="1588" cy="1535113"/>
            <a:chOff x="2882" y="1148"/>
            <a:chExt cx="1" cy="967"/>
          </a:xfrm>
        </p:grpSpPr>
        <p:cxnSp>
          <p:nvCxnSpPr>
            <p:cNvPr id="10281" name="AutoShape 43"/>
            <p:cNvCxnSpPr>
              <a:cxnSpLocks noChangeShapeType="1"/>
              <a:stCxn id="72753" idx="0"/>
              <a:endCxn id="72754" idx="4"/>
            </p:cNvCxnSpPr>
            <p:nvPr/>
          </p:nvCxnSpPr>
          <p:spPr bwMode="auto">
            <a:xfrm flipV="1">
              <a:off x="2883" y="1148"/>
              <a:ext cx="0" cy="36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0282" name="AutoShape 44"/>
            <p:cNvCxnSpPr>
              <a:cxnSpLocks noChangeShapeType="1"/>
              <a:stCxn id="10279" idx="0"/>
              <a:endCxn id="72753" idx="4"/>
            </p:cNvCxnSpPr>
            <p:nvPr/>
          </p:nvCxnSpPr>
          <p:spPr bwMode="auto">
            <a:xfrm flipV="1">
              <a:off x="2882" y="1876"/>
              <a:ext cx="1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271" name="Oval 45"/>
          <p:cNvSpPr>
            <a:spLocks noChangeArrowheads="1"/>
          </p:cNvSpPr>
          <p:nvPr/>
        </p:nvSpPr>
        <p:spPr bwMode="auto">
          <a:xfrm>
            <a:off x="1431925" y="3633788"/>
            <a:ext cx="647700" cy="574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2" name="Oval 46"/>
          <p:cNvSpPr>
            <a:spLocks noChangeArrowheads="1"/>
          </p:cNvSpPr>
          <p:nvPr/>
        </p:nvSpPr>
        <p:spPr bwMode="auto">
          <a:xfrm>
            <a:off x="1431925" y="5008563"/>
            <a:ext cx="647700" cy="574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3" name="Oval 47"/>
          <p:cNvSpPr>
            <a:spLocks noChangeArrowheads="1"/>
          </p:cNvSpPr>
          <p:nvPr/>
        </p:nvSpPr>
        <p:spPr bwMode="auto">
          <a:xfrm>
            <a:off x="7038975" y="3630613"/>
            <a:ext cx="647700" cy="574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4" name="Oval 48"/>
          <p:cNvSpPr>
            <a:spLocks noChangeArrowheads="1"/>
          </p:cNvSpPr>
          <p:nvPr/>
        </p:nvSpPr>
        <p:spPr bwMode="auto">
          <a:xfrm>
            <a:off x="7042150" y="5003800"/>
            <a:ext cx="647700" cy="574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53" name="Oval 49" descr="NATO"/>
          <p:cNvSpPr>
            <a:spLocks noChangeAspect="1" noChangeArrowheads="1"/>
          </p:cNvSpPr>
          <p:nvPr/>
        </p:nvSpPr>
        <p:spPr bwMode="auto">
          <a:xfrm>
            <a:off x="4251325" y="2403475"/>
            <a:ext cx="649288" cy="574675"/>
          </a:xfrm>
          <a:prstGeom prst="ellipse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54" name="Oval 50" descr="NATO"/>
          <p:cNvSpPr>
            <a:spLocks noChangeAspect="1" noChangeArrowheads="1"/>
          </p:cNvSpPr>
          <p:nvPr/>
        </p:nvSpPr>
        <p:spPr bwMode="auto">
          <a:xfrm>
            <a:off x="4251325" y="1247775"/>
            <a:ext cx="649288" cy="574675"/>
          </a:xfrm>
          <a:prstGeom prst="ellipse">
            <a:avLst/>
          </a:prstGeom>
          <a:blipFill dpi="0" rotWithShape="1">
            <a:blip r:embed="rId3" cstate="print">
              <a:alphaModFix amt="80000"/>
            </a:blip>
            <a:srcRect/>
            <a:stretch>
              <a:fillRect/>
            </a:stretch>
          </a:blipFill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277" name="Group 51"/>
          <p:cNvGrpSpPr>
            <a:grpSpLocks/>
          </p:cNvGrpSpPr>
          <p:nvPr/>
        </p:nvGrpSpPr>
        <p:grpSpPr bwMode="auto">
          <a:xfrm>
            <a:off x="3419475" y="3357563"/>
            <a:ext cx="2305050" cy="1109662"/>
            <a:chOff x="2154" y="2115"/>
            <a:chExt cx="1452" cy="699"/>
          </a:xfrm>
        </p:grpSpPr>
        <p:sp>
          <p:nvSpPr>
            <p:cNvPr id="10279" name="Oval 52"/>
            <p:cNvSpPr>
              <a:spLocks noChangeAspect="1" noChangeArrowheads="1"/>
            </p:cNvSpPr>
            <p:nvPr/>
          </p:nvSpPr>
          <p:spPr bwMode="auto">
            <a:xfrm>
              <a:off x="2487" y="2115"/>
              <a:ext cx="789" cy="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757" name="Text Box 53"/>
            <p:cNvSpPr txBox="1">
              <a:spLocks noChangeArrowheads="1"/>
            </p:cNvSpPr>
            <p:nvPr/>
          </p:nvSpPr>
          <p:spPr bwMode="auto">
            <a:xfrm>
              <a:off x="2154" y="2160"/>
              <a:ext cx="145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0000"/>
                </a:lnSpc>
                <a:spcBef>
                  <a:spcPct val="50000"/>
                </a:spcBef>
                <a:defRPr/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Central</a:t>
              </a:r>
              <a:b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Analysis</a:t>
              </a:r>
              <a:b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Center</a:t>
              </a:r>
            </a:p>
          </p:txBody>
        </p:sp>
      </p:grpSp>
      <p:sp>
        <p:nvSpPr>
          <p:cNvPr id="72758" name="Text Box 54" descr="NATO"/>
          <p:cNvSpPr txBox="1">
            <a:spLocks noChangeArrowheads="1"/>
          </p:cNvSpPr>
          <p:nvPr/>
        </p:nvSpPr>
        <p:spPr bwMode="auto">
          <a:xfrm>
            <a:off x="1443038" y="3284538"/>
            <a:ext cx="6254750" cy="1257300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 NATO DHSC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35855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87388" y="476250"/>
            <a:ext cx="7772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4000" smtClean="0">
                <a:solidFill>
                  <a:srgbClr val="000000"/>
                </a:solidFill>
              </a:rPr>
              <a:t>DHSC DJIBOUTI Project  </a:t>
            </a:r>
            <a:br>
              <a:rPr lang="de-DE" sz="4000" smtClean="0">
                <a:solidFill>
                  <a:srgbClr val="000000"/>
                </a:solidFill>
              </a:rPr>
            </a:br>
            <a:r>
              <a:rPr lang="en-US" sz="3200" smtClean="0">
                <a:solidFill>
                  <a:srgbClr val="000000"/>
                </a:solidFill>
              </a:rPr>
              <a:t>Analysis and evaluation in Munich</a:t>
            </a:r>
            <a:endParaRPr lang="de-DE" sz="3200" smtClean="0">
              <a:solidFill>
                <a:srgbClr val="000000"/>
              </a:solidFill>
            </a:endParaRPr>
          </a:p>
        </p:txBody>
      </p:sp>
      <p:pic>
        <p:nvPicPr>
          <p:cNvPr id="79875" name="Picture 3" descr="IMG_15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4248150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IMG_15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475"/>
            <a:ext cx="453707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6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795463"/>
            <a:ext cx="43529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6" name="Group 3"/>
          <p:cNvGrpSpPr>
            <a:grpSpLocks/>
          </p:cNvGrpSpPr>
          <p:nvPr/>
        </p:nvGrpSpPr>
        <p:grpSpPr bwMode="auto">
          <a:xfrm>
            <a:off x="0" y="0"/>
            <a:ext cx="9180835" cy="464344"/>
            <a:chOff x="0" y="0"/>
            <a:chExt cx="8225" cy="416"/>
          </a:xfrm>
        </p:grpSpPr>
        <p:sp>
          <p:nvSpPr>
            <p:cNvPr id="69655" name="Rectangle 4"/>
            <p:cNvSpPr>
              <a:spLocks/>
            </p:cNvSpPr>
            <p:nvPr/>
          </p:nvSpPr>
          <p:spPr bwMode="auto">
            <a:xfrm>
              <a:off x="0" y="0"/>
              <a:ext cx="8192" cy="4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pic>
          <p:nvPicPr>
            <p:cNvPr id="6965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40"/>
              <a:ext cx="322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7" name="Rectangle 6"/>
            <p:cNvSpPr>
              <a:spLocks/>
            </p:cNvSpPr>
            <p:nvPr/>
          </p:nvSpPr>
          <p:spPr bwMode="auto">
            <a:xfrm>
              <a:off x="458" y="102"/>
              <a:ext cx="5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b="1" i="1">
                  <a:solidFill>
                    <a:srgbClr val="FFFFFF"/>
                  </a:solidFill>
                  <a:latin typeface="Hoefler Text" pitchFamily="-111" charset="0"/>
                  <a:sym typeface="Hoefler Text" pitchFamily="-111" charset="0"/>
                </a:rPr>
                <a:t>ASTER </a:t>
              </a:r>
            </a:p>
          </p:txBody>
        </p:sp>
        <p:pic>
          <p:nvPicPr>
            <p:cNvPr id="6965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62"/>
              <a:ext cx="26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" y="14"/>
              <a:ext cx="264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0" name="Rectangle 9"/>
            <p:cNvSpPr>
              <a:spLocks/>
            </p:cNvSpPr>
            <p:nvPr/>
          </p:nvSpPr>
          <p:spPr bwMode="auto">
            <a:xfrm>
              <a:off x="6121" y="16"/>
              <a:ext cx="110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750067" algn="l"/>
                </a:tabLst>
              </a:pPr>
              <a:endParaRPr lang="fr-FR" sz="800" b="1">
                <a:solidFill>
                  <a:srgbClr val="FFFFFF"/>
                </a:solidFill>
              </a:endParaRPr>
            </a:p>
          </p:txBody>
        </p:sp>
        <p:sp>
          <p:nvSpPr>
            <p:cNvPr id="69661" name="Rectangle 10"/>
            <p:cNvSpPr>
              <a:spLocks/>
            </p:cNvSpPr>
            <p:nvPr/>
          </p:nvSpPr>
          <p:spPr bwMode="auto">
            <a:xfrm>
              <a:off x="7513" y="8"/>
              <a:ext cx="71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tabLst>
                  <a:tab pos="750067" algn="l"/>
                </a:tabLst>
              </a:pPr>
              <a:endParaRPr lang="fr-FR" sz="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1916832"/>
            <a:ext cx="8496944" cy="3672408"/>
            <a:chOff x="1070447" y="1124744"/>
            <a:chExt cx="7850311" cy="2952328"/>
          </a:xfrm>
        </p:grpSpPr>
        <p:sp>
          <p:nvSpPr>
            <p:cNvPr id="69639" name="Rectangle 12"/>
            <p:cNvSpPr>
              <a:spLocks/>
            </p:cNvSpPr>
            <p:nvPr/>
          </p:nvSpPr>
          <p:spPr bwMode="auto">
            <a:xfrm>
              <a:off x="5967264" y="3160713"/>
              <a:ext cx="1223367" cy="24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200" b="1">
                  <a:solidFill>
                    <a:srgbClr val="008000"/>
                  </a:solidFill>
                  <a:sym typeface="Arial" charset="0"/>
                </a:rPr>
                <a:t>2SEFAG signal</a:t>
              </a:r>
            </a:p>
          </p:txBody>
        </p:sp>
        <p:sp>
          <p:nvSpPr>
            <p:cNvPr id="69640" name="Rectangle 13"/>
            <p:cNvSpPr>
              <a:spLocks/>
            </p:cNvSpPr>
            <p:nvPr/>
          </p:nvSpPr>
          <p:spPr bwMode="auto">
            <a:xfrm>
              <a:off x="5913686" y="1580158"/>
              <a:ext cx="2098476" cy="24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200" b="1">
                  <a:solidFill>
                    <a:srgbClr val="A041A2"/>
                  </a:solidFill>
                  <a:sym typeface="Arial" charset="0"/>
                </a:rPr>
                <a:t>Reference laboratory signal</a:t>
              </a:r>
            </a:p>
          </p:txBody>
        </p:sp>
        <p:pic>
          <p:nvPicPr>
            <p:cNvPr id="7067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86658" y="1462956"/>
              <a:ext cx="3679031" cy="22681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1600" dir="2700000" algn="ctr" rotWithShape="0">
                <a:srgbClr val="333333">
                  <a:alpha val="74997"/>
                </a:srgbClr>
              </a:outerShdw>
            </a:effectLst>
          </p:spPr>
        </p:pic>
        <p:sp>
          <p:nvSpPr>
            <p:cNvPr id="69642" name="Rectangle 15"/>
            <p:cNvSpPr>
              <a:spLocks/>
            </p:cNvSpPr>
            <p:nvPr/>
          </p:nvSpPr>
          <p:spPr bwMode="auto">
            <a:xfrm>
              <a:off x="1224484" y="1790006"/>
              <a:ext cx="66972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000" b="1">
                  <a:solidFill>
                    <a:srgbClr val="000000"/>
                  </a:solidFill>
                  <a:sym typeface="Arial" charset="0"/>
                </a:rPr>
                <a:t>Sources :</a:t>
              </a:r>
            </a:p>
          </p:txBody>
        </p:sp>
        <p:pic>
          <p:nvPicPr>
            <p:cNvPr id="69643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683" y="2064594"/>
              <a:ext cx="35049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47" y="2490986"/>
              <a:ext cx="982266" cy="41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8" name="Line 21"/>
            <p:cNvSpPr>
              <a:spLocks noChangeShapeType="1"/>
            </p:cNvSpPr>
            <p:nvPr/>
          </p:nvSpPr>
          <p:spPr bwMode="auto">
            <a:xfrm flipH="1">
              <a:off x="4155654" y="1289943"/>
              <a:ext cx="10046" cy="27235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9" name="Line 22"/>
            <p:cNvSpPr>
              <a:spLocks noChangeShapeType="1"/>
            </p:cNvSpPr>
            <p:nvPr/>
          </p:nvSpPr>
          <p:spPr bwMode="auto">
            <a:xfrm rot="10800000" flipH="1">
              <a:off x="4751710" y="2374900"/>
              <a:ext cx="1712268" cy="26231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0" name="Rectangle 23"/>
            <p:cNvSpPr>
              <a:spLocks/>
            </p:cNvSpPr>
            <p:nvPr/>
          </p:nvSpPr>
          <p:spPr bwMode="auto">
            <a:xfrm>
              <a:off x="6563321" y="2196307"/>
              <a:ext cx="2357437" cy="276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>
                  <a:solidFill>
                    <a:srgbClr val="CC0000"/>
                  </a:solidFill>
                  <a:sym typeface="Arial" charset="0"/>
                </a:rPr>
                <a:t>Civilian surveillance alert</a:t>
              </a:r>
            </a:p>
          </p:txBody>
        </p:sp>
        <p:sp>
          <p:nvSpPr>
            <p:cNvPr id="69651" name="Rectangle 24"/>
            <p:cNvSpPr>
              <a:spLocks/>
            </p:cNvSpPr>
            <p:nvPr/>
          </p:nvSpPr>
          <p:spPr bwMode="auto">
            <a:xfrm>
              <a:off x="4635624" y="1124744"/>
              <a:ext cx="1268016" cy="31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b="1">
                  <a:solidFill>
                    <a:srgbClr val="000000"/>
                  </a:solidFill>
                  <a:sym typeface="Arial" charset="0"/>
                </a:rPr>
                <a:t>5 weeks</a:t>
              </a:r>
            </a:p>
          </p:txBody>
        </p:sp>
        <p:sp>
          <p:nvSpPr>
            <p:cNvPr id="69652" name="Line 25"/>
            <p:cNvSpPr>
              <a:spLocks noChangeShapeType="1"/>
            </p:cNvSpPr>
            <p:nvPr/>
          </p:nvSpPr>
          <p:spPr bwMode="auto">
            <a:xfrm rot="10800000" flipH="1">
              <a:off x="4155654" y="1358032"/>
              <a:ext cx="577081" cy="44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3" name="Line 26"/>
            <p:cNvSpPr>
              <a:spLocks noChangeShapeType="1"/>
            </p:cNvSpPr>
            <p:nvPr/>
          </p:nvSpPr>
          <p:spPr bwMode="auto">
            <a:xfrm>
              <a:off x="4710410" y="1330287"/>
              <a:ext cx="0" cy="27467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9654" name="Rectangle 27"/>
          <p:cNvSpPr>
            <a:spLocks/>
          </p:cNvSpPr>
          <p:nvPr/>
        </p:nvSpPr>
        <p:spPr bwMode="auto">
          <a:xfrm>
            <a:off x="253297" y="718443"/>
            <a:ext cx="2580680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A50021"/>
                </a:solidFill>
                <a:sym typeface="Arial" charset="0"/>
              </a:rPr>
              <a:t>Dengue outbreak, French Guiana, 2006</a:t>
            </a:r>
          </a:p>
        </p:txBody>
      </p:sp>
      <p:pic>
        <p:nvPicPr>
          <p:cNvPr id="69638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3198"/>
          <a:stretch>
            <a:fillRect/>
          </a:stretch>
        </p:blipFill>
        <p:spPr bwMode="auto">
          <a:xfrm>
            <a:off x="7255371" y="25673"/>
            <a:ext cx="405185" cy="3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8185" y="6165304"/>
            <a:ext cx="3462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Ref.: Col Dr. Jean-Baptiste Menard, 2011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638" cy="4525963"/>
          </a:xfrm>
        </p:spPr>
        <p:txBody>
          <a:bodyPr/>
          <a:lstStyle/>
          <a:p>
            <a:pPr marL="0" indent="0" algn="just">
              <a:buNone/>
            </a:pPr>
            <a:endParaRPr lang="en-GB" sz="2800" i="1" dirty="0" smtClean="0">
              <a:solidFill>
                <a:srgbClr val="3075FF"/>
              </a:solidFill>
            </a:endParaRPr>
          </a:p>
          <a:p>
            <a:pPr marL="0" indent="0" algn="just">
              <a:buNone/>
            </a:pPr>
            <a:r>
              <a:rPr lang="en-GB" sz="2800" i="1" u="sng" dirty="0" err="1" smtClean="0"/>
              <a:t>Multinationality</a:t>
            </a:r>
            <a:r>
              <a:rPr lang="en-GB" sz="2800" i="1" u="sng" dirty="0" smtClean="0"/>
              <a:t> in Military Medicine</a:t>
            </a:r>
          </a:p>
          <a:p>
            <a:pPr algn="just"/>
            <a:r>
              <a:rPr lang="en-GB" sz="2800" i="1" dirty="0" smtClean="0"/>
              <a:t>has </a:t>
            </a:r>
            <a:r>
              <a:rPr lang="en-GB" sz="2800" i="1" dirty="0"/>
              <a:t>to serve </a:t>
            </a:r>
            <a:r>
              <a:rPr lang="en-GB" sz="2800" i="1" dirty="0" smtClean="0"/>
              <a:t>specific purposes, </a:t>
            </a:r>
          </a:p>
          <a:p>
            <a:pPr algn="just"/>
            <a:r>
              <a:rPr lang="en-GB" sz="2800" i="1" dirty="0" smtClean="0"/>
              <a:t>is </a:t>
            </a:r>
            <a:r>
              <a:rPr lang="en-GB" sz="2800" i="1" dirty="0"/>
              <a:t>always a means to an </a:t>
            </a:r>
            <a:r>
              <a:rPr lang="en-GB" sz="2800" i="1" dirty="0" smtClean="0"/>
              <a:t>end,</a:t>
            </a:r>
          </a:p>
          <a:p>
            <a:pPr algn="just"/>
            <a:r>
              <a:rPr lang="en-GB" sz="2800" i="1" dirty="0"/>
              <a:t>i</a:t>
            </a:r>
            <a:r>
              <a:rPr lang="en-GB" sz="2800" i="1" dirty="0" smtClean="0"/>
              <a:t>s a challenge and not a problem, </a:t>
            </a:r>
          </a:p>
          <a:p>
            <a:pPr algn="just"/>
            <a:r>
              <a:rPr lang="en-GB" sz="2800" i="1" dirty="0"/>
              <a:t>i</a:t>
            </a:r>
            <a:r>
              <a:rPr lang="en-GB" sz="2800" i="1" dirty="0" smtClean="0"/>
              <a:t>s </a:t>
            </a:r>
            <a:r>
              <a:rPr lang="en-GB" sz="2800" i="1" dirty="0"/>
              <a:t>i</a:t>
            </a:r>
            <a:r>
              <a:rPr lang="en-GB" sz="2800" i="1" dirty="0" smtClean="0"/>
              <a:t>ndispensable for any evidence based further development of (military</a:t>
            </a:r>
            <a:r>
              <a:rPr lang="en-GB" sz="2800" i="1" smtClean="0"/>
              <a:t>) medicine.</a:t>
            </a:r>
            <a:endParaRPr lang="en-GB" sz="2800" i="1" dirty="0"/>
          </a:p>
          <a:p>
            <a:pPr marL="0" indent="0" algn="just">
              <a:buNone/>
            </a:pPr>
            <a:endParaRPr lang="en-GB" sz="2800" dirty="0" smtClean="0">
              <a:solidFill>
                <a:srgbClr val="3075FF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59632" y="574923"/>
            <a:ext cx="6572250" cy="6938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Conclusion</a:t>
            </a:r>
            <a:endParaRPr lang="hu-HU" sz="2000" dirty="0">
              <a:solidFill>
                <a:srgbClr val="FFFF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49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mtClean="0"/>
              <a:t/>
            </a:r>
            <a:br>
              <a:rPr lang="en-GB" smtClean="0"/>
            </a:br>
            <a:r>
              <a:rPr lang="en-US" smtClean="0"/>
              <a:t>Impressions</a:t>
            </a:r>
          </a:p>
        </p:txBody>
      </p:sp>
      <p:pic>
        <p:nvPicPr>
          <p:cNvPr id="57347" name="Picture 8" descr="http://www.eurostarshotels.com/CLIENTES/www.eurostarshotels.com/imagenes/budap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4291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6" name="Picture 4" descr="http://www.inst.uno.edu/exchange/Germany/Images/M%C3%BCn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2808312" cy="2836395"/>
          </a:xfrm>
          <a:prstGeom prst="rect">
            <a:avLst/>
          </a:prstGeom>
          <a:noFill/>
        </p:spPr>
      </p:pic>
      <p:pic>
        <p:nvPicPr>
          <p:cNvPr id="192518" name="Picture 6" descr="http://www.smh.com.au/ffximage/2007/10/19/Oktoberfest_wideweb__470x358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686889" cy="2808312"/>
          </a:xfrm>
          <a:prstGeom prst="rect">
            <a:avLst/>
          </a:prstGeom>
          <a:noFill/>
        </p:spPr>
      </p:pic>
      <p:pic>
        <p:nvPicPr>
          <p:cNvPr id="9" name="Picture 12" descr="http://i.telegraph.co.uk/telegraph/multimedia/archive/00779/gellert-baths_77966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05064"/>
            <a:ext cx="3784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1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Impressions</a:t>
            </a:r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786469"/>
            <a:ext cx="4176465" cy="423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6279703"/>
            <a:ext cx="3816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www.coemed.org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695450"/>
            <a:ext cx="46196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28" name="Picture 4" descr="http://cdn.worldcupblog.org/germany.worldcupblog.org/files/2010/07/madeinarg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00995"/>
            <a:ext cx="3816424" cy="46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77" y="1556792"/>
            <a:ext cx="56184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>
                <a:latin typeface="Arial Rounded MT Bold" pitchFamily="34" charset="0"/>
                <a:cs typeface="Arial" pitchFamily="34" charset="0"/>
              </a:rPr>
              <a:t>NATO/EAPC Unclassified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83054F-62DD-4E6A-B630-BEB23DC46E9E}" type="slidenum">
              <a:rPr lang="hu-HU">
                <a:latin typeface="Arial Rounded MT Bold" pitchFamily="34" charset="0"/>
                <a:cs typeface="Arial" pitchFamily="34" charset="0"/>
              </a:rPr>
              <a:pPr/>
              <a:t>7</a:t>
            </a:fld>
            <a:endParaRPr lang="hu-HU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18437" name="Picture 5" descr="11-1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473" y="2147888"/>
            <a:ext cx="2498504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GB" sz="1200" dirty="0">
                <a:effectLst/>
                <a:latin typeface="+mn-lt"/>
                <a:cs typeface="Arial" charset="0"/>
              </a:rPr>
              <a:t>DC 6/1</a:t>
            </a:r>
          </a:p>
          <a:p>
            <a:pPr algn="ctr">
              <a:defRPr/>
            </a:pPr>
            <a:r>
              <a:rPr lang="en-GB" sz="1200" dirty="0">
                <a:effectLst/>
                <a:latin typeface="+mn-lt"/>
                <a:cs typeface="Arial" charset="0"/>
              </a:rPr>
              <a:t>The Strategic Concept for the</a:t>
            </a:r>
          </a:p>
          <a:p>
            <a:pPr algn="ctr">
              <a:defRPr/>
            </a:pPr>
            <a:r>
              <a:rPr lang="en-GB" sz="1200" dirty="0" err="1">
                <a:effectLst/>
                <a:latin typeface="+mn-lt"/>
                <a:cs typeface="Arial" charset="0"/>
              </a:rPr>
              <a:t>Defense</a:t>
            </a:r>
            <a:r>
              <a:rPr lang="en-GB" sz="1200" dirty="0">
                <a:effectLst/>
                <a:latin typeface="+mn-lt"/>
                <a:cs typeface="Arial" charset="0"/>
              </a:rPr>
              <a:t> of the North Atlantic Area</a:t>
            </a:r>
          </a:p>
          <a:p>
            <a:pPr algn="ctr">
              <a:defRPr/>
            </a:pPr>
            <a:r>
              <a:rPr lang="en-GB" sz="1600" dirty="0">
                <a:effectLst/>
                <a:latin typeface="+mn-lt"/>
                <a:cs typeface="Arial" charset="0"/>
              </a:rPr>
              <a:t>1949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5138" y="2147888"/>
            <a:ext cx="2735262" cy="892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MC 3/5</a:t>
            </a:r>
          </a:p>
          <a:p>
            <a:pPr algn="ctr">
              <a:defRPr/>
            </a:pPr>
            <a:r>
              <a:rPr lang="en-GB" sz="1200" dirty="0">
                <a:latin typeface="Arial" pitchFamily="34" charset="0"/>
                <a:cs typeface="Arial" pitchFamily="34" charset="0"/>
              </a:rPr>
              <a:t>The Strategic Concept for the</a:t>
            </a:r>
          </a:p>
          <a:p>
            <a:pPr algn="ctr">
              <a:defRPr/>
            </a:pPr>
            <a:r>
              <a:rPr lang="en-GB" sz="1200" dirty="0" err="1">
                <a:latin typeface="Arial" pitchFamily="34" charset="0"/>
                <a:cs typeface="Arial" pitchFamily="34" charset="0"/>
              </a:rPr>
              <a:t>Defense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of the North Atlantic Area</a:t>
            </a:r>
          </a:p>
          <a:p>
            <a:pPr algn="ctr"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1952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8625" y="3400425"/>
            <a:ext cx="2808288" cy="892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MC 14/2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Overall Strategic Concept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for the Defence of the NATO Area</a:t>
            </a:r>
          </a:p>
          <a:p>
            <a:pPr algn="ctr">
              <a:defRPr/>
            </a:pPr>
            <a:r>
              <a:rPr lang="en-GB" sz="1600" dirty="0">
                <a:latin typeface="+mj-lt"/>
                <a:cs typeface="Arial" charset="0"/>
              </a:rPr>
              <a:t>1957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400425"/>
            <a:ext cx="2736850" cy="892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MC 14/3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Overall Strategic Concept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for the Defence of the NATO Area</a:t>
            </a:r>
          </a:p>
          <a:p>
            <a:pPr algn="ctr">
              <a:defRPr/>
            </a:pPr>
            <a:r>
              <a:rPr lang="en-GB" sz="1600" dirty="0">
                <a:latin typeface="+mj-lt"/>
                <a:cs typeface="Arial" charset="0"/>
              </a:rPr>
              <a:t>1968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5451475"/>
            <a:ext cx="1728788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The Alliance’s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Strategic Concept</a:t>
            </a:r>
          </a:p>
          <a:p>
            <a:pPr algn="ctr">
              <a:defRPr/>
            </a:pPr>
            <a:r>
              <a:rPr lang="en-GB" sz="1600" dirty="0">
                <a:latin typeface="+mj-lt"/>
                <a:cs typeface="Arial" charset="0"/>
              </a:rPr>
              <a:t>1991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63938" y="5451475"/>
            <a:ext cx="1800225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The Alliance’s</a:t>
            </a:r>
          </a:p>
          <a:p>
            <a:pPr algn="ctr">
              <a:defRPr/>
            </a:pPr>
            <a:r>
              <a:rPr lang="en-GB" sz="1200" dirty="0">
                <a:latin typeface="+mj-lt"/>
                <a:cs typeface="Arial" charset="0"/>
              </a:rPr>
              <a:t>Strategic Concept</a:t>
            </a:r>
          </a:p>
          <a:p>
            <a:pPr algn="ctr">
              <a:defRPr/>
            </a:pPr>
            <a:r>
              <a:rPr lang="en-GB" sz="1600" dirty="0">
                <a:latin typeface="+mj-lt"/>
                <a:cs typeface="Arial" charset="0"/>
              </a:rPr>
              <a:t>1999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0788" y="5294313"/>
            <a:ext cx="2447925" cy="1014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j-lt"/>
                <a:cs typeface="Arial" charset="0"/>
              </a:rPr>
              <a:t>The Alliance’s</a:t>
            </a:r>
          </a:p>
          <a:p>
            <a:pPr algn="ctr">
              <a:defRPr/>
            </a:pPr>
            <a:r>
              <a:rPr lang="en-GB" sz="2000" dirty="0">
                <a:latin typeface="+mj-lt"/>
                <a:cs typeface="Arial" charset="0"/>
              </a:rPr>
              <a:t>Strategic Concept</a:t>
            </a:r>
          </a:p>
          <a:p>
            <a:pPr algn="ctr">
              <a:defRPr/>
            </a:pPr>
            <a:r>
              <a:rPr lang="en-GB" sz="2000" dirty="0">
                <a:latin typeface="+mj-lt"/>
                <a:cs typeface="Arial" charset="0"/>
              </a:rPr>
              <a:t>2010</a:t>
            </a:r>
          </a:p>
        </p:txBody>
      </p:sp>
      <p:cxnSp>
        <p:nvCxnSpPr>
          <p:cNvPr id="22" name="Straight Arrow Connector 21"/>
          <p:cNvCxnSpPr>
            <a:stCxn id="5" idx="3"/>
            <a:endCxn id="6" idx="1"/>
          </p:cNvCxnSpPr>
          <p:nvPr/>
        </p:nvCxnSpPr>
        <p:spPr>
          <a:xfrm flipV="1">
            <a:off x="3366977" y="2593976"/>
            <a:ext cx="2178161" cy="1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7524750" y="2608263"/>
            <a:ext cx="1417638" cy="1203325"/>
          </a:xfrm>
          <a:prstGeom prst="arc">
            <a:avLst>
              <a:gd name="adj1" fmla="val 16632126"/>
              <a:gd name="adj2" fmla="val 4971372"/>
            </a:avLst>
          </a:prstGeom>
          <a:ln w="254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cxnSp>
        <p:nvCxnSpPr>
          <p:cNvPr id="24" name="Straight Arrow Connector 23"/>
          <p:cNvCxnSpPr>
            <a:stCxn id="7" idx="1"/>
            <a:endCxn id="8" idx="3"/>
          </p:cNvCxnSpPr>
          <p:nvPr/>
        </p:nvCxnSpPr>
        <p:spPr>
          <a:xfrm rot="10800000">
            <a:off x="3492500" y="3846513"/>
            <a:ext cx="201612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1"/>
          </p:cNvCxnSpPr>
          <p:nvPr/>
        </p:nvCxnSpPr>
        <p:spPr>
          <a:xfrm>
            <a:off x="2484438" y="5805488"/>
            <a:ext cx="10795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450850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559175" y="1628775"/>
            <a:ext cx="19970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Cold War period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6013" y="4581525"/>
            <a:ext cx="378777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Immediate post-Cold War period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04025" y="4581525"/>
            <a:ext cx="16398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Post 9/11 era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837113" y="5683250"/>
            <a:ext cx="2349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flipH="1">
            <a:off x="179388" y="4076700"/>
            <a:ext cx="1439862" cy="1419225"/>
          </a:xfrm>
          <a:prstGeom prst="arc">
            <a:avLst>
              <a:gd name="adj1" fmla="val 16632126"/>
              <a:gd name="adj2" fmla="val 4971372"/>
            </a:avLst>
          </a:prstGeom>
          <a:ln w="254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latin typeface="+mj-lt"/>
            </a:endParaRPr>
          </a:p>
        </p:txBody>
      </p:sp>
      <p:cxnSp>
        <p:nvCxnSpPr>
          <p:cNvPr id="25" name="Straight Arrow Connector 24"/>
          <p:cNvCxnSpPr>
            <a:stCxn id="10" idx="3"/>
            <a:endCxn id="11" idx="1"/>
          </p:cNvCxnSpPr>
          <p:nvPr/>
        </p:nvCxnSpPr>
        <p:spPr>
          <a:xfrm flipV="1">
            <a:off x="5364163" y="5800725"/>
            <a:ext cx="936625" cy="47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itle 5"/>
          <p:cNvSpPr txBox="1">
            <a:spLocks/>
          </p:cNvSpPr>
          <p:nvPr/>
        </p:nvSpPr>
        <p:spPr>
          <a:xfrm>
            <a:off x="1259632" y="574923"/>
            <a:ext cx="6572250" cy="6938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NATO Strategic Concept</a:t>
            </a:r>
            <a:endParaRPr lang="hu-HU" sz="2000" dirty="0">
              <a:solidFill>
                <a:srgbClr val="FFFF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3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140968"/>
            <a:ext cx="7920880" cy="158417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algn="just"/>
            <a:r>
              <a:rPr lang="en-GB" sz="2800" dirty="0" smtClean="0"/>
              <a:t>Engage actively before, during and after crisis;</a:t>
            </a:r>
          </a:p>
          <a:p>
            <a:pPr algn="just"/>
            <a:r>
              <a:rPr lang="en-GB" sz="2800" dirty="0" smtClean="0"/>
              <a:t>Enhance intelligence sharing;</a:t>
            </a:r>
          </a:p>
          <a:p>
            <a:pPr algn="just"/>
            <a:r>
              <a:rPr lang="en-GB" sz="2800" dirty="0" smtClean="0"/>
              <a:t>Expeditionary operations;</a:t>
            </a:r>
          </a:p>
          <a:p>
            <a:pPr algn="just"/>
            <a:r>
              <a:rPr lang="en-GB" sz="2800" dirty="0" smtClean="0">
                <a:solidFill>
                  <a:srgbClr val="3075FF"/>
                </a:solidFill>
              </a:rPr>
              <a:t>Enhance civilian-military </a:t>
            </a:r>
            <a:r>
              <a:rPr lang="hu-HU" sz="2800" dirty="0" smtClean="0">
                <a:solidFill>
                  <a:srgbClr val="3075FF"/>
                </a:solidFill>
              </a:rPr>
              <a:t>co</a:t>
            </a:r>
            <a:r>
              <a:rPr lang="en-US" sz="2800" dirty="0" smtClean="0">
                <a:solidFill>
                  <a:srgbClr val="3075FF"/>
                </a:solidFill>
              </a:rPr>
              <a:t>-</a:t>
            </a:r>
            <a:r>
              <a:rPr lang="hu-HU" sz="2800" dirty="0" smtClean="0">
                <a:solidFill>
                  <a:srgbClr val="3075FF"/>
                </a:solidFill>
              </a:rPr>
              <a:t>operation</a:t>
            </a:r>
            <a:r>
              <a:rPr lang="en-GB" sz="2800" dirty="0" smtClean="0">
                <a:solidFill>
                  <a:srgbClr val="3075FF"/>
                </a:solidFill>
              </a:rPr>
              <a:t>; </a:t>
            </a:r>
          </a:p>
          <a:p>
            <a:pPr algn="just"/>
            <a:r>
              <a:rPr lang="en-GB" sz="2800" dirty="0" smtClean="0">
                <a:solidFill>
                  <a:srgbClr val="3075FF"/>
                </a:solidFill>
              </a:rPr>
              <a:t>Enable local forces;</a:t>
            </a:r>
          </a:p>
          <a:p>
            <a:pPr algn="just"/>
            <a:r>
              <a:rPr lang="en-GB" sz="2800" dirty="0" smtClean="0">
                <a:solidFill>
                  <a:srgbClr val="3075FF"/>
                </a:solidFill>
              </a:rPr>
              <a:t>Deploy civilian specialists;</a:t>
            </a:r>
          </a:p>
          <a:p>
            <a:pPr algn="just"/>
            <a:r>
              <a:rPr lang="en-GB" sz="2800" dirty="0" smtClean="0">
                <a:solidFill>
                  <a:srgbClr val="3075FF"/>
                </a:solidFill>
              </a:rPr>
              <a:t>Broaden and intensify political consultations.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59632" y="574923"/>
            <a:ext cx="6572250" cy="6938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Crisis Management</a:t>
            </a:r>
            <a:endParaRPr lang="hu-HU" sz="2000" dirty="0">
              <a:solidFill>
                <a:srgbClr val="FFFF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ILMED COE Courses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253F"/>
      </a:hlink>
      <a:folHlink>
        <a:srgbClr val="E38803"/>
      </a:folHlink>
    </a:clrScheme>
    <a:fontScheme name="MILMED CO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ILMED COE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253F"/>
      </a:hlink>
      <a:folHlink>
        <a:srgbClr val="E38803"/>
      </a:folHlink>
    </a:clrScheme>
    <a:fontScheme name="MILMED CO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MILMED COE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0253F"/>
      </a:hlink>
      <a:folHlink>
        <a:srgbClr val="E38803"/>
      </a:folHlink>
    </a:clrScheme>
    <a:fontScheme name="MILMED CO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135CC2321484995E9058CF131E8E4" ma:contentTypeVersion="3" ma:contentTypeDescription="Create a new document." ma:contentTypeScope="" ma:versionID="a8ebaea7e02064ecd88d583c733d3ca7">
  <xsd:schema xmlns:xsd="http://www.w3.org/2001/XMLSchema" xmlns:p="http://schemas.microsoft.com/office/2006/metadata/properties" targetNamespace="http://schemas.microsoft.com/office/2006/metadata/properties" ma:root="true" ma:fieldsID="a38594e8e881649050df2ea26aaed7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E9E9DF-0C86-4568-9918-4EE3FF666125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F5D726-2DF7-4759-A9A5-0F3609A34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E6BF1C6-4B6F-40FC-92D0-3D568A899E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626</Words>
  <Application>Microsoft Office PowerPoint</Application>
  <PresentationFormat>On-screen Show (4:3)</PresentationFormat>
  <Paragraphs>204</Paragraphs>
  <Slides>33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1_Office Theme</vt:lpstr>
      <vt:lpstr>Office Theme</vt:lpstr>
      <vt:lpstr>3_Office Theme</vt:lpstr>
      <vt:lpstr>Default Design</vt:lpstr>
      <vt:lpstr>2_Default Design</vt:lpstr>
      <vt:lpstr>1_Default Design</vt:lpstr>
      <vt:lpstr>3_Default Design</vt:lpstr>
      <vt:lpstr>Slide</vt:lpstr>
      <vt:lpstr>Bitmap</vt:lpstr>
      <vt:lpstr>A NATO KEKK helye és szerepe a globális változások kezelésében     Budapest, 06. September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„What do we want from our Military –  a sort of Oxfam with guns?“</vt:lpstr>
      <vt:lpstr>SWOT- Analysis: Military in humanitarian aid</vt:lpstr>
      <vt:lpstr>SWOT- Analysis: Military in humanitarian aid</vt:lpstr>
      <vt:lpstr>Military Medicine: Framework</vt:lpstr>
      <vt:lpstr> Maxim of Military Medical Support</vt:lpstr>
      <vt:lpstr>COMEDS Main Goal</vt:lpstr>
      <vt:lpstr>Situation (Ref.: COMEDS Plenary Autumn 2009)</vt:lpstr>
      <vt:lpstr>PowerPoint Presentation</vt:lpstr>
      <vt:lpstr>Structure</vt:lpstr>
      <vt:lpstr>PowerPoint Presentation</vt:lpstr>
      <vt:lpstr>PowerPoint Presentation</vt:lpstr>
      <vt:lpstr>Infectious Diseases as Risk Factor to Military Readiness</vt:lpstr>
      <vt:lpstr>PowerPoint Presentation</vt:lpstr>
      <vt:lpstr>Flavi - Epidemiology</vt:lpstr>
      <vt:lpstr>Flavi - Epidemiology</vt:lpstr>
      <vt:lpstr>Flavi - Epidemiology</vt:lpstr>
      <vt:lpstr>Disease Surveillance  - Definition -</vt:lpstr>
      <vt:lpstr>Disease Surveillance - Principle &amp; Situation -</vt:lpstr>
      <vt:lpstr>Disease Surveillance  - Concept -</vt:lpstr>
      <vt:lpstr>PowerPoint Presentation</vt:lpstr>
      <vt:lpstr>PowerPoint Presentation</vt:lpstr>
      <vt:lpstr>PowerPoint Presentation</vt:lpstr>
      <vt:lpstr> Impressions</vt:lpstr>
      <vt:lpstr> Impressions</vt:lpstr>
    </vt:vector>
  </TitlesOfParts>
  <Company>MED COE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OF-1 Peter Jagadics</dc:creator>
  <cp:lastModifiedBy>MILMED COE Deputy Director</cp:lastModifiedBy>
  <cp:revision>392</cp:revision>
  <dcterms:created xsi:type="dcterms:W3CDTF">2009-11-03T07:15:29Z</dcterms:created>
  <dcterms:modified xsi:type="dcterms:W3CDTF">2011-08-31T06:46:39Z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0x010100C5C135CC2321484995E9058CF131E8E4</vt:lpwstr>
  </property>
</Properties>
</file>