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60" r:id="rId4"/>
    <p:sldId id="258" r:id="rId5"/>
    <p:sldId id="262" r:id="rId6"/>
    <p:sldId id="263" r:id="rId7"/>
    <p:sldId id="264" r:id="rId8"/>
    <p:sldId id="265" r:id="rId9"/>
    <p:sldId id="267" r:id="rId10"/>
    <p:sldId id="266" r:id="rId11"/>
  </p:sldIdLst>
  <p:sldSz cx="12192000" cy="6858000"/>
  <p:notesSz cx="6784975" cy="9856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>
        <p:scale>
          <a:sx n="100" d="100"/>
          <a:sy n="100" d="100"/>
        </p:scale>
        <p:origin x="-876" y="-4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hu-HU" sz="4000" b="1" dirty="0" smtClean="0"/>
              <a:t>„A rendőri jövőkutatás aktuális kérdései – várható tendenciák”</a:t>
            </a:r>
            <a:endParaRPr lang="hu-HU" sz="4000" b="1" dirty="0"/>
          </a:p>
        </p:txBody>
      </p:sp>
      <p:pic>
        <p:nvPicPr>
          <p:cNvPr id="17" name="Kép helye 16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00" r="25000"/>
          <a:stretch>
            <a:fillRect/>
          </a:stretch>
        </p:blipFill>
        <p:spPr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Alcím 2"/>
          <p:cNvSpPr>
            <a:spLocks noGrp="1"/>
          </p:cNvSpPr>
          <p:nvPr>
            <p:ph type="body" sz="half" idx="2"/>
          </p:nvPr>
        </p:nvSpPr>
        <p:spPr/>
        <p:txBody>
          <a:bodyPr>
            <a:noAutofit/>
          </a:bodyPr>
          <a:lstStyle/>
          <a:p>
            <a:pPr algn="ctr"/>
            <a:r>
              <a:rPr lang="hu-HU" sz="5400" dirty="0" smtClean="0"/>
              <a:t>A békefenntartás jövője</a:t>
            </a:r>
            <a:endParaRPr lang="hu-HU" sz="5400" dirty="0"/>
          </a:p>
        </p:txBody>
      </p:sp>
    </p:spTree>
    <p:extLst>
      <p:ext uri="{BB962C8B-B14F-4D97-AF65-F5344CB8AC3E}">
        <p14:creationId xmlns:p14="http://schemas.microsoft.com/office/powerpoint/2010/main" val="314200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hu-HU" sz="3200" dirty="0" smtClean="0">
                <a:latin typeface="Goudy Stout" panose="0202090407030B020401" pitchFamily="18" charset="0"/>
              </a:rPr>
              <a:t>Várható tendencia</a:t>
            </a:r>
            <a:endParaRPr lang="hu-HU" sz="3200" dirty="0">
              <a:latin typeface="Goudy Stout" panose="0202090407030B020401" pitchFamily="18" charset="0"/>
            </a:endParaRPr>
          </a:p>
        </p:txBody>
      </p:sp>
      <p:sp>
        <p:nvSpPr>
          <p:cNvPr id="12" name="Tartalom helye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b="1" u="sng" dirty="0" smtClean="0">
                <a:latin typeface="Arial Black" panose="020B0A04020102020204" pitchFamily="34" charset="0"/>
              </a:rPr>
              <a:t>A békefenntartás a békefenntartáson túl: </a:t>
            </a:r>
          </a:p>
          <a:p>
            <a:pPr marL="0" indent="0" algn="ctr">
              <a:buNone/>
            </a:pPr>
            <a:endParaRPr lang="hu-HU" b="1" u="sng" dirty="0" smtClean="0">
              <a:latin typeface="Arial Black" panose="020B0A0402010202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Rendőri békefenntartás az ENSZ </a:t>
            </a:r>
            <a:r>
              <a:rPr lang="hu-HU" dirty="0"/>
              <a:t>Békefenntartó </a:t>
            </a:r>
            <a:r>
              <a:rPr lang="hu-HU" dirty="0" smtClean="0"/>
              <a:t>Misszió keretén </a:t>
            </a:r>
            <a:r>
              <a:rPr lang="hu-HU" dirty="0"/>
              <a:t>(</a:t>
            </a:r>
            <a:r>
              <a:rPr lang="hu-HU" dirty="0" err="1"/>
              <a:t>Peacekeeping</a:t>
            </a:r>
            <a:r>
              <a:rPr lang="hu-HU" dirty="0"/>
              <a:t> </a:t>
            </a:r>
            <a:r>
              <a:rPr lang="hu-HU" dirty="0" err="1"/>
              <a:t>Operations</a:t>
            </a:r>
            <a:r>
              <a:rPr lang="hu-HU" dirty="0"/>
              <a:t> – </a:t>
            </a:r>
            <a:r>
              <a:rPr lang="hu-HU" dirty="0" err="1"/>
              <a:t>PKOs</a:t>
            </a:r>
            <a:r>
              <a:rPr lang="hu-HU" dirty="0" smtClean="0"/>
              <a:t>) </a:t>
            </a:r>
            <a:r>
              <a:rPr lang="hu-HU" dirty="0"/>
              <a:t>túlmenően </a:t>
            </a:r>
            <a:r>
              <a:rPr lang="hu-HU" dirty="0" smtClean="0"/>
              <a:t>az ENSZ Különleges Politikai Misszióiban (</a:t>
            </a:r>
            <a:r>
              <a:rPr lang="hu-HU" dirty="0" err="1" smtClean="0"/>
              <a:t>Special</a:t>
            </a:r>
            <a:r>
              <a:rPr lang="hu-HU" dirty="0" smtClean="0"/>
              <a:t> </a:t>
            </a:r>
            <a:r>
              <a:rPr lang="hu-HU" dirty="0" err="1" smtClean="0"/>
              <a:t>Political</a:t>
            </a:r>
            <a:r>
              <a:rPr lang="hu-HU" dirty="0" smtClean="0"/>
              <a:t> </a:t>
            </a:r>
            <a:r>
              <a:rPr lang="hu-HU" dirty="0" err="1" smtClean="0"/>
              <a:t>Missions</a:t>
            </a:r>
            <a:r>
              <a:rPr lang="hu-HU" dirty="0" smtClean="0"/>
              <a:t> – SPM), EU, AU és egyéb civil válságkezelés keretében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Belső partnerekkel való együttműködési </a:t>
            </a:r>
            <a:r>
              <a:rPr lang="hu-HU" dirty="0" err="1" smtClean="0"/>
              <a:t>konstsrukció</a:t>
            </a:r>
            <a:r>
              <a:rPr lang="hu-HU" dirty="0" smtClean="0"/>
              <a:t> (Global </a:t>
            </a:r>
            <a:r>
              <a:rPr lang="hu-HU" dirty="0" err="1" smtClean="0"/>
              <a:t>Focal</a:t>
            </a:r>
            <a:r>
              <a:rPr lang="hu-HU" dirty="0" smtClean="0"/>
              <a:t> </a:t>
            </a:r>
            <a:r>
              <a:rPr lang="hu-HU" dirty="0" err="1" smtClean="0"/>
              <a:t>Point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Police</a:t>
            </a:r>
            <a:r>
              <a:rPr lang="hu-HU" dirty="0" smtClean="0"/>
              <a:t>, </a:t>
            </a:r>
            <a:r>
              <a:rPr lang="hu-HU" dirty="0" err="1" smtClean="0"/>
              <a:t>Justice</a:t>
            </a:r>
            <a:r>
              <a:rPr lang="hu-HU" dirty="0" smtClean="0"/>
              <a:t> and </a:t>
            </a:r>
            <a:r>
              <a:rPr lang="hu-HU" dirty="0" err="1" smtClean="0"/>
              <a:t>Corrections</a:t>
            </a:r>
            <a:r>
              <a:rPr lang="hu-HU" dirty="0" smtClean="0"/>
              <a:t> – UN DPKO, UNDP, CTED)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Külső partnerekkel való együttműködés (INTERPOL, IOM)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Jogállamépítés a békefenntartó misszió mandátumán túl – (</a:t>
            </a:r>
            <a:r>
              <a:rPr lang="hu-HU" dirty="0" err="1" smtClean="0"/>
              <a:t>non-mission</a:t>
            </a:r>
            <a:r>
              <a:rPr lang="hu-HU" dirty="0" smtClean="0"/>
              <a:t> </a:t>
            </a:r>
            <a:r>
              <a:rPr lang="hu-HU" dirty="0" err="1" smtClean="0"/>
              <a:t>settings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18683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3628274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hu-HU" sz="2400" dirty="0" smtClean="0">
                <a:latin typeface="Goudy Stout" panose="0202090407030B020401" pitchFamily="18" charset="0"/>
              </a:rPr>
              <a:t>Koordináció, együttműködés</a:t>
            </a:r>
            <a:r>
              <a:rPr lang="hu-HU" sz="2000" dirty="0" smtClean="0">
                <a:latin typeface="Elephant" panose="02020904090505020303" pitchFamily="18" charset="0"/>
              </a:rPr>
              <a:t/>
            </a:r>
            <a:br>
              <a:rPr lang="hu-HU" sz="2000" dirty="0" smtClean="0">
                <a:latin typeface="Elephant" panose="02020904090505020303" pitchFamily="18" charset="0"/>
              </a:rPr>
            </a:br>
            <a:r>
              <a:rPr lang="hu-HU" sz="2000" dirty="0" smtClean="0">
                <a:latin typeface="Elephant" panose="02020904090505020303" pitchFamily="18" charset="0"/>
              </a:rPr>
              <a:t/>
            </a:r>
            <a:br>
              <a:rPr lang="hu-HU" sz="2000" dirty="0" smtClean="0">
                <a:latin typeface="Elephant" panose="02020904090505020303" pitchFamily="18" charset="0"/>
              </a:rPr>
            </a:br>
            <a:r>
              <a:rPr lang="hu-HU" sz="2000" dirty="0" smtClean="0">
                <a:latin typeface="Elephant" panose="02020904090505020303" pitchFamily="18" charset="0"/>
              </a:rPr>
              <a:t/>
            </a:r>
            <a:br>
              <a:rPr lang="hu-HU" sz="2000" dirty="0" smtClean="0">
                <a:latin typeface="Elephant" panose="02020904090505020303" pitchFamily="18" charset="0"/>
              </a:rPr>
            </a:br>
            <a:endParaRPr lang="hu-HU" sz="2000" dirty="0">
              <a:latin typeface="Elephant" panose="02020904090505020303" pitchFamily="18" charset="0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hu-HU" dirty="0" smtClean="0"/>
              <a:t> </a:t>
            </a:r>
          </a:p>
          <a:p>
            <a:endParaRPr lang="hu-HU" dirty="0" smtClean="0"/>
          </a:p>
          <a:p>
            <a:endParaRPr lang="hu-HU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5" y="951492"/>
            <a:ext cx="2314575" cy="1308332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5379" y="927536"/>
            <a:ext cx="2079695" cy="1324303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3214" y="935521"/>
            <a:ext cx="1954545" cy="1324303"/>
          </a:xfrm>
          <a:prstGeom prst="rect">
            <a:avLst/>
          </a:prstGeom>
        </p:spPr>
      </p:pic>
      <p:pic>
        <p:nvPicPr>
          <p:cNvPr id="7" name="Kép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9896" y="927536"/>
            <a:ext cx="1883979" cy="13163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354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ím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Rockwell Extra Bold" panose="02060903040505020403" pitchFamily="18" charset="0"/>
              </a:rPr>
              <a:t>Várható trend</a:t>
            </a:r>
            <a:endParaRPr lang="hu-HU" dirty="0">
              <a:latin typeface="Rockwell Extra Bold" panose="02060903040505020403" pitchFamily="18" charset="0"/>
            </a:endParaRPr>
          </a:p>
        </p:txBody>
      </p:sp>
      <p:sp>
        <p:nvSpPr>
          <p:cNvPr id="8" name="Tartalom helye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>
                <a:latin typeface="Rockwell Extra Bold" panose="02060903040505020403" pitchFamily="18" charset="0"/>
              </a:rPr>
              <a:t>Erők védelme (</a:t>
            </a:r>
            <a:r>
              <a:rPr lang="hu-HU" dirty="0" err="1" smtClean="0">
                <a:latin typeface="Rockwell Extra Bold" panose="02060903040505020403" pitchFamily="18" charset="0"/>
              </a:rPr>
              <a:t>Force</a:t>
            </a:r>
            <a:r>
              <a:rPr lang="hu-HU" dirty="0" smtClean="0">
                <a:latin typeface="Rockwell Extra Bold" panose="02060903040505020403" pitchFamily="18" charset="0"/>
              </a:rPr>
              <a:t> </a:t>
            </a:r>
            <a:r>
              <a:rPr lang="hu-HU" dirty="0" err="1" smtClean="0">
                <a:latin typeface="Rockwell Extra Bold" panose="02060903040505020403" pitchFamily="18" charset="0"/>
              </a:rPr>
              <a:t>Protection</a:t>
            </a:r>
            <a:r>
              <a:rPr lang="hu-HU" dirty="0" smtClean="0">
                <a:latin typeface="Rockwell Extra Bold" panose="02060903040505020403" pitchFamily="18" charset="0"/>
              </a:rPr>
              <a:t>)</a:t>
            </a:r>
          </a:p>
          <a:p>
            <a:endParaRPr lang="hu-HU" dirty="0" smtClean="0">
              <a:latin typeface="Rockwell Extra Bold" panose="02060903040505020403" pitchFamily="18" charset="0"/>
            </a:endParaRPr>
          </a:p>
          <a:p>
            <a:r>
              <a:rPr lang="hu-HU" dirty="0" smtClean="0">
                <a:latin typeface="Rockwell Extra Bold" panose="02060903040505020403" pitchFamily="18" charset="0"/>
              </a:rPr>
              <a:t>Komplex mandátum (</a:t>
            </a:r>
            <a:r>
              <a:rPr lang="hu-HU" dirty="0" err="1" smtClean="0">
                <a:latin typeface="Rockwell Extra Bold" panose="02060903040505020403" pitchFamily="18" charset="0"/>
              </a:rPr>
              <a:t>robust</a:t>
            </a:r>
            <a:r>
              <a:rPr lang="hu-HU" dirty="0" smtClean="0">
                <a:latin typeface="Rockwell Extra Bold" panose="02060903040505020403" pitchFamily="18" charset="0"/>
              </a:rPr>
              <a:t>, </a:t>
            </a:r>
            <a:r>
              <a:rPr lang="hu-HU" dirty="0" err="1" smtClean="0">
                <a:latin typeface="Rockwell Extra Bold" panose="02060903040505020403" pitchFamily="18" charset="0"/>
              </a:rPr>
              <a:t>multidimensional</a:t>
            </a:r>
            <a:r>
              <a:rPr lang="hu-HU" dirty="0" smtClean="0">
                <a:latin typeface="Rockwell Extra Bold" panose="02060903040505020403" pitchFamily="18" charset="0"/>
              </a:rPr>
              <a:t> </a:t>
            </a:r>
            <a:r>
              <a:rPr lang="hu-HU" dirty="0" err="1" smtClean="0">
                <a:latin typeface="Rockwell Extra Bold" panose="02060903040505020403" pitchFamily="18" charset="0"/>
              </a:rPr>
              <a:t>mandate</a:t>
            </a:r>
            <a:r>
              <a:rPr lang="hu-HU" dirty="0" smtClean="0">
                <a:latin typeface="Rockwell Extra Bold" panose="02060903040505020403" pitchFamily="18" charset="0"/>
              </a:rPr>
              <a:t>)</a:t>
            </a:r>
          </a:p>
          <a:p>
            <a:endParaRPr lang="hu-HU" dirty="0">
              <a:latin typeface="Rockwell Extra Bold" panose="02060903040505020403" pitchFamily="18" charset="0"/>
            </a:endParaRPr>
          </a:p>
          <a:p>
            <a:r>
              <a:rPr lang="hu-HU" dirty="0" smtClean="0">
                <a:latin typeface="Rockwell Extra Bold" panose="02060903040505020403" pitchFamily="18" charset="0"/>
              </a:rPr>
              <a:t>Technológia</a:t>
            </a:r>
          </a:p>
          <a:p>
            <a:endParaRPr lang="hu-HU" dirty="0" smtClean="0">
              <a:latin typeface="Rockwell Extra Bold" panose="02060903040505020403" pitchFamily="18" charset="0"/>
            </a:endParaRPr>
          </a:p>
          <a:p>
            <a:r>
              <a:rPr lang="hu-HU" dirty="0" smtClean="0">
                <a:latin typeface="Rockwell Extra Bold" panose="02060903040505020403" pitchFamily="18" charset="0"/>
              </a:rPr>
              <a:t>Nemzetközi fenyegetettség (</a:t>
            </a:r>
            <a:r>
              <a:rPr lang="hu-HU" dirty="0" err="1" smtClean="0">
                <a:latin typeface="Rockwell Extra Bold" panose="02060903040505020403" pitchFamily="18" charset="0"/>
              </a:rPr>
              <a:t>transnational</a:t>
            </a:r>
            <a:r>
              <a:rPr lang="hu-HU" dirty="0" smtClean="0">
                <a:latin typeface="Rockwell Extra Bold" panose="02060903040505020403" pitchFamily="18" charset="0"/>
              </a:rPr>
              <a:t> </a:t>
            </a:r>
            <a:r>
              <a:rPr lang="hu-HU" dirty="0" err="1" smtClean="0">
                <a:latin typeface="Rockwell Extra Bold" panose="02060903040505020403" pitchFamily="18" charset="0"/>
              </a:rPr>
              <a:t>threats</a:t>
            </a:r>
            <a:r>
              <a:rPr lang="hu-HU" dirty="0" smtClean="0">
                <a:latin typeface="Rockwell Extra Bold" panose="02060903040505020403" pitchFamily="18" charset="0"/>
              </a:rPr>
              <a:t>)</a:t>
            </a:r>
          </a:p>
          <a:p>
            <a:pPr marL="0" indent="0">
              <a:buNone/>
            </a:pPr>
            <a:endParaRPr lang="hu-HU" dirty="0" smtClean="0">
              <a:latin typeface="Rockwell Extra Bold" panose="02060903040505020403" pitchFamily="18" charset="0"/>
            </a:endParaRPr>
          </a:p>
          <a:p>
            <a:r>
              <a:rPr lang="hu-HU" dirty="0" smtClean="0">
                <a:latin typeface="Rockwell Extra Bold" panose="02060903040505020403" pitchFamily="18" charset="0"/>
              </a:rPr>
              <a:t>Békefenntartás a békefenntartáson túl</a:t>
            </a:r>
            <a:endParaRPr lang="hu-HU" dirty="0">
              <a:latin typeface="Rockwell Extra Bold" panose="020609030405050204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31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>
                <a:latin typeface="Goudy Stout" panose="0202090407030B020401" pitchFamily="18" charset="0"/>
              </a:rPr>
              <a:t>Indikátor</a:t>
            </a:r>
            <a:endParaRPr lang="hu-HU" dirty="0">
              <a:latin typeface="Goudy Stout" panose="0202090407030B020401" pitchFamily="18" charset="0"/>
            </a:endParaRPr>
          </a:p>
        </p:txBody>
      </p:sp>
      <p:sp>
        <p:nvSpPr>
          <p:cNvPr id="12" name="Tartalom helye 1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hu-HU" b="1" u="sng" dirty="0" smtClean="0">
                <a:latin typeface="Goudy Stout" panose="0202090407030B020401" pitchFamily="18" charset="0"/>
              </a:rPr>
              <a:t>Tagállamok elvárásai: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A felajánlott tagállami hozzájárulás alapján a kontingensek állományának, valamint az individuális szakértők (esetleg különleges szakértelemmel bíró szakértői csoportok) biztonsága, védelme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A békefenntartó erők biztosítsák a humanitárius szereplők védelmét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A</a:t>
            </a:r>
            <a:r>
              <a:rPr lang="hu-HU" dirty="0" smtClean="0"/>
              <a:t> békefenntartást veszélyeztető új fenyegetettségek ellen (pl. terrorizmus) a mandátum keretében történő megfelelő megoldások: </a:t>
            </a:r>
            <a:r>
              <a:rPr lang="hu-HU" dirty="0" err="1" smtClean="0"/>
              <a:t>intelligence</a:t>
            </a:r>
            <a:r>
              <a:rPr lang="hu-HU" dirty="0" smtClean="0"/>
              <a:t>, technológia, projekt menedzsment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A</a:t>
            </a:r>
            <a:r>
              <a:rPr lang="hu-HU" dirty="0" smtClean="0"/>
              <a:t> békefenntartás hatékonyságának növelése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Egységesítés, szabványosítás (standardizálás)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/>
              <a:t>K</a:t>
            </a:r>
            <a:r>
              <a:rPr lang="hu-HU" dirty="0" smtClean="0"/>
              <a:t>örnyezetvédelem (</a:t>
            </a:r>
            <a:r>
              <a:rPr lang="hu-HU" dirty="0" err="1" smtClean="0"/>
              <a:t>greening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blue</a:t>
            </a:r>
            <a:r>
              <a:rPr lang="hu-HU" dirty="0" smtClean="0"/>
              <a:t>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46957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>
                <a:latin typeface="Goudy Stout" panose="0202090407030B020401" pitchFamily="18" charset="0"/>
              </a:rPr>
              <a:t>Indikátor</a:t>
            </a:r>
            <a:endParaRPr lang="hu-HU" dirty="0"/>
          </a:p>
        </p:txBody>
      </p:sp>
      <p:sp>
        <p:nvSpPr>
          <p:cNvPr id="12" name="Tartalom helye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u="sng" dirty="0" smtClean="0">
                <a:latin typeface="Arial Black" panose="020B0A04020102020204" pitchFamily="34" charset="0"/>
              </a:rPr>
              <a:t>MÉDIA hatása az ENSZ békefenntartók által elkövetett szexuális visszaélések kapcsán </a:t>
            </a:r>
            <a:r>
              <a:rPr lang="hu-HU" dirty="0" smtClean="0"/>
              <a:t>(„kéksisakos </a:t>
            </a:r>
            <a:r>
              <a:rPr lang="hu-HU" dirty="0" err="1" smtClean="0"/>
              <a:t>szexbűnözés</a:t>
            </a:r>
            <a:r>
              <a:rPr lang="hu-HU" dirty="0" smtClean="0"/>
              <a:t>”):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Nyomozási nehézség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Politikai szenzitivitás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Nemiség problémaköre (</a:t>
            </a:r>
            <a:r>
              <a:rPr lang="hu-HU" dirty="0" err="1" smtClean="0"/>
              <a:t>gender</a:t>
            </a:r>
            <a:r>
              <a:rPr lang="hu-HU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Szuverenitás kérdése (melyik jog alkalmazandó?)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Kapacitáshiány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Áldozatvédelem hiánya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Üzletszerű jelleg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56921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>
                <a:latin typeface="Goudy Stout" panose="0202090407030B020401" pitchFamily="18" charset="0"/>
              </a:rPr>
              <a:t>Indikátor</a:t>
            </a:r>
            <a:endParaRPr lang="hu-HU" dirty="0"/>
          </a:p>
        </p:txBody>
      </p:sp>
      <p:sp>
        <p:nvSpPr>
          <p:cNvPr id="12" name="Tartalom helye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hu-HU" b="1" u="sng" dirty="0" smtClean="0">
                <a:latin typeface="Arial Black" panose="020B0A04020102020204" pitchFamily="34" charset="0"/>
              </a:rPr>
              <a:t>A 2015. szeptember 28-án New Yorkban megrendezésre került ENSZ Békefenntartó Csúcs felajánlásai: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40.000 katonai és rendőri erő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40 helikopter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22 mérnöki cég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11 tengeri/folyami egység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13 kórház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b="1" u="sng" dirty="0" smtClean="0"/>
              <a:t>Magyar felajánlás</a:t>
            </a:r>
            <a:r>
              <a:rPr lang="hu-HU" dirty="0" smtClean="0"/>
              <a:t>: 10 fő különleges szakértelemmel rendelkező szakértő (képzés, határrendészet, szervezett bűnözés), valamint technológia (mobil </a:t>
            </a:r>
            <a:r>
              <a:rPr lang="hu-HU" dirty="0" err="1" smtClean="0"/>
              <a:t>hőkamerás</a:t>
            </a:r>
            <a:r>
              <a:rPr lang="hu-HU" dirty="0" smtClean="0"/>
              <a:t> gépjármű 3 fő személyzettel)</a:t>
            </a:r>
          </a:p>
          <a:p>
            <a:pPr>
              <a:buFont typeface="Wingdings" panose="05000000000000000000" pitchFamily="2" charset="2"/>
              <a:buChar char="ü"/>
            </a:pP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16151830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>
                <a:latin typeface="Goudy Stout" panose="0202090407030B020401" pitchFamily="18" charset="0"/>
              </a:rPr>
              <a:t>Indikátor</a:t>
            </a:r>
            <a:endParaRPr lang="hu-HU" dirty="0"/>
          </a:p>
        </p:txBody>
      </p:sp>
      <p:sp>
        <p:nvSpPr>
          <p:cNvPr id="12" name="Tartalom helye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b="1" u="sng" dirty="0" smtClean="0">
                <a:latin typeface="Arial Black" panose="020B0A04020102020204" pitchFamily="34" charset="0"/>
              </a:rPr>
              <a:t>A pénzügyi források korlátai: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Békefenntartás hatékonyságának növelése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Bilaterális és multilaterális projektek alapítása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Új típusú fenyegetettségekre adott bilaterális válasz (ASIFU)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Új típusú személyügyi megoldás a speciális szakértelemmel rendelkező szakértői csoportok felajánlása (</a:t>
            </a:r>
            <a:r>
              <a:rPr lang="hu-HU" dirty="0" err="1" smtClean="0"/>
              <a:t>Serious</a:t>
            </a:r>
            <a:r>
              <a:rPr lang="hu-HU" dirty="0" smtClean="0"/>
              <a:t> </a:t>
            </a:r>
            <a:r>
              <a:rPr lang="hu-HU" dirty="0" err="1" smtClean="0"/>
              <a:t>Crime</a:t>
            </a:r>
            <a:r>
              <a:rPr lang="hu-HU" dirty="0" smtClean="0"/>
              <a:t> </a:t>
            </a:r>
            <a:r>
              <a:rPr lang="hu-HU" dirty="0" err="1" smtClean="0"/>
              <a:t>Support</a:t>
            </a:r>
            <a:r>
              <a:rPr lang="hu-HU" dirty="0" smtClean="0"/>
              <a:t> Unit, </a:t>
            </a:r>
            <a:r>
              <a:rPr lang="hu-HU" dirty="0" err="1" smtClean="0"/>
              <a:t>Serious</a:t>
            </a:r>
            <a:r>
              <a:rPr lang="hu-HU" dirty="0" smtClean="0"/>
              <a:t> and </a:t>
            </a:r>
            <a:r>
              <a:rPr lang="hu-HU" dirty="0" err="1" smtClean="0"/>
              <a:t>Organised</a:t>
            </a:r>
            <a:r>
              <a:rPr lang="hu-HU" dirty="0" smtClean="0"/>
              <a:t> </a:t>
            </a:r>
            <a:r>
              <a:rPr lang="hu-HU" dirty="0" err="1" smtClean="0"/>
              <a:t>Crime</a:t>
            </a:r>
            <a:r>
              <a:rPr lang="hu-HU" dirty="0" smtClean="0"/>
              <a:t> Unit, </a:t>
            </a:r>
            <a:r>
              <a:rPr lang="hu-HU" dirty="0" err="1" smtClean="0"/>
              <a:t>Forensics</a:t>
            </a:r>
            <a:r>
              <a:rPr lang="hu-HU" dirty="0" smtClean="0"/>
              <a:t> </a:t>
            </a:r>
            <a:r>
              <a:rPr lang="hu-HU" dirty="0" err="1" smtClean="0"/>
              <a:t>Unit</a:t>
            </a:r>
            <a:r>
              <a:rPr lang="hu-HU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Technológiák rendszerszintű alkalmazása a misszióban (UAV </a:t>
            </a:r>
            <a:r>
              <a:rPr lang="hu-HU" dirty="0" err="1" smtClean="0"/>
              <a:t>mission</a:t>
            </a:r>
            <a:r>
              <a:rPr lang="hu-HU" dirty="0" smtClean="0"/>
              <a:t> </a:t>
            </a:r>
            <a:r>
              <a:rPr lang="hu-HU" dirty="0" err="1" smtClean="0"/>
              <a:t>assets</a:t>
            </a:r>
            <a:r>
              <a:rPr lang="hu-HU" dirty="0" smtClean="0"/>
              <a:t>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hu-HU" dirty="0" smtClean="0"/>
              <a:t>Kontingens alapú telepítés </a:t>
            </a:r>
            <a:r>
              <a:rPr lang="hu-HU" dirty="0" err="1" smtClean="0"/>
              <a:t>dominánciája</a:t>
            </a:r>
            <a:r>
              <a:rPr lang="hu-HU" dirty="0" smtClean="0"/>
              <a:t> (</a:t>
            </a:r>
            <a:r>
              <a:rPr lang="hu-HU" dirty="0" err="1" smtClean="0"/>
              <a:t>bulk</a:t>
            </a:r>
            <a:r>
              <a:rPr lang="hu-HU" dirty="0" smtClean="0"/>
              <a:t> </a:t>
            </a:r>
            <a:r>
              <a:rPr lang="hu-HU" dirty="0" err="1" smtClean="0"/>
              <a:t>recruitment</a:t>
            </a:r>
            <a:r>
              <a:rPr lang="hu-HU" dirty="0" smtClean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256237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 smtClean="0"/>
              <a:t> </a:t>
            </a:r>
            <a:r>
              <a:rPr lang="hu-HU" dirty="0" smtClean="0">
                <a:latin typeface="Goudy Stout" panose="0202090407030B020401" pitchFamily="18" charset="0"/>
              </a:rPr>
              <a:t>Hogyan?</a:t>
            </a:r>
            <a:endParaRPr lang="hu-HU" dirty="0">
              <a:latin typeface="Goudy Stout" panose="0202090407030B020401" pitchFamily="18" charset="0"/>
            </a:endParaRPr>
          </a:p>
        </p:txBody>
      </p:sp>
      <p:sp>
        <p:nvSpPr>
          <p:cNvPr id="12" name="Tartalom helye 1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Az ENSZ Békefenntartás információszerzésének reformja</a:t>
            </a:r>
          </a:p>
          <a:p>
            <a:r>
              <a:rPr lang="hu-HU" dirty="0" smtClean="0"/>
              <a:t>Az ENSZ katonai és rendőri komponensei közötti információcsere protokollja</a:t>
            </a:r>
          </a:p>
          <a:p>
            <a:r>
              <a:rPr lang="hu-HU" dirty="0"/>
              <a:t>A</a:t>
            </a:r>
            <a:r>
              <a:rPr lang="hu-HU" dirty="0" smtClean="0"/>
              <a:t> katonai és rendőri terminológia közelítése, harmonizálása a prioritások megváltoztatása nélkül</a:t>
            </a:r>
          </a:p>
          <a:p>
            <a:r>
              <a:rPr lang="hu-HU" dirty="0" smtClean="0"/>
              <a:t>Az információk rendszerezése és elemzése</a:t>
            </a:r>
          </a:p>
          <a:p>
            <a:r>
              <a:rPr lang="hu-HU" dirty="0" smtClean="0"/>
              <a:t>Szervezeti reform (</a:t>
            </a:r>
            <a:r>
              <a:rPr lang="hu-HU" dirty="0" err="1" smtClean="0"/>
              <a:t>Integrated</a:t>
            </a:r>
            <a:r>
              <a:rPr lang="hu-HU" dirty="0" smtClean="0"/>
              <a:t> </a:t>
            </a:r>
            <a:r>
              <a:rPr lang="hu-HU" dirty="0" err="1" smtClean="0"/>
              <a:t>Operational</a:t>
            </a:r>
            <a:r>
              <a:rPr lang="hu-HU" dirty="0" smtClean="0"/>
              <a:t> Team – IOT)</a:t>
            </a:r>
          </a:p>
          <a:p>
            <a:r>
              <a:rPr lang="hu-HU" dirty="0"/>
              <a:t>S</a:t>
            </a:r>
            <a:r>
              <a:rPr lang="hu-HU" dirty="0" smtClean="0"/>
              <a:t>zabályozók egységesítése  (CONOPS, </a:t>
            </a:r>
            <a:r>
              <a:rPr lang="hu-HU" dirty="0" err="1" smtClean="0"/>
              <a:t>Strategic</a:t>
            </a:r>
            <a:r>
              <a:rPr lang="hu-HU" dirty="0" smtClean="0"/>
              <a:t> </a:t>
            </a:r>
            <a:r>
              <a:rPr lang="hu-HU" dirty="0" err="1" smtClean="0"/>
              <a:t>Guidance</a:t>
            </a:r>
            <a:r>
              <a:rPr lang="hu-HU" dirty="0" smtClean="0"/>
              <a:t> Framework – SGF)</a:t>
            </a:r>
          </a:p>
          <a:p>
            <a:r>
              <a:rPr lang="hu-HU" dirty="0"/>
              <a:t>R</a:t>
            </a:r>
            <a:r>
              <a:rPr lang="hu-HU" dirty="0" smtClean="0"/>
              <a:t>endszerszintű adatbázis kiépítése (SAGE –</a:t>
            </a:r>
            <a:r>
              <a:rPr lang="hu-HU" dirty="0" err="1" smtClean="0"/>
              <a:t>Situational</a:t>
            </a:r>
            <a:r>
              <a:rPr lang="hu-HU" dirty="0" smtClean="0"/>
              <a:t> </a:t>
            </a:r>
            <a:r>
              <a:rPr lang="hu-HU" dirty="0" err="1" smtClean="0"/>
              <a:t>Awareness</a:t>
            </a:r>
            <a:r>
              <a:rPr lang="hu-HU" dirty="0" smtClean="0"/>
              <a:t> </a:t>
            </a:r>
            <a:r>
              <a:rPr lang="hu-HU" dirty="0" err="1" smtClean="0"/>
              <a:t>Database</a:t>
            </a:r>
            <a:r>
              <a:rPr lang="hu-HU" dirty="0" smtClean="0"/>
              <a:t>, </a:t>
            </a:r>
            <a:r>
              <a:rPr lang="hu-HU" dirty="0" err="1" smtClean="0"/>
              <a:t>incident</a:t>
            </a:r>
            <a:r>
              <a:rPr lang="hu-HU" dirty="0" smtClean="0"/>
              <a:t> </a:t>
            </a:r>
            <a:r>
              <a:rPr lang="hu-HU" dirty="0" err="1" smtClean="0"/>
              <a:t>reporting</a:t>
            </a:r>
            <a:r>
              <a:rPr lang="hu-HU" dirty="0" smtClean="0"/>
              <a:t> and </a:t>
            </a:r>
            <a:r>
              <a:rPr lang="hu-HU" dirty="0" err="1" smtClean="0"/>
              <a:t>tracking</a:t>
            </a:r>
            <a:r>
              <a:rPr lang="hu-HU" dirty="0" smtClean="0"/>
              <a:t> </a:t>
            </a:r>
            <a:r>
              <a:rPr lang="hu-HU" dirty="0" err="1" smtClean="0"/>
              <a:t>system</a:t>
            </a:r>
            <a:r>
              <a:rPr lang="hu-HU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51868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hu-HU" dirty="0">
                <a:latin typeface="Goudy Stout" panose="0202090407030B020401" pitchFamily="18" charset="0"/>
              </a:rPr>
              <a:t>Hogyan?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Új </a:t>
            </a:r>
            <a:r>
              <a:rPr lang="hu-HU" dirty="0"/>
              <a:t>technológia és innováció alkalmazása a békefenntartásban</a:t>
            </a:r>
          </a:p>
          <a:p>
            <a:r>
              <a:rPr lang="hu-HU" dirty="0"/>
              <a:t>Rendőri kompetencia bővítése határrendészeti-, vám- , büntetés-végrehajtási- és egyéb  (</a:t>
            </a:r>
            <a:r>
              <a:rPr lang="hu-HU" dirty="0" err="1"/>
              <a:t>Police</a:t>
            </a:r>
            <a:r>
              <a:rPr lang="hu-HU" dirty="0"/>
              <a:t> and </a:t>
            </a:r>
            <a:r>
              <a:rPr lang="hu-HU" dirty="0" err="1"/>
              <a:t>other</a:t>
            </a:r>
            <a:r>
              <a:rPr lang="hu-HU" dirty="0"/>
              <a:t> </a:t>
            </a:r>
            <a:r>
              <a:rPr lang="hu-HU" dirty="0" err="1"/>
              <a:t>law</a:t>
            </a:r>
            <a:r>
              <a:rPr lang="hu-HU" dirty="0"/>
              <a:t> </a:t>
            </a:r>
            <a:r>
              <a:rPr lang="hu-HU" dirty="0" err="1"/>
              <a:t>enforcement</a:t>
            </a:r>
            <a:r>
              <a:rPr lang="hu-HU" dirty="0"/>
              <a:t> </a:t>
            </a:r>
            <a:r>
              <a:rPr lang="hu-HU" dirty="0" err="1"/>
              <a:t>agencies</a:t>
            </a:r>
            <a:r>
              <a:rPr lang="hu-HU" dirty="0"/>
              <a:t>)</a:t>
            </a:r>
          </a:p>
          <a:p>
            <a:r>
              <a:rPr lang="hu-HU" dirty="0"/>
              <a:t>Tudás menedzsment (</a:t>
            </a:r>
            <a:r>
              <a:rPr lang="hu-HU" dirty="0" err="1"/>
              <a:t>corporate</a:t>
            </a:r>
            <a:r>
              <a:rPr lang="hu-HU" dirty="0"/>
              <a:t>/</a:t>
            </a:r>
            <a:r>
              <a:rPr lang="hu-HU" dirty="0" err="1"/>
              <a:t>institutional</a:t>
            </a:r>
            <a:r>
              <a:rPr lang="hu-HU" dirty="0"/>
              <a:t> </a:t>
            </a:r>
            <a:r>
              <a:rPr lang="hu-HU" dirty="0" err="1"/>
              <a:t>knowledge</a:t>
            </a:r>
            <a:r>
              <a:rPr lang="hu-HU" dirty="0"/>
              <a:t> management)</a:t>
            </a:r>
          </a:p>
          <a:p>
            <a:r>
              <a:rPr lang="hu-HU" dirty="0"/>
              <a:t>Projekt menedzsment (</a:t>
            </a:r>
            <a:r>
              <a:rPr lang="hu-HU" dirty="0" err="1"/>
              <a:t>Uniformed</a:t>
            </a:r>
            <a:r>
              <a:rPr lang="hu-HU" dirty="0"/>
              <a:t> </a:t>
            </a:r>
            <a:r>
              <a:rPr lang="hu-HU" dirty="0" err="1"/>
              <a:t>Capabilities</a:t>
            </a:r>
            <a:r>
              <a:rPr lang="hu-HU" dirty="0"/>
              <a:t> </a:t>
            </a:r>
            <a:r>
              <a:rPr lang="hu-HU" dirty="0" err="1"/>
              <a:t>Development</a:t>
            </a:r>
            <a:r>
              <a:rPr lang="hu-HU" dirty="0"/>
              <a:t> Agenda </a:t>
            </a:r>
            <a:r>
              <a:rPr lang="hu-HU" dirty="0" err="1"/>
              <a:t>on</a:t>
            </a:r>
            <a:r>
              <a:rPr lang="hu-HU" dirty="0"/>
              <a:t> </a:t>
            </a:r>
            <a:r>
              <a:rPr lang="hu-HU" dirty="0" err="1"/>
              <a:t>Transnational</a:t>
            </a:r>
            <a:r>
              <a:rPr lang="hu-HU" dirty="0"/>
              <a:t> </a:t>
            </a:r>
            <a:r>
              <a:rPr lang="hu-HU" dirty="0" err="1"/>
              <a:t>Threats</a:t>
            </a:r>
            <a:r>
              <a:rPr lang="hu-HU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65989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csík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TC104033937[[fn=Kondenzcsík]]</Template>
  <TotalTime>963</TotalTime>
  <Words>480</Words>
  <Application>Microsoft Office PowerPoint</Application>
  <PresentationFormat>Egyéni</PresentationFormat>
  <Paragraphs>67</Paragraphs>
  <Slides>10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10</vt:i4>
      </vt:variant>
    </vt:vector>
  </HeadingPairs>
  <TitlesOfParts>
    <vt:vector size="11" baseType="lpstr">
      <vt:lpstr>Kondenzcsík</vt:lpstr>
      <vt:lpstr>„A rendőri jövőkutatás aktuális kérdései – várható tendenciák”</vt:lpstr>
      <vt:lpstr>Koordináció, együttműködés   </vt:lpstr>
      <vt:lpstr>Várható trend</vt:lpstr>
      <vt:lpstr>Indikátor</vt:lpstr>
      <vt:lpstr>Indikátor</vt:lpstr>
      <vt:lpstr>Indikátor</vt:lpstr>
      <vt:lpstr>Indikátor</vt:lpstr>
      <vt:lpstr> Hogyan?</vt:lpstr>
      <vt:lpstr>Hogyan?</vt:lpstr>
      <vt:lpstr>Várható tendencia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Igaz Tünde</dc:creator>
  <cp:lastModifiedBy>Igaz Tünde</cp:lastModifiedBy>
  <cp:revision>44</cp:revision>
  <cp:lastPrinted>2017-11-06T12:25:15Z</cp:lastPrinted>
  <dcterms:created xsi:type="dcterms:W3CDTF">2013-08-01T09:36:36Z</dcterms:created>
  <dcterms:modified xsi:type="dcterms:W3CDTF">2017-11-07T12:41:24Z</dcterms:modified>
</cp:coreProperties>
</file>